
<file path=[Content_Types].xml><?xml version="1.0" encoding="utf-8"?>
<Types xmlns="http://schemas.openxmlformats.org/package/2006/content-types">
  <Default Extension="bin" ContentType="application/vnd.openxmlformats-officedocument.oleObject"/>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F78B560" w14:textId="77777777" w:rsidR="004C6B31" w:rsidRPr="004D72E6" w:rsidRDefault="00695D78" w:rsidP="00E907C1">
      <w:pPr>
        <w:pStyle w:val="SupportType"/>
        <w:ind w:left="0"/>
        <w:rPr>
          <w:rFonts w:ascii="Open Sans Light" w:hAnsi="Open Sans Light" w:cs="Open Sans Light"/>
          <w:szCs w:val="52"/>
        </w:rPr>
      </w:pPr>
      <w:r>
        <w:drawing>
          <wp:anchor distT="0" distB="0" distL="114300" distR="114300" simplePos="0" relativeHeight="251653632" behindDoc="0" locked="0" layoutInCell="1" allowOverlap="1" wp14:anchorId="73D43724" wp14:editId="503AE48B">
            <wp:simplePos x="0" y="0"/>
            <wp:positionH relativeFrom="column">
              <wp:posOffset>-205740</wp:posOffset>
            </wp:positionH>
            <wp:positionV relativeFrom="paragraph">
              <wp:posOffset>-352425</wp:posOffset>
            </wp:positionV>
            <wp:extent cx="2795270" cy="449580"/>
            <wp:effectExtent l="0" t="0" r="5080" b="7620"/>
            <wp:wrapNone/>
            <wp:docPr id="2" name="Picture 2"/>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2">
                      <a:extLst>
                        <a:ext uri="{28A0092B-C50C-407E-A947-70E740481C1C}">
                          <a14:useLocalDpi xmlns:a14="http://schemas.microsoft.com/office/drawing/2010/main" val="0"/>
                        </a:ext>
                      </a:extLst>
                    </a:blip>
                    <a:stretch>
                      <a:fillRect/>
                    </a:stretch>
                  </pic:blipFill>
                  <pic:spPr>
                    <a:xfrm>
                      <a:off x="0" y="0"/>
                      <a:ext cx="2795270" cy="449580"/>
                    </a:xfrm>
                    <a:prstGeom prst="rect">
                      <a:avLst/>
                    </a:prstGeom>
                  </pic:spPr>
                </pic:pic>
              </a:graphicData>
            </a:graphic>
            <wp14:sizeRelH relativeFrom="page">
              <wp14:pctWidth>0</wp14:pctWidth>
            </wp14:sizeRelH>
            <wp14:sizeRelV relativeFrom="page">
              <wp14:pctHeight>0</wp14:pctHeight>
            </wp14:sizeRelV>
          </wp:anchor>
        </w:drawing>
      </w:r>
    </w:p>
    <w:p w14:paraId="54D315B1" w14:textId="77777777" w:rsidR="004C6B31" w:rsidRPr="004D72E6" w:rsidRDefault="004C6B31" w:rsidP="00E907C1">
      <w:pPr>
        <w:pStyle w:val="SupportType"/>
        <w:ind w:left="0"/>
        <w:rPr>
          <w:rFonts w:ascii="Open Sans Light" w:hAnsi="Open Sans Light" w:cs="Open Sans Light"/>
          <w:szCs w:val="52"/>
        </w:rPr>
      </w:pPr>
    </w:p>
    <w:p w14:paraId="02FE021F" w14:textId="37F6959C" w:rsidR="00191AAA" w:rsidRPr="00191AAA" w:rsidRDefault="00E044F9" w:rsidP="00191AAA">
      <w:pPr>
        <w:pStyle w:val="SupportType"/>
        <w:ind w:left="0"/>
        <w:rPr>
          <w:color w:val="FF0000"/>
          <w:szCs w:val="52"/>
        </w:rPr>
      </w:pPr>
      <w:r w:rsidRPr="00150490">
        <w:rPr>
          <w:szCs w:val="52"/>
        </w:rPr>
        <w:t>Scheme of Work</w:t>
      </w:r>
      <w:r w:rsidR="004B6CD4">
        <w:rPr>
          <w:szCs w:val="52"/>
        </w:rPr>
        <w:t xml:space="preserve"> </w:t>
      </w:r>
    </w:p>
    <w:p w14:paraId="6B5E1970" w14:textId="77777777" w:rsidR="009B3DA9" w:rsidRPr="00150490" w:rsidRDefault="009B3DA9" w:rsidP="00150490">
      <w:pPr>
        <w:pStyle w:val="Qualification"/>
        <w:spacing w:before="240"/>
      </w:pPr>
      <w:r w:rsidRPr="00150490">
        <w:t xml:space="preserve">Cambridge </w:t>
      </w:r>
      <w:r w:rsidRPr="009A7E37">
        <w:t>IGCSE</w:t>
      </w:r>
      <w:r w:rsidR="009A7E37" w:rsidRPr="0070623D">
        <w:rPr>
          <w:vertAlign w:val="superscript"/>
        </w:rPr>
        <w:t>™</w:t>
      </w:r>
      <w:r w:rsidR="004C623E">
        <w:rPr>
          <w:rFonts w:ascii="Cambria Math" w:hAnsi="Cambria Math" w:cs="Cambria Math"/>
        </w:rPr>
        <w:t> </w:t>
      </w:r>
      <w:r w:rsidR="004C623E" w:rsidRPr="004C623E">
        <w:t>/</w:t>
      </w:r>
      <w:r w:rsidR="004C623E">
        <w:rPr>
          <w:rFonts w:ascii="Cambria Math" w:hAnsi="Cambria Math" w:cs="Cambria Math"/>
        </w:rPr>
        <w:t> </w:t>
      </w:r>
      <w:r w:rsidR="004C623E" w:rsidRPr="00150490">
        <w:t>Cambridge IGCSE</w:t>
      </w:r>
      <w:r w:rsidR="004C623E">
        <w:rPr>
          <w:vertAlign w:val="superscript"/>
        </w:rPr>
        <w:t xml:space="preserve"> </w:t>
      </w:r>
      <w:r w:rsidR="004C623E" w:rsidRPr="004C623E">
        <w:t>(9–1)</w:t>
      </w:r>
      <w:r w:rsidR="009A7E37">
        <w:t xml:space="preserve"> </w:t>
      </w:r>
    </w:p>
    <w:p w14:paraId="1402D2F4" w14:textId="49D3D6C8" w:rsidR="009B3DA9" w:rsidRPr="00150490" w:rsidRDefault="00CF63CE" w:rsidP="00150490">
      <w:pPr>
        <w:pStyle w:val="Subject"/>
        <w:rPr>
          <w:rFonts w:ascii="Open Sans Light" w:hAnsi="Open Sans Light" w:cs="Open Sans Light"/>
          <w:color w:val="E05206"/>
        </w:rPr>
      </w:pPr>
      <w:r>
        <w:rPr>
          <w:rStyle w:val="SubjectChar"/>
        </w:rPr>
        <w:t>Mathematics</w:t>
      </w:r>
      <w:r w:rsidR="00D23F71" w:rsidRPr="00150490">
        <w:rPr>
          <w:rFonts w:ascii="Open Sans Light" w:hAnsi="Open Sans Light" w:cs="Open Sans Light"/>
          <w:color w:val="E05206"/>
        </w:rPr>
        <w:t xml:space="preserve"> </w:t>
      </w:r>
      <w:r w:rsidR="003E3868">
        <w:t>0580</w:t>
      </w:r>
      <w:r w:rsidR="004C623E">
        <w:rPr>
          <w:rFonts w:ascii="Cambria Math" w:hAnsi="Cambria Math" w:cs="Cambria Math"/>
        </w:rPr>
        <w:t> </w:t>
      </w:r>
      <w:r w:rsidR="004C623E">
        <w:t>/</w:t>
      </w:r>
      <w:r w:rsidR="004C623E">
        <w:rPr>
          <w:rFonts w:ascii="Cambria Math" w:hAnsi="Cambria Math" w:cs="Cambria Math"/>
        </w:rPr>
        <w:t> </w:t>
      </w:r>
      <w:r w:rsidR="004C623E">
        <w:t>0</w:t>
      </w:r>
      <w:r w:rsidR="003E3868">
        <w:t>98</w:t>
      </w:r>
      <w:r w:rsidR="004C623E">
        <w:t>0</w:t>
      </w:r>
    </w:p>
    <w:p w14:paraId="4B639875" w14:textId="77777777" w:rsidR="00150490" w:rsidRDefault="00150490" w:rsidP="00E907C1">
      <w:pPr>
        <w:pStyle w:val="Forexaminationfrom"/>
      </w:pPr>
    </w:p>
    <w:p w14:paraId="703D801C" w14:textId="7C6E3E08" w:rsidR="000C0722" w:rsidRDefault="009F6C48" w:rsidP="00E907C1">
      <w:pPr>
        <w:pStyle w:val="Forexaminationfrom"/>
        <w:rPr>
          <w:szCs w:val="24"/>
        </w:rPr>
      </w:pPr>
      <w:r w:rsidRPr="00150490">
        <w:rPr>
          <w:noProof/>
          <w:lang w:eastAsia="en-GB"/>
        </w:rPr>
        <w:drawing>
          <wp:anchor distT="0" distB="0" distL="114300" distR="114300" simplePos="0" relativeHeight="251650560" behindDoc="0" locked="0" layoutInCell="1" allowOverlap="1" wp14:anchorId="67BC92B7" wp14:editId="40A6C21F">
            <wp:simplePos x="0" y="0"/>
            <wp:positionH relativeFrom="margin">
              <wp:posOffset>5622290</wp:posOffset>
            </wp:positionH>
            <wp:positionV relativeFrom="margin">
              <wp:posOffset>2962910</wp:posOffset>
            </wp:positionV>
            <wp:extent cx="3404235" cy="2879725"/>
            <wp:effectExtent l="0" t="0" r="5715" b="0"/>
            <wp:wrapNone/>
            <wp:docPr id="3"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16"/>
                    <pic:cNvPicPr>
                      <a:picLocks noChangeAspect="1" noChangeArrowheads="1"/>
                    </pic:cNvPicPr>
                  </pic:nvPicPr>
                  <pic:blipFill>
                    <a:blip r:embed="rId13"/>
                    <a:stretch>
                      <a:fillRect/>
                    </a:stretch>
                  </pic:blipFill>
                  <pic:spPr bwMode="auto">
                    <a:xfrm>
                      <a:off x="0" y="0"/>
                      <a:ext cx="3404235" cy="28797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2689FDF" w14:textId="7A97B078" w:rsidR="00F116EA" w:rsidRPr="001878D2" w:rsidRDefault="00E044F9" w:rsidP="00E907C1">
      <w:pPr>
        <w:pStyle w:val="Forexaminationfrom"/>
        <w:rPr>
          <w:sz w:val="28"/>
        </w:rPr>
      </w:pPr>
      <w:r w:rsidRPr="001878D2">
        <w:rPr>
          <w:sz w:val="28"/>
        </w:rPr>
        <w:t>F</w:t>
      </w:r>
      <w:r w:rsidR="009B3DA9" w:rsidRPr="001878D2">
        <w:rPr>
          <w:sz w:val="28"/>
        </w:rPr>
        <w:t xml:space="preserve">or examination </w:t>
      </w:r>
      <w:r w:rsidR="006A3734" w:rsidRPr="001878D2">
        <w:rPr>
          <w:sz w:val="28"/>
        </w:rPr>
        <w:t>from</w:t>
      </w:r>
      <w:r w:rsidR="00054A03" w:rsidRPr="001878D2">
        <w:rPr>
          <w:sz w:val="28"/>
        </w:rPr>
        <w:t xml:space="preserve"> </w:t>
      </w:r>
      <w:r w:rsidR="009B3DA9" w:rsidRPr="001878D2">
        <w:rPr>
          <w:sz w:val="28"/>
        </w:rPr>
        <w:t>20</w:t>
      </w:r>
      <w:r w:rsidR="003E3868" w:rsidRPr="001878D2">
        <w:rPr>
          <w:sz w:val="28"/>
        </w:rPr>
        <w:t>25</w:t>
      </w:r>
    </w:p>
    <w:p w14:paraId="02C9DE7F" w14:textId="77777777" w:rsidR="00E044F9" w:rsidRPr="004C6B31" w:rsidRDefault="00E044F9" w:rsidP="00E907C1">
      <w:pPr>
        <w:rPr>
          <w:rFonts w:ascii="Calisto MT" w:hAnsi="Calisto MT"/>
          <w:sz w:val="28"/>
          <w:szCs w:val="28"/>
        </w:rPr>
      </w:pPr>
    </w:p>
    <w:p w14:paraId="15694F43" w14:textId="77777777" w:rsidR="00E044F9" w:rsidRPr="00FE3ADB" w:rsidRDefault="00E044F9" w:rsidP="00E907C1">
      <w:pPr>
        <w:rPr>
          <w:sz w:val="28"/>
          <w:szCs w:val="28"/>
        </w:rPr>
      </w:pPr>
    </w:p>
    <w:p w14:paraId="78E0495F" w14:textId="77777777" w:rsidR="00E044F9" w:rsidRPr="008743EC" w:rsidRDefault="00E044F9" w:rsidP="00E907C1">
      <w:pPr>
        <w:rPr>
          <w:sz w:val="28"/>
          <w:szCs w:val="28"/>
        </w:rPr>
        <w:sectPr w:rsidR="00E044F9" w:rsidRPr="008743EC" w:rsidSect="009B3DA9">
          <w:headerReference w:type="even" r:id="rId14"/>
          <w:headerReference w:type="default" r:id="rId15"/>
          <w:footerReference w:type="even" r:id="rId16"/>
          <w:footerReference w:type="default" r:id="rId17"/>
          <w:headerReference w:type="first" r:id="rId18"/>
          <w:footerReference w:type="first" r:id="rId19"/>
          <w:pgSz w:w="16840" w:h="11900" w:orient="landscape" w:code="9"/>
          <w:pgMar w:top="1134" w:right="1134" w:bottom="1134" w:left="1134" w:header="0" w:footer="454" w:gutter="0"/>
          <w:cols w:space="708"/>
          <w:titlePg/>
          <w:docGrid w:linePitch="326"/>
        </w:sectPr>
      </w:pPr>
    </w:p>
    <w:p w14:paraId="24FC2571" w14:textId="41D5E92E" w:rsidR="005071D3" w:rsidRDefault="005071D3" w:rsidP="005071D3">
      <w:bookmarkStart w:id="0" w:name="_Toc442785067"/>
      <w:bookmarkStart w:id="1" w:name="Contents"/>
    </w:p>
    <w:p w14:paraId="465F73A9" w14:textId="56E4EE17" w:rsidR="00F10486" w:rsidRDefault="00F10486" w:rsidP="005071D3"/>
    <w:p w14:paraId="278EBE13" w14:textId="557EDB6C" w:rsidR="00F10486" w:rsidRDefault="00F10486" w:rsidP="005071D3"/>
    <w:p w14:paraId="7EB4B24B" w14:textId="7528F54F" w:rsidR="00F10486" w:rsidRDefault="00F10486" w:rsidP="005071D3"/>
    <w:p w14:paraId="3F57C086" w14:textId="2481B304" w:rsidR="00F10486" w:rsidRDefault="00F10486" w:rsidP="005071D3"/>
    <w:p w14:paraId="1EBD6E3B" w14:textId="643A95BD" w:rsidR="00F10486" w:rsidRDefault="00F10486" w:rsidP="005071D3"/>
    <w:p w14:paraId="368F585D" w14:textId="343DC66C" w:rsidR="00F10486" w:rsidRDefault="00F10486" w:rsidP="005071D3"/>
    <w:p w14:paraId="40F1E085" w14:textId="1A3F2C81" w:rsidR="00F10486" w:rsidRDefault="00F10486" w:rsidP="005071D3"/>
    <w:p w14:paraId="049B10B5" w14:textId="4BDC99F0" w:rsidR="00F10486" w:rsidRDefault="00F10486" w:rsidP="005071D3"/>
    <w:p w14:paraId="690A7024" w14:textId="507CFAC1" w:rsidR="00F10486" w:rsidRDefault="00F10486" w:rsidP="005071D3"/>
    <w:p w14:paraId="65ACAA9C" w14:textId="2C19FD1D" w:rsidR="00F10486" w:rsidRDefault="00F10486" w:rsidP="005071D3"/>
    <w:p w14:paraId="7C0FFE39" w14:textId="77777777" w:rsidR="00F10486" w:rsidRDefault="00F10486" w:rsidP="005071D3"/>
    <w:p w14:paraId="78352F66" w14:textId="77777777" w:rsidR="005071D3" w:rsidRDefault="005071D3" w:rsidP="005071D3"/>
    <w:p w14:paraId="2B68439B" w14:textId="77777777" w:rsidR="005071D3" w:rsidRDefault="005071D3" w:rsidP="005071D3"/>
    <w:p w14:paraId="59F66C58" w14:textId="77777777" w:rsidR="005071D3" w:rsidRDefault="005071D3" w:rsidP="005071D3"/>
    <w:p w14:paraId="5DA76068" w14:textId="77777777" w:rsidR="005071D3" w:rsidRDefault="005071D3" w:rsidP="005071D3"/>
    <w:p w14:paraId="792A59F5" w14:textId="77777777" w:rsidR="005071D3" w:rsidRDefault="005071D3" w:rsidP="005071D3"/>
    <w:p w14:paraId="68CA0696" w14:textId="77777777" w:rsidR="005071D3" w:rsidRDefault="005071D3" w:rsidP="005071D3"/>
    <w:p w14:paraId="296B88A0" w14:textId="77777777" w:rsidR="005071D3" w:rsidRDefault="005071D3" w:rsidP="005071D3"/>
    <w:p w14:paraId="1D653DB1" w14:textId="77777777" w:rsidR="005071D3" w:rsidRDefault="005071D3" w:rsidP="005071D3"/>
    <w:p w14:paraId="4FFC616D" w14:textId="77777777" w:rsidR="005071D3" w:rsidRDefault="005071D3" w:rsidP="005071D3"/>
    <w:p w14:paraId="2032804C" w14:textId="77777777" w:rsidR="005071D3" w:rsidRDefault="005071D3" w:rsidP="005071D3"/>
    <w:p w14:paraId="4C709416" w14:textId="77777777" w:rsidR="005071D3" w:rsidRDefault="005071D3" w:rsidP="005071D3"/>
    <w:p w14:paraId="15EDFDD7" w14:textId="77777777" w:rsidR="005071D3" w:rsidRDefault="005071D3" w:rsidP="005071D3"/>
    <w:p w14:paraId="4D68E691" w14:textId="77777777" w:rsidR="001A01AA" w:rsidRDefault="001A01AA" w:rsidP="005071D3"/>
    <w:p w14:paraId="6EA75308" w14:textId="77777777" w:rsidR="001A01AA" w:rsidRDefault="001A01AA" w:rsidP="005071D3"/>
    <w:p w14:paraId="60F9FB59" w14:textId="77777777" w:rsidR="001A01AA" w:rsidRDefault="001A01AA" w:rsidP="005071D3"/>
    <w:p w14:paraId="52371F85" w14:textId="77777777" w:rsidR="001A01AA" w:rsidRDefault="001A01AA" w:rsidP="005071D3"/>
    <w:p w14:paraId="36B5AE19" w14:textId="77777777" w:rsidR="001A01AA" w:rsidRDefault="001A01AA" w:rsidP="005071D3"/>
    <w:p w14:paraId="4BF1E74A" w14:textId="77777777" w:rsidR="001A01AA" w:rsidRDefault="001A01AA" w:rsidP="005071D3"/>
    <w:p w14:paraId="3AE45C01" w14:textId="77777777" w:rsidR="001A01AA" w:rsidRDefault="001A01AA" w:rsidP="005071D3"/>
    <w:p w14:paraId="662FDF85" w14:textId="77777777" w:rsidR="005071D3" w:rsidRDefault="005071D3" w:rsidP="005071D3"/>
    <w:p w14:paraId="559ED6EB" w14:textId="77777777" w:rsidR="005071D3" w:rsidRDefault="005071D3" w:rsidP="005071D3"/>
    <w:p w14:paraId="49A7DAE6" w14:textId="77777777" w:rsidR="008B5B38" w:rsidRDefault="008B5B38" w:rsidP="005071D3">
      <w:pPr>
        <w:pStyle w:val="Body"/>
      </w:pPr>
    </w:p>
    <w:p w14:paraId="01C4C068" w14:textId="736AEF2F" w:rsidR="00373ECB" w:rsidRPr="0003259B" w:rsidRDefault="00373ECB" w:rsidP="00373ECB">
      <w:pPr>
        <w:rPr>
          <w:rFonts w:cs="Arial"/>
          <w:szCs w:val="20"/>
        </w:rPr>
      </w:pPr>
      <w:r w:rsidRPr="003B7BE6">
        <w:rPr>
          <w:rFonts w:cs="Arial"/>
          <w:szCs w:val="20"/>
        </w:rPr>
        <w:t xml:space="preserve">© Cambridge University Press &amp; </w:t>
      </w:r>
      <w:r w:rsidRPr="0003259B">
        <w:rPr>
          <w:rFonts w:cs="Arial"/>
          <w:szCs w:val="20"/>
        </w:rPr>
        <w:t xml:space="preserve">Assessment </w:t>
      </w:r>
      <w:r w:rsidR="0003259B" w:rsidRPr="0003259B">
        <w:rPr>
          <w:rFonts w:cs="Arial"/>
          <w:szCs w:val="20"/>
        </w:rPr>
        <w:t>2022</w:t>
      </w:r>
      <w:r w:rsidR="00401DFB" w:rsidRPr="0003259B">
        <w:rPr>
          <w:rFonts w:cs="Arial"/>
          <w:szCs w:val="20"/>
        </w:rPr>
        <w:t xml:space="preserve"> v</w:t>
      </w:r>
      <w:r w:rsidR="004B40E8">
        <w:rPr>
          <w:rFonts w:cs="Arial"/>
          <w:szCs w:val="20"/>
        </w:rPr>
        <w:t>2</w:t>
      </w:r>
    </w:p>
    <w:p w14:paraId="4CBA227E" w14:textId="77777777" w:rsidR="003141A7" w:rsidRDefault="003141A7" w:rsidP="003141A7">
      <w:pPr>
        <w:rPr>
          <w:rFonts w:cs="Arial"/>
          <w:szCs w:val="20"/>
        </w:rPr>
      </w:pPr>
      <w:r>
        <w:rPr>
          <w:rFonts w:cs="Arial"/>
          <w:color w:val="000000"/>
          <w:szCs w:val="20"/>
        </w:rPr>
        <w:t>Cambridge Assessment International Education is part of Cambridge University Press &amp; Assessment. Cambridge University Press &amp; Assessment is a department of the University of Cambridge.</w:t>
      </w:r>
    </w:p>
    <w:p w14:paraId="1BCA23C7" w14:textId="77777777" w:rsidR="003141A7" w:rsidRDefault="003141A7" w:rsidP="003141A7">
      <w:pPr>
        <w:rPr>
          <w:rFonts w:cs="Arial"/>
          <w:color w:val="000000"/>
          <w:szCs w:val="20"/>
        </w:rPr>
      </w:pPr>
    </w:p>
    <w:p w14:paraId="34CB4144" w14:textId="77777777" w:rsidR="003141A7" w:rsidRDefault="003141A7" w:rsidP="003141A7">
      <w:pPr>
        <w:rPr>
          <w:rFonts w:cs="Arial"/>
          <w:szCs w:val="20"/>
        </w:rPr>
      </w:pPr>
      <w:r>
        <w:rPr>
          <w:rFonts w:cs="Arial"/>
          <w:color w:val="000000"/>
          <w:szCs w:val="20"/>
        </w:rPr>
        <w:t>Cambridge University Press &amp; Assessment retains the copyright on all its publications. Registered centres are permitted to copy material from this booklet for their own internal use. However, we cannot give permission to centres to photocopy any material that is acknowledged to a third party even for internal use within a centre.</w:t>
      </w:r>
    </w:p>
    <w:p w14:paraId="64CE1725" w14:textId="3DE11FB0" w:rsidR="005071D3" w:rsidRPr="005071D3" w:rsidRDefault="005071D3" w:rsidP="005071D3">
      <w:pPr>
        <w:rPr>
          <w:rFonts w:cs="Arial"/>
          <w:szCs w:val="20"/>
        </w:rPr>
        <w:sectPr w:rsidR="005071D3" w:rsidRPr="005071D3" w:rsidSect="009B3DA9">
          <w:headerReference w:type="default" r:id="rId20"/>
          <w:headerReference w:type="first" r:id="rId21"/>
          <w:footerReference w:type="first" r:id="rId22"/>
          <w:pgSz w:w="16840" w:h="11900" w:orient="landscape" w:code="9"/>
          <w:pgMar w:top="1134" w:right="1134" w:bottom="1134" w:left="1134" w:header="0" w:footer="454" w:gutter="0"/>
          <w:cols w:space="708"/>
          <w:titlePg/>
          <w:docGrid w:linePitch="326"/>
        </w:sectPr>
      </w:pPr>
    </w:p>
    <w:p w14:paraId="515ACD04" w14:textId="77777777" w:rsidR="00F116EA" w:rsidRPr="005010EA" w:rsidRDefault="00F116EA" w:rsidP="00BA046C">
      <w:pPr>
        <w:pStyle w:val="Heading1"/>
      </w:pPr>
      <w:bookmarkStart w:id="2" w:name="_Toc104191024"/>
      <w:bookmarkStart w:id="3" w:name="_Toc104191228"/>
      <w:bookmarkStart w:id="4" w:name="_Toc109310159"/>
      <w:bookmarkStart w:id="5" w:name="_Toc114658134"/>
      <w:r w:rsidRPr="005010EA">
        <w:lastRenderedPageBreak/>
        <w:t>Contents</w:t>
      </w:r>
      <w:bookmarkEnd w:id="0"/>
      <w:bookmarkEnd w:id="2"/>
      <w:bookmarkEnd w:id="3"/>
      <w:bookmarkEnd w:id="4"/>
      <w:bookmarkEnd w:id="5"/>
      <w:r w:rsidR="001A54F8" w:rsidRPr="005010EA">
        <w:t xml:space="preserve"> </w:t>
      </w:r>
    </w:p>
    <w:bookmarkEnd w:id="1"/>
    <w:p w14:paraId="237805D8" w14:textId="77777777" w:rsidR="00F116EA" w:rsidRPr="004A4E17" w:rsidRDefault="00F116EA" w:rsidP="003D2B2A">
      <w:pPr>
        <w:rPr>
          <w:bCs/>
          <w:szCs w:val="20"/>
        </w:rPr>
      </w:pPr>
    </w:p>
    <w:p w14:paraId="4D90EA70" w14:textId="302CC43B" w:rsidR="008D39B7" w:rsidRDefault="00F83F96">
      <w:pPr>
        <w:pStyle w:val="TOC1"/>
        <w:rPr>
          <w:rFonts w:asciiTheme="minorHAnsi" w:eastAsiaTheme="minorEastAsia" w:hAnsiTheme="minorHAnsi" w:cstheme="minorBidi"/>
          <w:noProof/>
          <w:sz w:val="22"/>
          <w:szCs w:val="22"/>
          <w:lang w:eastAsia="en-GB"/>
        </w:rPr>
      </w:pPr>
      <w:r>
        <w:rPr>
          <w:bCs/>
          <w:szCs w:val="20"/>
        </w:rPr>
        <w:fldChar w:fldCharType="begin"/>
      </w:r>
      <w:r>
        <w:rPr>
          <w:bCs/>
          <w:szCs w:val="20"/>
        </w:rPr>
        <w:instrText xml:space="preserve"> TOC \o "1-1" \h \z \u </w:instrText>
      </w:r>
      <w:r>
        <w:rPr>
          <w:bCs/>
          <w:szCs w:val="20"/>
        </w:rPr>
        <w:fldChar w:fldCharType="separate"/>
      </w:r>
      <w:hyperlink w:anchor="_Toc114658135" w:history="1">
        <w:r w:rsidR="008D39B7" w:rsidRPr="00180DAA">
          <w:rPr>
            <w:rStyle w:val="Hyperlink"/>
            <w:noProof/>
          </w:rPr>
          <w:t>Introduction</w:t>
        </w:r>
        <w:r w:rsidR="008D39B7">
          <w:rPr>
            <w:noProof/>
            <w:webHidden/>
          </w:rPr>
          <w:tab/>
        </w:r>
        <w:r w:rsidR="008D39B7">
          <w:rPr>
            <w:noProof/>
            <w:webHidden/>
          </w:rPr>
          <w:fldChar w:fldCharType="begin"/>
        </w:r>
        <w:r w:rsidR="008D39B7">
          <w:rPr>
            <w:noProof/>
            <w:webHidden/>
          </w:rPr>
          <w:instrText xml:space="preserve"> PAGEREF _Toc114658135 \h </w:instrText>
        </w:r>
        <w:r w:rsidR="008D39B7">
          <w:rPr>
            <w:noProof/>
            <w:webHidden/>
          </w:rPr>
        </w:r>
        <w:r w:rsidR="008D39B7">
          <w:rPr>
            <w:noProof/>
            <w:webHidden/>
          </w:rPr>
          <w:fldChar w:fldCharType="separate"/>
        </w:r>
        <w:r w:rsidR="007F1423">
          <w:rPr>
            <w:noProof/>
            <w:webHidden/>
          </w:rPr>
          <w:t>4</w:t>
        </w:r>
        <w:r w:rsidR="008D39B7">
          <w:rPr>
            <w:noProof/>
            <w:webHidden/>
          </w:rPr>
          <w:fldChar w:fldCharType="end"/>
        </w:r>
      </w:hyperlink>
    </w:p>
    <w:p w14:paraId="4B7EAF8A" w14:textId="3D0F4385" w:rsidR="008D39B7" w:rsidRDefault="007F1423">
      <w:pPr>
        <w:pStyle w:val="TOC1"/>
        <w:rPr>
          <w:rFonts w:asciiTheme="minorHAnsi" w:eastAsiaTheme="minorEastAsia" w:hAnsiTheme="minorHAnsi" w:cstheme="minorBidi"/>
          <w:noProof/>
          <w:sz w:val="22"/>
          <w:szCs w:val="22"/>
          <w:lang w:eastAsia="en-GB"/>
        </w:rPr>
      </w:pPr>
      <w:hyperlink w:anchor="_Toc114658136" w:history="1">
        <w:r w:rsidR="008D39B7" w:rsidRPr="00180DAA">
          <w:rPr>
            <w:rStyle w:val="Hyperlink"/>
            <w:noProof/>
          </w:rPr>
          <w:t>1. Introduction to mathematics I</w:t>
        </w:r>
        <w:r w:rsidR="008D39B7">
          <w:rPr>
            <w:noProof/>
            <w:webHidden/>
          </w:rPr>
          <w:tab/>
        </w:r>
        <w:r w:rsidR="008D39B7">
          <w:rPr>
            <w:noProof/>
            <w:webHidden/>
          </w:rPr>
          <w:fldChar w:fldCharType="begin"/>
        </w:r>
        <w:r w:rsidR="008D39B7">
          <w:rPr>
            <w:noProof/>
            <w:webHidden/>
          </w:rPr>
          <w:instrText xml:space="preserve"> PAGEREF _Toc114658136 \h </w:instrText>
        </w:r>
        <w:r w:rsidR="008D39B7">
          <w:rPr>
            <w:noProof/>
            <w:webHidden/>
          </w:rPr>
        </w:r>
        <w:r w:rsidR="008D39B7">
          <w:rPr>
            <w:noProof/>
            <w:webHidden/>
          </w:rPr>
          <w:fldChar w:fldCharType="separate"/>
        </w:r>
        <w:r>
          <w:rPr>
            <w:noProof/>
            <w:webHidden/>
          </w:rPr>
          <w:t>7</w:t>
        </w:r>
        <w:r w:rsidR="008D39B7">
          <w:rPr>
            <w:noProof/>
            <w:webHidden/>
          </w:rPr>
          <w:fldChar w:fldCharType="end"/>
        </w:r>
      </w:hyperlink>
    </w:p>
    <w:p w14:paraId="56212DB4" w14:textId="3B7D4DAA" w:rsidR="008D39B7" w:rsidRDefault="007F1423">
      <w:pPr>
        <w:pStyle w:val="TOC1"/>
        <w:rPr>
          <w:rFonts w:asciiTheme="minorHAnsi" w:eastAsiaTheme="minorEastAsia" w:hAnsiTheme="minorHAnsi" w:cstheme="minorBidi"/>
          <w:noProof/>
          <w:sz w:val="22"/>
          <w:szCs w:val="22"/>
          <w:lang w:eastAsia="en-GB"/>
        </w:rPr>
      </w:pPr>
      <w:hyperlink w:anchor="_Toc114658137" w:history="1">
        <w:r w:rsidR="008D39B7" w:rsidRPr="00180DAA">
          <w:rPr>
            <w:rStyle w:val="Hyperlink"/>
            <w:noProof/>
          </w:rPr>
          <w:t>2. Introduction to mathematics II</w:t>
        </w:r>
        <w:r w:rsidR="008D39B7">
          <w:rPr>
            <w:noProof/>
            <w:webHidden/>
          </w:rPr>
          <w:tab/>
        </w:r>
        <w:r w:rsidR="008D39B7">
          <w:rPr>
            <w:noProof/>
            <w:webHidden/>
          </w:rPr>
          <w:fldChar w:fldCharType="begin"/>
        </w:r>
        <w:r w:rsidR="008D39B7">
          <w:rPr>
            <w:noProof/>
            <w:webHidden/>
          </w:rPr>
          <w:instrText xml:space="preserve"> PAGEREF _Toc114658137 \h </w:instrText>
        </w:r>
        <w:r w:rsidR="008D39B7">
          <w:rPr>
            <w:noProof/>
            <w:webHidden/>
          </w:rPr>
        </w:r>
        <w:r w:rsidR="008D39B7">
          <w:rPr>
            <w:noProof/>
            <w:webHidden/>
          </w:rPr>
          <w:fldChar w:fldCharType="separate"/>
        </w:r>
        <w:r>
          <w:rPr>
            <w:noProof/>
            <w:webHidden/>
          </w:rPr>
          <w:t>14</w:t>
        </w:r>
        <w:r w:rsidR="008D39B7">
          <w:rPr>
            <w:noProof/>
            <w:webHidden/>
          </w:rPr>
          <w:fldChar w:fldCharType="end"/>
        </w:r>
      </w:hyperlink>
    </w:p>
    <w:p w14:paraId="51E333CC" w14:textId="5BBBE4E6" w:rsidR="008D39B7" w:rsidRDefault="007F1423">
      <w:pPr>
        <w:pStyle w:val="TOC1"/>
        <w:rPr>
          <w:rFonts w:asciiTheme="minorHAnsi" w:eastAsiaTheme="minorEastAsia" w:hAnsiTheme="minorHAnsi" w:cstheme="minorBidi"/>
          <w:noProof/>
          <w:sz w:val="22"/>
          <w:szCs w:val="22"/>
          <w:lang w:eastAsia="en-GB"/>
        </w:rPr>
      </w:pPr>
      <w:hyperlink w:anchor="_Toc114658138" w:history="1">
        <w:r w:rsidR="008D39B7" w:rsidRPr="00180DAA">
          <w:rPr>
            <w:rStyle w:val="Hyperlink"/>
            <w:noProof/>
          </w:rPr>
          <w:t>3. Further algebra, Pythagoras’ theorem, surds and appropriate accuracy</w:t>
        </w:r>
        <w:r w:rsidR="008D39B7">
          <w:rPr>
            <w:noProof/>
            <w:webHidden/>
          </w:rPr>
          <w:tab/>
        </w:r>
        <w:r w:rsidR="008D39B7">
          <w:rPr>
            <w:noProof/>
            <w:webHidden/>
          </w:rPr>
          <w:fldChar w:fldCharType="begin"/>
        </w:r>
        <w:r w:rsidR="008D39B7">
          <w:rPr>
            <w:noProof/>
            <w:webHidden/>
          </w:rPr>
          <w:instrText xml:space="preserve"> PAGEREF _Toc114658138 \h </w:instrText>
        </w:r>
        <w:r w:rsidR="008D39B7">
          <w:rPr>
            <w:noProof/>
            <w:webHidden/>
          </w:rPr>
        </w:r>
        <w:r w:rsidR="008D39B7">
          <w:rPr>
            <w:noProof/>
            <w:webHidden/>
          </w:rPr>
          <w:fldChar w:fldCharType="separate"/>
        </w:r>
        <w:r>
          <w:rPr>
            <w:noProof/>
            <w:webHidden/>
          </w:rPr>
          <w:t>20</w:t>
        </w:r>
        <w:r w:rsidR="008D39B7">
          <w:rPr>
            <w:noProof/>
            <w:webHidden/>
          </w:rPr>
          <w:fldChar w:fldCharType="end"/>
        </w:r>
      </w:hyperlink>
    </w:p>
    <w:p w14:paraId="1446F80C" w14:textId="5CC1EFAA" w:rsidR="008D39B7" w:rsidRDefault="007F1423">
      <w:pPr>
        <w:pStyle w:val="TOC1"/>
        <w:rPr>
          <w:rFonts w:asciiTheme="minorHAnsi" w:eastAsiaTheme="minorEastAsia" w:hAnsiTheme="minorHAnsi" w:cstheme="minorBidi"/>
          <w:noProof/>
          <w:sz w:val="22"/>
          <w:szCs w:val="22"/>
          <w:lang w:eastAsia="en-GB"/>
        </w:rPr>
      </w:pPr>
      <w:hyperlink w:anchor="_Toc114658139" w:history="1">
        <w:r w:rsidR="008D39B7" w:rsidRPr="00180DAA">
          <w:rPr>
            <w:rStyle w:val="Hyperlink"/>
            <w:noProof/>
          </w:rPr>
          <w:t>4. Coordinate geometry I, ratio and scale drawing</w:t>
        </w:r>
        <w:r w:rsidR="008D39B7">
          <w:rPr>
            <w:noProof/>
            <w:webHidden/>
          </w:rPr>
          <w:tab/>
        </w:r>
        <w:r w:rsidR="008D39B7">
          <w:rPr>
            <w:noProof/>
            <w:webHidden/>
          </w:rPr>
          <w:fldChar w:fldCharType="begin"/>
        </w:r>
        <w:r w:rsidR="008D39B7">
          <w:rPr>
            <w:noProof/>
            <w:webHidden/>
          </w:rPr>
          <w:instrText xml:space="preserve"> PAGEREF _Toc114658139 \h </w:instrText>
        </w:r>
        <w:r w:rsidR="008D39B7">
          <w:rPr>
            <w:noProof/>
            <w:webHidden/>
          </w:rPr>
        </w:r>
        <w:r w:rsidR="008D39B7">
          <w:rPr>
            <w:noProof/>
            <w:webHidden/>
          </w:rPr>
          <w:fldChar w:fldCharType="separate"/>
        </w:r>
        <w:r>
          <w:rPr>
            <w:noProof/>
            <w:webHidden/>
          </w:rPr>
          <w:t>25</w:t>
        </w:r>
        <w:r w:rsidR="008D39B7">
          <w:rPr>
            <w:noProof/>
            <w:webHidden/>
          </w:rPr>
          <w:fldChar w:fldCharType="end"/>
        </w:r>
      </w:hyperlink>
    </w:p>
    <w:p w14:paraId="01A69D29" w14:textId="06813663" w:rsidR="008D39B7" w:rsidRDefault="007F1423">
      <w:pPr>
        <w:pStyle w:val="TOC1"/>
        <w:rPr>
          <w:rFonts w:asciiTheme="minorHAnsi" w:eastAsiaTheme="minorEastAsia" w:hAnsiTheme="minorHAnsi" w:cstheme="minorBidi"/>
          <w:noProof/>
          <w:sz w:val="22"/>
          <w:szCs w:val="22"/>
          <w:lang w:eastAsia="en-GB"/>
        </w:rPr>
      </w:pPr>
      <w:hyperlink w:anchor="_Toc114658140" w:history="1">
        <w:r w:rsidR="008D39B7" w:rsidRPr="00180DAA">
          <w:rPr>
            <w:rStyle w:val="Hyperlink"/>
            <w:noProof/>
          </w:rPr>
          <w:t>5. Probability I, geometry and graphs</w:t>
        </w:r>
        <w:r w:rsidR="008D39B7">
          <w:rPr>
            <w:noProof/>
            <w:webHidden/>
          </w:rPr>
          <w:tab/>
        </w:r>
        <w:r w:rsidR="008D39B7">
          <w:rPr>
            <w:noProof/>
            <w:webHidden/>
          </w:rPr>
          <w:fldChar w:fldCharType="begin"/>
        </w:r>
        <w:r w:rsidR="008D39B7">
          <w:rPr>
            <w:noProof/>
            <w:webHidden/>
          </w:rPr>
          <w:instrText xml:space="preserve"> PAGEREF _Toc114658140 \h </w:instrText>
        </w:r>
        <w:r w:rsidR="008D39B7">
          <w:rPr>
            <w:noProof/>
            <w:webHidden/>
          </w:rPr>
        </w:r>
        <w:r w:rsidR="008D39B7">
          <w:rPr>
            <w:noProof/>
            <w:webHidden/>
          </w:rPr>
          <w:fldChar w:fldCharType="separate"/>
        </w:r>
        <w:r>
          <w:rPr>
            <w:noProof/>
            <w:webHidden/>
          </w:rPr>
          <w:t>30</w:t>
        </w:r>
        <w:r w:rsidR="008D39B7">
          <w:rPr>
            <w:noProof/>
            <w:webHidden/>
          </w:rPr>
          <w:fldChar w:fldCharType="end"/>
        </w:r>
      </w:hyperlink>
    </w:p>
    <w:p w14:paraId="6FE7D53B" w14:textId="6DC7764E" w:rsidR="008D39B7" w:rsidRDefault="007F1423">
      <w:pPr>
        <w:pStyle w:val="TOC1"/>
        <w:rPr>
          <w:rFonts w:asciiTheme="minorHAnsi" w:eastAsiaTheme="minorEastAsia" w:hAnsiTheme="minorHAnsi" w:cstheme="minorBidi"/>
          <w:noProof/>
          <w:sz w:val="22"/>
          <w:szCs w:val="22"/>
          <w:lang w:eastAsia="en-GB"/>
        </w:rPr>
      </w:pPr>
      <w:hyperlink w:anchor="_Toc114658141" w:history="1">
        <w:r w:rsidR="008D39B7" w:rsidRPr="00180DAA">
          <w:rPr>
            <w:rStyle w:val="Hyperlink"/>
            <w:noProof/>
          </w:rPr>
          <w:t>6. Circles, 3D mensuration, vectors and cumulative frequency</w:t>
        </w:r>
        <w:r w:rsidR="008D39B7">
          <w:rPr>
            <w:noProof/>
            <w:webHidden/>
          </w:rPr>
          <w:tab/>
        </w:r>
        <w:r w:rsidR="008D39B7">
          <w:rPr>
            <w:noProof/>
            <w:webHidden/>
          </w:rPr>
          <w:fldChar w:fldCharType="begin"/>
        </w:r>
        <w:r w:rsidR="008D39B7">
          <w:rPr>
            <w:noProof/>
            <w:webHidden/>
          </w:rPr>
          <w:instrText xml:space="preserve"> PAGEREF _Toc114658141 \h </w:instrText>
        </w:r>
        <w:r w:rsidR="008D39B7">
          <w:rPr>
            <w:noProof/>
            <w:webHidden/>
          </w:rPr>
        </w:r>
        <w:r w:rsidR="008D39B7">
          <w:rPr>
            <w:noProof/>
            <w:webHidden/>
          </w:rPr>
          <w:fldChar w:fldCharType="separate"/>
        </w:r>
        <w:r>
          <w:rPr>
            <w:noProof/>
            <w:webHidden/>
          </w:rPr>
          <w:t>38</w:t>
        </w:r>
        <w:r w:rsidR="008D39B7">
          <w:rPr>
            <w:noProof/>
            <w:webHidden/>
          </w:rPr>
          <w:fldChar w:fldCharType="end"/>
        </w:r>
      </w:hyperlink>
    </w:p>
    <w:p w14:paraId="2BEC2023" w14:textId="0CD42382" w:rsidR="008D39B7" w:rsidRDefault="007F1423">
      <w:pPr>
        <w:pStyle w:val="TOC1"/>
        <w:rPr>
          <w:rFonts w:asciiTheme="minorHAnsi" w:eastAsiaTheme="minorEastAsia" w:hAnsiTheme="minorHAnsi" w:cstheme="minorBidi"/>
          <w:noProof/>
          <w:sz w:val="22"/>
          <w:szCs w:val="22"/>
          <w:lang w:eastAsia="en-GB"/>
        </w:rPr>
      </w:pPr>
      <w:hyperlink w:anchor="_Toc114658142" w:history="1">
        <w:r w:rsidR="008D39B7" w:rsidRPr="00180DAA">
          <w:rPr>
            <w:rStyle w:val="Hyperlink"/>
            <w:noProof/>
          </w:rPr>
          <w:t>7. Standard form, similarity, trigonometry I and probability II</w:t>
        </w:r>
        <w:r w:rsidR="008D39B7">
          <w:rPr>
            <w:noProof/>
            <w:webHidden/>
          </w:rPr>
          <w:tab/>
        </w:r>
        <w:r w:rsidR="008D39B7">
          <w:rPr>
            <w:noProof/>
            <w:webHidden/>
          </w:rPr>
          <w:fldChar w:fldCharType="begin"/>
        </w:r>
        <w:r w:rsidR="008D39B7">
          <w:rPr>
            <w:noProof/>
            <w:webHidden/>
          </w:rPr>
          <w:instrText xml:space="preserve"> PAGEREF _Toc114658142 \h </w:instrText>
        </w:r>
        <w:r w:rsidR="008D39B7">
          <w:rPr>
            <w:noProof/>
            <w:webHidden/>
          </w:rPr>
        </w:r>
        <w:r w:rsidR="008D39B7">
          <w:rPr>
            <w:noProof/>
            <w:webHidden/>
          </w:rPr>
          <w:fldChar w:fldCharType="separate"/>
        </w:r>
        <w:r>
          <w:rPr>
            <w:noProof/>
            <w:webHidden/>
          </w:rPr>
          <w:t>44</w:t>
        </w:r>
        <w:r w:rsidR="008D39B7">
          <w:rPr>
            <w:noProof/>
            <w:webHidden/>
          </w:rPr>
          <w:fldChar w:fldCharType="end"/>
        </w:r>
      </w:hyperlink>
    </w:p>
    <w:p w14:paraId="1C99ACB8" w14:textId="7002BAEB" w:rsidR="008D39B7" w:rsidRDefault="007F1423">
      <w:pPr>
        <w:pStyle w:val="TOC1"/>
        <w:rPr>
          <w:rFonts w:asciiTheme="minorHAnsi" w:eastAsiaTheme="minorEastAsia" w:hAnsiTheme="minorHAnsi" w:cstheme="minorBidi"/>
          <w:noProof/>
          <w:sz w:val="22"/>
          <w:szCs w:val="22"/>
          <w:lang w:eastAsia="en-GB"/>
        </w:rPr>
      </w:pPr>
      <w:hyperlink w:anchor="_Toc114658143" w:history="1">
        <w:r w:rsidR="008D39B7" w:rsidRPr="00180DAA">
          <w:rPr>
            <w:rStyle w:val="Hyperlink"/>
            <w:noProof/>
          </w:rPr>
          <w:t>8. Coordinate geometry II, accuracy and trigonometry II</w:t>
        </w:r>
        <w:r w:rsidR="008D39B7">
          <w:rPr>
            <w:noProof/>
            <w:webHidden/>
          </w:rPr>
          <w:tab/>
        </w:r>
        <w:r w:rsidR="008D39B7">
          <w:rPr>
            <w:noProof/>
            <w:webHidden/>
          </w:rPr>
          <w:fldChar w:fldCharType="begin"/>
        </w:r>
        <w:r w:rsidR="008D39B7">
          <w:rPr>
            <w:noProof/>
            <w:webHidden/>
          </w:rPr>
          <w:instrText xml:space="preserve"> PAGEREF _Toc114658143 \h </w:instrText>
        </w:r>
        <w:r w:rsidR="008D39B7">
          <w:rPr>
            <w:noProof/>
            <w:webHidden/>
          </w:rPr>
        </w:r>
        <w:r w:rsidR="008D39B7">
          <w:rPr>
            <w:noProof/>
            <w:webHidden/>
          </w:rPr>
          <w:fldChar w:fldCharType="separate"/>
        </w:r>
        <w:r>
          <w:rPr>
            <w:noProof/>
            <w:webHidden/>
          </w:rPr>
          <w:t>50</w:t>
        </w:r>
        <w:r w:rsidR="008D39B7">
          <w:rPr>
            <w:noProof/>
            <w:webHidden/>
          </w:rPr>
          <w:fldChar w:fldCharType="end"/>
        </w:r>
      </w:hyperlink>
    </w:p>
    <w:p w14:paraId="4E83C5B1" w14:textId="3D63A991" w:rsidR="008D39B7" w:rsidRDefault="007F1423">
      <w:pPr>
        <w:pStyle w:val="TOC1"/>
        <w:rPr>
          <w:rFonts w:asciiTheme="minorHAnsi" w:eastAsiaTheme="minorEastAsia" w:hAnsiTheme="minorHAnsi" w:cstheme="minorBidi"/>
          <w:noProof/>
          <w:sz w:val="22"/>
          <w:szCs w:val="22"/>
          <w:lang w:eastAsia="en-GB"/>
        </w:rPr>
      </w:pPr>
      <w:hyperlink w:anchor="_Toc114658144" w:history="1">
        <w:r w:rsidR="008D39B7" w:rsidRPr="00180DAA">
          <w:rPr>
            <w:rStyle w:val="Hyperlink"/>
            <w:noProof/>
          </w:rPr>
          <w:t>9. Sets, scatter diagrams, 3D trig and vector geometry</w:t>
        </w:r>
        <w:r w:rsidR="008D39B7">
          <w:rPr>
            <w:noProof/>
            <w:webHidden/>
          </w:rPr>
          <w:tab/>
        </w:r>
        <w:r w:rsidR="008D39B7">
          <w:rPr>
            <w:noProof/>
            <w:webHidden/>
          </w:rPr>
          <w:fldChar w:fldCharType="begin"/>
        </w:r>
        <w:r w:rsidR="008D39B7">
          <w:rPr>
            <w:noProof/>
            <w:webHidden/>
          </w:rPr>
          <w:instrText xml:space="preserve"> PAGEREF _Toc114658144 \h </w:instrText>
        </w:r>
        <w:r w:rsidR="008D39B7">
          <w:rPr>
            <w:noProof/>
            <w:webHidden/>
          </w:rPr>
        </w:r>
        <w:r w:rsidR="008D39B7">
          <w:rPr>
            <w:noProof/>
            <w:webHidden/>
          </w:rPr>
          <w:fldChar w:fldCharType="separate"/>
        </w:r>
        <w:r>
          <w:rPr>
            <w:noProof/>
            <w:webHidden/>
          </w:rPr>
          <w:t>53</w:t>
        </w:r>
        <w:r w:rsidR="008D39B7">
          <w:rPr>
            <w:noProof/>
            <w:webHidden/>
          </w:rPr>
          <w:fldChar w:fldCharType="end"/>
        </w:r>
      </w:hyperlink>
    </w:p>
    <w:p w14:paraId="3043EFA4" w14:textId="778C443C" w:rsidR="008D39B7" w:rsidRDefault="007F1423">
      <w:pPr>
        <w:pStyle w:val="TOC1"/>
        <w:rPr>
          <w:rFonts w:asciiTheme="minorHAnsi" w:eastAsiaTheme="minorEastAsia" w:hAnsiTheme="minorHAnsi" w:cstheme="minorBidi"/>
          <w:noProof/>
          <w:sz w:val="22"/>
          <w:szCs w:val="22"/>
          <w:lang w:eastAsia="en-GB"/>
        </w:rPr>
      </w:pPr>
      <w:hyperlink w:anchor="_Toc114658145" w:history="1">
        <w:r w:rsidR="008D39B7" w:rsidRPr="00180DAA">
          <w:rPr>
            <w:rStyle w:val="Hyperlink"/>
            <w:noProof/>
          </w:rPr>
          <w:t>10. Functions, histograms (&amp; differentiation)</w:t>
        </w:r>
        <w:r w:rsidR="008D39B7">
          <w:rPr>
            <w:noProof/>
            <w:webHidden/>
          </w:rPr>
          <w:tab/>
        </w:r>
        <w:r w:rsidR="008D39B7">
          <w:rPr>
            <w:noProof/>
            <w:webHidden/>
          </w:rPr>
          <w:fldChar w:fldCharType="begin"/>
        </w:r>
        <w:r w:rsidR="008D39B7">
          <w:rPr>
            <w:noProof/>
            <w:webHidden/>
          </w:rPr>
          <w:instrText xml:space="preserve"> PAGEREF _Toc114658145 \h </w:instrText>
        </w:r>
        <w:r w:rsidR="008D39B7">
          <w:rPr>
            <w:noProof/>
            <w:webHidden/>
          </w:rPr>
        </w:r>
        <w:r w:rsidR="008D39B7">
          <w:rPr>
            <w:noProof/>
            <w:webHidden/>
          </w:rPr>
          <w:fldChar w:fldCharType="separate"/>
        </w:r>
        <w:r>
          <w:rPr>
            <w:noProof/>
            <w:webHidden/>
          </w:rPr>
          <w:t>58</w:t>
        </w:r>
        <w:r w:rsidR="008D39B7">
          <w:rPr>
            <w:noProof/>
            <w:webHidden/>
          </w:rPr>
          <w:fldChar w:fldCharType="end"/>
        </w:r>
      </w:hyperlink>
    </w:p>
    <w:p w14:paraId="68DD6C60" w14:textId="394D4656" w:rsidR="00F116EA" w:rsidRPr="004A4E17" w:rsidRDefault="00F83F96" w:rsidP="003D2B2A">
      <w:pPr>
        <w:rPr>
          <w:bCs/>
          <w:szCs w:val="20"/>
        </w:rPr>
      </w:pPr>
      <w:r>
        <w:rPr>
          <w:bCs/>
          <w:szCs w:val="20"/>
        </w:rPr>
        <w:fldChar w:fldCharType="end"/>
      </w:r>
    </w:p>
    <w:p w14:paraId="1193A05B" w14:textId="77777777" w:rsidR="00F116EA" w:rsidRPr="004A4E17" w:rsidRDefault="00F116EA" w:rsidP="003D2B2A">
      <w:pPr>
        <w:rPr>
          <w:bCs/>
          <w:szCs w:val="20"/>
        </w:rPr>
        <w:sectPr w:rsidR="00F116EA" w:rsidRPr="004A4E17" w:rsidSect="00A37B99">
          <w:pgSz w:w="16840" w:h="11900" w:orient="landscape" w:code="9"/>
          <w:pgMar w:top="1134" w:right="1134" w:bottom="1134" w:left="1134" w:header="567" w:footer="567" w:gutter="0"/>
          <w:cols w:space="708"/>
          <w:titlePg/>
          <w:docGrid w:linePitch="326"/>
        </w:sectPr>
      </w:pPr>
    </w:p>
    <w:p w14:paraId="677B71BD" w14:textId="77777777" w:rsidR="00D429D1" w:rsidRPr="004A4E17" w:rsidRDefault="001803D8" w:rsidP="00393536">
      <w:pPr>
        <w:pStyle w:val="Heading1"/>
        <w:ind w:right="142"/>
      </w:pPr>
      <w:bookmarkStart w:id="6" w:name="_Toc114658135"/>
      <w:bookmarkStart w:id="7" w:name="Overview"/>
      <w:r>
        <w:lastRenderedPageBreak/>
        <w:t>Introduction</w:t>
      </w:r>
      <w:bookmarkEnd w:id="6"/>
    </w:p>
    <w:bookmarkEnd w:id="7"/>
    <w:p w14:paraId="05C73FB9" w14:textId="77777777" w:rsidR="006D611D" w:rsidRDefault="006D611D" w:rsidP="0040672F">
      <w:pPr>
        <w:spacing w:before="120" w:after="120" w:line="276" w:lineRule="auto"/>
        <w:rPr>
          <w:szCs w:val="20"/>
        </w:rPr>
      </w:pPr>
      <w:r>
        <w:rPr>
          <w:rFonts w:cs="Arial"/>
          <w:szCs w:val="20"/>
        </w:rPr>
        <w:t xml:space="preserve">This scheme of work has been designed to support you in your teaching and lesson planning. Making full use of this scheme of work will help you to improve both your teaching and your learners’ potential. </w:t>
      </w:r>
      <w:r w:rsidRPr="000E35A0">
        <w:rPr>
          <w:rFonts w:cs="Arial"/>
          <w:szCs w:val="20"/>
        </w:rPr>
        <w:t>It</w:t>
      </w:r>
      <w:r w:rsidRPr="000E35A0">
        <w:rPr>
          <w:rFonts w:cs="Arial"/>
          <w:spacing w:val="12"/>
          <w:szCs w:val="20"/>
        </w:rPr>
        <w:t xml:space="preserve"> </w:t>
      </w:r>
      <w:r w:rsidRPr="000E35A0">
        <w:rPr>
          <w:rFonts w:cs="Arial"/>
          <w:szCs w:val="20"/>
        </w:rPr>
        <w:t>is</w:t>
      </w:r>
      <w:r w:rsidRPr="000E35A0">
        <w:rPr>
          <w:rFonts w:cs="Arial"/>
          <w:spacing w:val="13"/>
          <w:szCs w:val="20"/>
        </w:rPr>
        <w:t xml:space="preserve"> </w:t>
      </w:r>
      <w:r w:rsidRPr="000E35A0">
        <w:rPr>
          <w:rFonts w:cs="Arial"/>
          <w:szCs w:val="20"/>
        </w:rPr>
        <w:t>important</w:t>
      </w:r>
      <w:r w:rsidRPr="000E35A0">
        <w:rPr>
          <w:rFonts w:cs="Arial"/>
          <w:spacing w:val="13"/>
          <w:szCs w:val="20"/>
        </w:rPr>
        <w:t xml:space="preserve"> </w:t>
      </w:r>
      <w:r w:rsidRPr="000E35A0">
        <w:rPr>
          <w:rFonts w:cs="Arial"/>
          <w:szCs w:val="20"/>
        </w:rPr>
        <w:t>to</w:t>
      </w:r>
      <w:r w:rsidRPr="000E35A0">
        <w:rPr>
          <w:rFonts w:cs="Arial"/>
          <w:spacing w:val="13"/>
          <w:szCs w:val="20"/>
        </w:rPr>
        <w:t xml:space="preserve"> </w:t>
      </w:r>
      <w:r w:rsidRPr="000E35A0">
        <w:rPr>
          <w:rFonts w:cs="Arial"/>
          <w:szCs w:val="20"/>
        </w:rPr>
        <w:t>have</w:t>
      </w:r>
      <w:r w:rsidRPr="000E35A0">
        <w:rPr>
          <w:rFonts w:cs="Arial"/>
          <w:spacing w:val="13"/>
          <w:szCs w:val="20"/>
        </w:rPr>
        <w:t xml:space="preserve"> </w:t>
      </w:r>
      <w:r w:rsidRPr="000E35A0">
        <w:rPr>
          <w:rFonts w:cs="Arial"/>
          <w:szCs w:val="20"/>
        </w:rPr>
        <w:t>a</w:t>
      </w:r>
      <w:r w:rsidRPr="000E35A0">
        <w:rPr>
          <w:rFonts w:cs="Arial"/>
          <w:spacing w:val="12"/>
          <w:szCs w:val="20"/>
        </w:rPr>
        <w:t xml:space="preserve"> </w:t>
      </w:r>
      <w:r w:rsidRPr="000E35A0">
        <w:rPr>
          <w:rFonts w:cs="Arial"/>
          <w:szCs w:val="20"/>
        </w:rPr>
        <w:t>scheme</w:t>
      </w:r>
      <w:r w:rsidRPr="000E35A0">
        <w:rPr>
          <w:rFonts w:cs="Arial"/>
          <w:spacing w:val="12"/>
          <w:szCs w:val="20"/>
        </w:rPr>
        <w:t xml:space="preserve"> </w:t>
      </w:r>
      <w:r w:rsidRPr="000E35A0">
        <w:rPr>
          <w:rFonts w:cs="Arial"/>
          <w:szCs w:val="20"/>
        </w:rPr>
        <w:t>of</w:t>
      </w:r>
      <w:r w:rsidRPr="000E35A0">
        <w:rPr>
          <w:rFonts w:cs="Arial"/>
          <w:spacing w:val="12"/>
          <w:szCs w:val="20"/>
        </w:rPr>
        <w:t xml:space="preserve"> </w:t>
      </w:r>
      <w:r w:rsidRPr="000E35A0">
        <w:rPr>
          <w:rFonts w:cs="Arial"/>
          <w:szCs w:val="20"/>
        </w:rPr>
        <w:t>work</w:t>
      </w:r>
      <w:r w:rsidRPr="000E35A0">
        <w:rPr>
          <w:rFonts w:cs="Arial"/>
          <w:spacing w:val="12"/>
          <w:szCs w:val="20"/>
        </w:rPr>
        <w:t xml:space="preserve"> </w:t>
      </w:r>
      <w:r w:rsidRPr="000E35A0">
        <w:rPr>
          <w:rFonts w:cs="Arial"/>
          <w:szCs w:val="20"/>
        </w:rPr>
        <w:t>in</w:t>
      </w:r>
      <w:r w:rsidRPr="000E35A0">
        <w:rPr>
          <w:rFonts w:cs="Arial"/>
          <w:spacing w:val="13"/>
          <w:szCs w:val="20"/>
        </w:rPr>
        <w:t xml:space="preserve"> </w:t>
      </w:r>
      <w:r w:rsidRPr="000E35A0">
        <w:rPr>
          <w:rFonts w:cs="Arial"/>
          <w:szCs w:val="20"/>
        </w:rPr>
        <w:t>place</w:t>
      </w:r>
      <w:r w:rsidRPr="000E35A0">
        <w:rPr>
          <w:rFonts w:cs="Arial"/>
          <w:spacing w:val="12"/>
          <w:szCs w:val="20"/>
        </w:rPr>
        <w:t xml:space="preserve"> </w:t>
      </w:r>
      <w:proofErr w:type="gramStart"/>
      <w:r w:rsidRPr="000E35A0">
        <w:rPr>
          <w:rFonts w:cs="Arial"/>
          <w:szCs w:val="20"/>
        </w:rPr>
        <w:t>in</w:t>
      </w:r>
      <w:r w:rsidRPr="000E35A0">
        <w:rPr>
          <w:rFonts w:cs="Arial"/>
          <w:spacing w:val="13"/>
          <w:szCs w:val="20"/>
        </w:rPr>
        <w:t xml:space="preserve"> </w:t>
      </w:r>
      <w:r w:rsidRPr="000E35A0">
        <w:rPr>
          <w:rFonts w:cs="Arial"/>
          <w:szCs w:val="20"/>
        </w:rPr>
        <w:t>order</w:t>
      </w:r>
      <w:r w:rsidRPr="000E35A0">
        <w:rPr>
          <w:rFonts w:cs="Arial"/>
          <w:spacing w:val="13"/>
          <w:szCs w:val="20"/>
        </w:rPr>
        <w:t xml:space="preserve"> </w:t>
      </w:r>
      <w:r>
        <w:rPr>
          <w:rFonts w:cs="Arial"/>
          <w:spacing w:val="13"/>
          <w:szCs w:val="20"/>
        </w:rPr>
        <w:t>for</w:t>
      </w:r>
      <w:proofErr w:type="gramEnd"/>
      <w:r>
        <w:rPr>
          <w:rFonts w:cs="Arial"/>
          <w:spacing w:val="13"/>
          <w:szCs w:val="20"/>
        </w:rPr>
        <w:t xml:space="preserve"> you </w:t>
      </w:r>
      <w:r w:rsidRPr="000E35A0">
        <w:rPr>
          <w:rFonts w:cs="Arial"/>
          <w:szCs w:val="20"/>
        </w:rPr>
        <w:t>to</w:t>
      </w:r>
      <w:r w:rsidRPr="000E35A0">
        <w:rPr>
          <w:rFonts w:cs="Arial"/>
          <w:spacing w:val="13"/>
          <w:szCs w:val="20"/>
        </w:rPr>
        <w:t xml:space="preserve"> </w:t>
      </w:r>
      <w:r w:rsidRPr="000E35A0">
        <w:rPr>
          <w:rFonts w:cs="Arial"/>
          <w:szCs w:val="20"/>
        </w:rPr>
        <w:t>guarantee</w:t>
      </w:r>
      <w:r w:rsidRPr="000E35A0">
        <w:rPr>
          <w:rFonts w:cs="Arial"/>
          <w:w w:val="99"/>
          <w:szCs w:val="20"/>
        </w:rPr>
        <w:t xml:space="preserve"> </w:t>
      </w:r>
      <w:r w:rsidRPr="000E35A0">
        <w:rPr>
          <w:rFonts w:cs="Arial"/>
          <w:szCs w:val="20"/>
        </w:rPr>
        <w:t>that</w:t>
      </w:r>
      <w:r w:rsidRPr="000E35A0">
        <w:rPr>
          <w:rFonts w:cs="Arial"/>
          <w:spacing w:val="4"/>
          <w:szCs w:val="20"/>
        </w:rPr>
        <w:t xml:space="preserve"> </w:t>
      </w:r>
      <w:r w:rsidRPr="000E35A0">
        <w:rPr>
          <w:rFonts w:cs="Arial"/>
          <w:szCs w:val="20"/>
        </w:rPr>
        <w:t>the</w:t>
      </w:r>
      <w:r w:rsidRPr="000E35A0">
        <w:rPr>
          <w:rFonts w:cs="Arial"/>
          <w:spacing w:val="4"/>
          <w:szCs w:val="20"/>
        </w:rPr>
        <w:t xml:space="preserve"> syllabus</w:t>
      </w:r>
      <w:r w:rsidRPr="000E35A0">
        <w:rPr>
          <w:rFonts w:cs="Arial"/>
          <w:spacing w:val="5"/>
          <w:szCs w:val="20"/>
        </w:rPr>
        <w:t xml:space="preserve"> </w:t>
      </w:r>
      <w:r w:rsidRPr="000E35A0">
        <w:rPr>
          <w:rFonts w:cs="Arial"/>
          <w:szCs w:val="20"/>
        </w:rPr>
        <w:t>is</w:t>
      </w:r>
      <w:r w:rsidRPr="000E35A0">
        <w:rPr>
          <w:rFonts w:cs="Arial"/>
          <w:spacing w:val="4"/>
          <w:szCs w:val="20"/>
        </w:rPr>
        <w:t xml:space="preserve"> </w:t>
      </w:r>
      <w:r w:rsidRPr="000E35A0">
        <w:rPr>
          <w:rFonts w:cs="Arial"/>
          <w:szCs w:val="20"/>
        </w:rPr>
        <w:t>covered</w:t>
      </w:r>
      <w:r w:rsidRPr="000E35A0">
        <w:rPr>
          <w:rFonts w:cs="Arial"/>
          <w:spacing w:val="4"/>
          <w:szCs w:val="20"/>
        </w:rPr>
        <w:t xml:space="preserve"> </w:t>
      </w:r>
      <w:r w:rsidRPr="000E35A0">
        <w:rPr>
          <w:rFonts w:cs="Arial"/>
          <w:spacing w:val="-1"/>
          <w:szCs w:val="20"/>
        </w:rPr>
        <w:t>fully</w:t>
      </w:r>
      <w:r>
        <w:rPr>
          <w:rFonts w:cs="Arial"/>
          <w:szCs w:val="20"/>
        </w:rPr>
        <w:t xml:space="preserve">. </w:t>
      </w:r>
      <w:r>
        <w:rPr>
          <w:rFonts w:cs="Arial"/>
          <w:spacing w:val="5"/>
          <w:szCs w:val="20"/>
        </w:rPr>
        <w:t xml:space="preserve">You can </w:t>
      </w:r>
      <w:r w:rsidRPr="000E35A0">
        <w:rPr>
          <w:rFonts w:cs="Arial"/>
          <w:szCs w:val="20"/>
        </w:rPr>
        <w:t>choose</w:t>
      </w:r>
      <w:r w:rsidRPr="000E35A0">
        <w:rPr>
          <w:rFonts w:cs="Arial"/>
          <w:spacing w:val="19"/>
          <w:szCs w:val="20"/>
        </w:rPr>
        <w:t xml:space="preserve"> </w:t>
      </w:r>
      <w:r w:rsidRPr="000E35A0">
        <w:rPr>
          <w:rFonts w:cs="Arial"/>
          <w:szCs w:val="20"/>
        </w:rPr>
        <w:t>what</w:t>
      </w:r>
      <w:r w:rsidRPr="000E35A0">
        <w:rPr>
          <w:rFonts w:cs="Arial"/>
          <w:spacing w:val="19"/>
          <w:szCs w:val="20"/>
        </w:rPr>
        <w:t xml:space="preserve"> </w:t>
      </w:r>
      <w:r w:rsidRPr="000E35A0">
        <w:rPr>
          <w:rFonts w:cs="Arial"/>
          <w:szCs w:val="20"/>
        </w:rPr>
        <w:t>approach</w:t>
      </w:r>
      <w:r w:rsidRPr="000E35A0">
        <w:rPr>
          <w:rFonts w:cs="Arial"/>
          <w:spacing w:val="20"/>
          <w:szCs w:val="20"/>
        </w:rPr>
        <w:t xml:space="preserve"> </w:t>
      </w:r>
      <w:r w:rsidRPr="000E35A0">
        <w:rPr>
          <w:rFonts w:cs="Arial"/>
          <w:szCs w:val="20"/>
        </w:rPr>
        <w:t>to</w:t>
      </w:r>
      <w:r w:rsidRPr="000E35A0">
        <w:rPr>
          <w:rFonts w:cs="Arial"/>
          <w:spacing w:val="19"/>
          <w:szCs w:val="20"/>
        </w:rPr>
        <w:t xml:space="preserve"> </w:t>
      </w:r>
      <w:proofErr w:type="gramStart"/>
      <w:r w:rsidRPr="000E35A0">
        <w:rPr>
          <w:rFonts w:cs="Arial"/>
          <w:szCs w:val="20"/>
        </w:rPr>
        <w:t>take</w:t>
      </w:r>
      <w:proofErr w:type="gramEnd"/>
      <w:r>
        <w:rPr>
          <w:rFonts w:cs="Arial"/>
          <w:szCs w:val="20"/>
        </w:rPr>
        <w:t xml:space="preserve"> and you </w:t>
      </w:r>
      <w:r w:rsidRPr="000E35A0">
        <w:rPr>
          <w:rFonts w:cs="Arial"/>
          <w:szCs w:val="20"/>
        </w:rPr>
        <w:t>know</w:t>
      </w:r>
      <w:r w:rsidRPr="000E35A0">
        <w:rPr>
          <w:rFonts w:cs="Arial"/>
          <w:spacing w:val="19"/>
          <w:szCs w:val="20"/>
        </w:rPr>
        <w:t xml:space="preserve"> </w:t>
      </w:r>
      <w:r w:rsidRPr="000E35A0">
        <w:rPr>
          <w:rFonts w:cs="Arial"/>
          <w:szCs w:val="20"/>
        </w:rPr>
        <w:t>the</w:t>
      </w:r>
      <w:r w:rsidRPr="000E35A0">
        <w:rPr>
          <w:rFonts w:cs="Arial"/>
          <w:spacing w:val="19"/>
          <w:szCs w:val="20"/>
        </w:rPr>
        <w:t xml:space="preserve"> </w:t>
      </w:r>
      <w:r w:rsidRPr="000E35A0">
        <w:rPr>
          <w:rFonts w:cs="Arial"/>
          <w:szCs w:val="20"/>
        </w:rPr>
        <w:t>nature</w:t>
      </w:r>
      <w:r w:rsidRPr="000E35A0">
        <w:rPr>
          <w:rFonts w:cs="Arial"/>
          <w:spacing w:val="19"/>
          <w:szCs w:val="20"/>
        </w:rPr>
        <w:t xml:space="preserve"> </w:t>
      </w:r>
      <w:r w:rsidRPr="000E35A0">
        <w:rPr>
          <w:rFonts w:cs="Arial"/>
          <w:szCs w:val="20"/>
        </w:rPr>
        <w:t>of</w:t>
      </w:r>
      <w:r w:rsidRPr="000E35A0">
        <w:rPr>
          <w:rFonts w:cs="Arial"/>
          <w:spacing w:val="19"/>
          <w:szCs w:val="20"/>
        </w:rPr>
        <w:t xml:space="preserve"> </w:t>
      </w:r>
      <w:r>
        <w:rPr>
          <w:rFonts w:cs="Arial"/>
          <w:spacing w:val="19"/>
          <w:szCs w:val="20"/>
        </w:rPr>
        <w:t>your</w:t>
      </w:r>
      <w:r w:rsidRPr="000E35A0">
        <w:rPr>
          <w:rFonts w:cs="Arial"/>
          <w:w w:val="99"/>
          <w:szCs w:val="20"/>
        </w:rPr>
        <w:t xml:space="preserve"> </w:t>
      </w:r>
      <w:r w:rsidRPr="000E35A0">
        <w:rPr>
          <w:rFonts w:cs="Arial"/>
          <w:szCs w:val="20"/>
        </w:rPr>
        <w:t>institution and the</w:t>
      </w:r>
      <w:r w:rsidRPr="000E35A0">
        <w:rPr>
          <w:rFonts w:cs="Arial"/>
          <w:spacing w:val="27"/>
          <w:w w:val="99"/>
          <w:szCs w:val="20"/>
        </w:rPr>
        <w:t xml:space="preserve"> </w:t>
      </w:r>
      <w:r w:rsidRPr="000E35A0">
        <w:rPr>
          <w:rFonts w:cs="Arial"/>
          <w:szCs w:val="20"/>
        </w:rPr>
        <w:t>levels</w:t>
      </w:r>
      <w:r w:rsidRPr="000E35A0">
        <w:rPr>
          <w:rFonts w:cs="Arial"/>
          <w:spacing w:val="-8"/>
          <w:szCs w:val="20"/>
        </w:rPr>
        <w:t xml:space="preserve"> </w:t>
      </w:r>
      <w:r w:rsidRPr="000E35A0">
        <w:rPr>
          <w:rFonts w:cs="Arial"/>
          <w:szCs w:val="20"/>
        </w:rPr>
        <w:t>of</w:t>
      </w:r>
      <w:r w:rsidRPr="000E35A0">
        <w:rPr>
          <w:rFonts w:cs="Arial"/>
          <w:spacing w:val="-8"/>
          <w:szCs w:val="20"/>
        </w:rPr>
        <w:t xml:space="preserve"> </w:t>
      </w:r>
      <w:r w:rsidRPr="000E35A0">
        <w:rPr>
          <w:rFonts w:cs="Arial"/>
          <w:szCs w:val="20"/>
        </w:rPr>
        <w:t>ability</w:t>
      </w:r>
      <w:r w:rsidRPr="000E35A0">
        <w:rPr>
          <w:rFonts w:cs="Arial"/>
          <w:spacing w:val="-8"/>
          <w:szCs w:val="20"/>
        </w:rPr>
        <w:t xml:space="preserve"> </w:t>
      </w:r>
      <w:r w:rsidRPr="000E35A0">
        <w:rPr>
          <w:rFonts w:cs="Arial"/>
          <w:szCs w:val="20"/>
        </w:rPr>
        <w:t>of</w:t>
      </w:r>
      <w:r w:rsidRPr="000E35A0">
        <w:rPr>
          <w:rFonts w:cs="Arial"/>
          <w:spacing w:val="-8"/>
          <w:szCs w:val="20"/>
        </w:rPr>
        <w:t xml:space="preserve"> </w:t>
      </w:r>
      <w:r>
        <w:rPr>
          <w:rFonts w:cs="Arial"/>
          <w:spacing w:val="-8"/>
          <w:szCs w:val="20"/>
        </w:rPr>
        <w:t>your</w:t>
      </w:r>
      <w:r w:rsidRPr="000E35A0">
        <w:rPr>
          <w:rFonts w:cs="Arial"/>
          <w:spacing w:val="-8"/>
          <w:szCs w:val="20"/>
        </w:rPr>
        <w:t xml:space="preserve"> learner</w:t>
      </w:r>
      <w:r w:rsidRPr="000E35A0">
        <w:rPr>
          <w:rFonts w:cs="Arial"/>
          <w:szCs w:val="20"/>
        </w:rPr>
        <w:t>s.</w:t>
      </w:r>
      <w:r>
        <w:rPr>
          <w:rFonts w:cs="Arial"/>
          <w:szCs w:val="20"/>
        </w:rPr>
        <w:t xml:space="preserve"> </w:t>
      </w:r>
      <w:r w:rsidRPr="00240BDA">
        <w:rPr>
          <w:szCs w:val="20"/>
        </w:rPr>
        <w:t>What</w:t>
      </w:r>
      <w:r w:rsidRPr="00240BDA">
        <w:rPr>
          <w:spacing w:val="-9"/>
          <w:szCs w:val="20"/>
        </w:rPr>
        <w:t xml:space="preserve"> </w:t>
      </w:r>
      <w:r w:rsidRPr="00240BDA">
        <w:rPr>
          <w:spacing w:val="-1"/>
          <w:szCs w:val="20"/>
        </w:rPr>
        <w:t>follows</w:t>
      </w:r>
      <w:r w:rsidRPr="00240BDA">
        <w:rPr>
          <w:spacing w:val="-10"/>
          <w:szCs w:val="20"/>
        </w:rPr>
        <w:t xml:space="preserve"> </w:t>
      </w:r>
      <w:r w:rsidRPr="00240BDA">
        <w:rPr>
          <w:szCs w:val="20"/>
        </w:rPr>
        <w:t>is</w:t>
      </w:r>
      <w:r w:rsidRPr="00240BDA">
        <w:rPr>
          <w:spacing w:val="-9"/>
          <w:szCs w:val="20"/>
        </w:rPr>
        <w:t xml:space="preserve"> </w:t>
      </w:r>
      <w:r w:rsidRPr="00240BDA">
        <w:rPr>
          <w:spacing w:val="-1"/>
          <w:szCs w:val="20"/>
        </w:rPr>
        <w:t>just</w:t>
      </w:r>
      <w:r w:rsidRPr="00240BDA">
        <w:rPr>
          <w:spacing w:val="-8"/>
          <w:szCs w:val="20"/>
        </w:rPr>
        <w:t xml:space="preserve"> </w:t>
      </w:r>
      <w:r w:rsidRPr="00240BDA">
        <w:rPr>
          <w:szCs w:val="20"/>
        </w:rPr>
        <w:t>one</w:t>
      </w:r>
      <w:r w:rsidRPr="00240BDA">
        <w:rPr>
          <w:spacing w:val="-9"/>
          <w:szCs w:val="20"/>
        </w:rPr>
        <w:t xml:space="preserve"> </w:t>
      </w:r>
      <w:r w:rsidRPr="00240BDA">
        <w:rPr>
          <w:spacing w:val="-1"/>
          <w:szCs w:val="20"/>
        </w:rPr>
        <w:t>possible</w:t>
      </w:r>
      <w:r w:rsidRPr="00240BDA">
        <w:rPr>
          <w:spacing w:val="-9"/>
          <w:szCs w:val="20"/>
        </w:rPr>
        <w:t xml:space="preserve"> </w:t>
      </w:r>
      <w:r w:rsidRPr="00240BDA">
        <w:rPr>
          <w:szCs w:val="20"/>
        </w:rPr>
        <w:t>approach</w:t>
      </w:r>
      <w:r>
        <w:rPr>
          <w:szCs w:val="20"/>
        </w:rPr>
        <w:t xml:space="preserve"> you could </w:t>
      </w:r>
      <w:proofErr w:type="gramStart"/>
      <w:r>
        <w:rPr>
          <w:szCs w:val="20"/>
        </w:rPr>
        <w:t>take</w:t>
      </w:r>
      <w:proofErr w:type="gramEnd"/>
      <w:r>
        <w:rPr>
          <w:szCs w:val="20"/>
        </w:rPr>
        <w:t xml:space="preserve"> and you should always check the syllabus for the content of your course.</w:t>
      </w:r>
    </w:p>
    <w:p w14:paraId="634625FF" w14:textId="225043AE" w:rsidR="00F35F41" w:rsidRDefault="006D611D" w:rsidP="00F35F41">
      <w:pPr>
        <w:spacing w:before="120" w:after="120"/>
        <w:ind w:right="-142"/>
        <w:rPr>
          <w:rFonts w:cs="Arial"/>
          <w:bCs/>
          <w:szCs w:val="20"/>
        </w:rPr>
      </w:pPr>
      <w:r w:rsidRPr="00F35F41">
        <w:rPr>
          <w:rFonts w:cs="Arial"/>
          <w:spacing w:val="-1"/>
          <w:szCs w:val="20"/>
        </w:rPr>
        <w:t>Suggestions</w:t>
      </w:r>
      <w:r w:rsidRPr="00F35F41">
        <w:rPr>
          <w:rFonts w:cs="Arial"/>
          <w:spacing w:val="-5"/>
          <w:szCs w:val="20"/>
        </w:rPr>
        <w:t xml:space="preserve"> </w:t>
      </w:r>
      <w:r w:rsidRPr="00F35F41">
        <w:rPr>
          <w:rFonts w:cs="Arial"/>
          <w:szCs w:val="20"/>
        </w:rPr>
        <w:t>for</w:t>
      </w:r>
      <w:r w:rsidRPr="00F35F41">
        <w:rPr>
          <w:rFonts w:cs="Arial"/>
          <w:spacing w:val="-5"/>
          <w:szCs w:val="20"/>
        </w:rPr>
        <w:t xml:space="preserve"> independent study</w:t>
      </w:r>
      <w:r w:rsidRPr="00F35F41">
        <w:rPr>
          <w:rFonts w:cs="Arial"/>
          <w:spacing w:val="-3"/>
          <w:szCs w:val="20"/>
        </w:rPr>
        <w:t xml:space="preserve"> </w:t>
      </w:r>
      <w:r w:rsidRPr="00F35F41">
        <w:rPr>
          <w:rFonts w:cs="Arial"/>
          <w:b/>
          <w:szCs w:val="20"/>
        </w:rPr>
        <w:t>(I)</w:t>
      </w:r>
      <w:r w:rsidR="000122F2" w:rsidRPr="00F35F41">
        <w:rPr>
          <w:rFonts w:cs="Arial"/>
          <w:b/>
          <w:spacing w:val="-4"/>
          <w:szCs w:val="20"/>
        </w:rPr>
        <w:t xml:space="preserve">, </w:t>
      </w:r>
      <w:r w:rsidRPr="00F35F41">
        <w:rPr>
          <w:rFonts w:cs="Arial"/>
          <w:spacing w:val="-1"/>
          <w:szCs w:val="20"/>
        </w:rPr>
        <w:t>formative</w:t>
      </w:r>
      <w:r w:rsidRPr="00F35F41">
        <w:rPr>
          <w:rFonts w:cs="Arial"/>
          <w:spacing w:val="-6"/>
          <w:szCs w:val="20"/>
        </w:rPr>
        <w:t xml:space="preserve"> </w:t>
      </w:r>
      <w:r w:rsidRPr="00785ED0">
        <w:rPr>
          <w:rFonts w:cs="Arial"/>
          <w:szCs w:val="20"/>
        </w:rPr>
        <w:t>assessment</w:t>
      </w:r>
      <w:r w:rsidRPr="00785ED0">
        <w:rPr>
          <w:rFonts w:cs="Arial"/>
          <w:spacing w:val="-6"/>
          <w:szCs w:val="20"/>
        </w:rPr>
        <w:t xml:space="preserve"> </w:t>
      </w:r>
      <w:r w:rsidRPr="00785ED0">
        <w:rPr>
          <w:rFonts w:cs="Arial"/>
          <w:b/>
          <w:szCs w:val="20"/>
        </w:rPr>
        <w:t>(F)</w:t>
      </w:r>
      <w:r w:rsidRPr="00785ED0">
        <w:rPr>
          <w:rFonts w:cs="Arial"/>
          <w:b/>
          <w:spacing w:val="-5"/>
          <w:szCs w:val="20"/>
        </w:rPr>
        <w:t xml:space="preserve"> </w:t>
      </w:r>
      <w:r w:rsidR="000122F2" w:rsidRPr="00785ED0">
        <w:rPr>
          <w:rFonts w:cs="Arial"/>
          <w:bCs/>
          <w:spacing w:val="-5"/>
          <w:szCs w:val="20"/>
        </w:rPr>
        <w:t xml:space="preserve">and </w:t>
      </w:r>
      <w:r w:rsidR="009F23B8" w:rsidRPr="00785ED0">
        <w:rPr>
          <w:rFonts w:cs="Arial"/>
          <w:bCs/>
          <w:spacing w:val="-5"/>
          <w:szCs w:val="20"/>
        </w:rPr>
        <w:t xml:space="preserve">areas where </w:t>
      </w:r>
      <w:r w:rsidR="000122F2" w:rsidRPr="00785ED0">
        <w:rPr>
          <w:rFonts w:cs="Arial"/>
          <w:bCs/>
          <w:spacing w:val="-5"/>
          <w:szCs w:val="20"/>
        </w:rPr>
        <w:t>sustainability</w:t>
      </w:r>
      <w:r w:rsidR="009F23B8" w:rsidRPr="00785ED0">
        <w:rPr>
          <w:rFonts w:cs="Arial"/>
          <w:bCs/>
          <w:spacing w:val="-5"/>
          <w:szCs w:val="20"/>
        </w:rPr>
        <w:t xml:space="preserve"> may be addressed</w:t>
      </w:r>
      <w:r w:rsidR="000122F2" w:rsidRPr="00785ED0">
        <w:rPr>
          <w:rFonts w:cs="Arial"/>
          <w:bCs/>
          <w:spacing w:val="-5"/>
          <w:szCs w:val="20"/>
        </w:rPr>
        <w:t xml:space="preserve"> </w:t>
      </w:r>
      <w:r w:rsidRPr="00785ED0">
        <w:rPr>
          <w:rFonts w:cs="Arial"/>
          <w:spacing w:val="-1"/>
          <w:szCs w:val="20"/>
        </w:rPr>
        <w:t>are</w:t>
      </w:r>
      <w:r w:rsidRPr="00785ED0">
        <w:rPr>
          <w:rFonts w:cs="Arial"/>
          <w:spacing w:val="-5"/>
          <w:szCs w:val="20"/>
        </w:rPr>
        <w:t xml:space="preserve"> </w:t>
      </w:r>
      <w:r w:rsidRPr="00785ED0">
        <w:rPr>
          <w:rFonts w:cs="Arial"/>
          <w:spacing w:val="-1"/>
          <w:szCs w:val="20"/>
        </w:rPr>
        <w:t xml:space="preserve">included. </w:t>
      </w:r>
      <w:r w:rsidR="000B7797" w:rsidRPr="00C429B7">
        <w:rPr>
          <w:rFonts w:cs="Arial"/>
          <w:bCs/>
          <w:color w:val="000000" w:themeColor="text1"/>
          <w:szCs w:val="20"/>
        </w:rPr>
        <w:t xml:space="preserve">Throughout the scheme of </w:t>
      </w:r>
      <w:proofErr w:type="gramStart"/>
      <w:r w:rsidR="000B7797" w:rsidRPr="00C429B7">
        <w:rPr>
          <w:rFonts w:cs="Arial"/>
          <w:bCs/>
          <w:color w:val="000000" w:themeColor="text1"/>
          <w:szCs w:val="20"/>
        </w:rPr>
        <w:t>work</w:t>
      </w:r>
      <w:proofErr w:type="gramEnd"/>
      <w:r w:rsidR="000B7797" w:rsidRPr="00C429B7">
        <w:rPr>
          <w:rFonts w:cs="Arial"/>
          <w:bCs/>
          <w:color w:val="000000" w:themeColor="text1"/>
          <w:szCs w:val="20"/>
        </w:rPr>
        <w:t xml:space="preserve"> we have included reference to the </w:t>
      </w:r>
      <w:hyperlink r:id="rId23" w:history="1">
        <w:r w:rsidR="000B7797" w:rsidRPr="00FA39F2">
          <w:rPr>
            <w:rStyle w:val="WebLink"/>
          </w:rPr>
          <w:t>Sustainability Development Goals</w:t>
        </w:r>
      </w:hyperlink>
      <w:r w:rsidR="000B7797">
        <w:rPr>
          <w:rFonts w:cs="Arial"/>
          <w:bCs/>
          <w:color w:val="000000" w:themeColor="text1"/>
          <w:szCs w:val="20"/>
        </w:rPr>
        <w:t xml:space="preserve"> (SDGs 1–17),</w:t>
      </w:r>
      <w:r w:rsidR="000B7797" w:rsidRPr="00C429B7">
        <w:rPr>
          <w:rFonts w:cs="Arial"/>
          <w:bCs/>
          <w:color w:val="000000" w:themeColor="text1"/>
          <w:szCs w:val="20"/>
        </w:rPr>
        <w:t xml:space="preserve"> if and where they are relevant and applicable.</w:t>
      </w:r>
    </w:p>
    <w:p w14:paraId="1C08874D" w14:textId="35B1AF20" w:rsidR="001803D8" w:rsidRPr="00F35F41" w:rsidRDefault="006D611D" w:rsidP="00F35F41">
      <w:pPr>
        <w:spacing w:before="120" w:after="120"/>
        <w:ind w:right="-142"/>
        <w:rPr>
          <w:rFonts w:cs="Arial"/>
          <w:bCs/>
          <w:szCs w:val="20"/>
        </w:rPr>
      </w:pPr>
      <w:r w:rsidRPr="00F35F41">
        <w:rPr>
          <w:rFonts w:cs="Arial"/>
          <w:bCs/>
          <w:szCs w:val="20"/>
          <w:lang w:eastAsia="en-GB"/>
        </w:rPr>
        <w:t xml:space="preserve">Opportunities for differentiation are indicated as </w:t>
      </w:r>
      <w:r w:rsidR="00174BAA">
        <w:rPr>
          <w:rFonts w:cs="Arial"/>
          <w:bCs/>
          <w:szCs w:val="20"/>
          <w:lang w:eastAsia="en-GB"/>
        </w:rPr>
        <w:t>e</w:t>
      </w:r>
      <w:r w:rsidRPr="005F6B5E">
        <w:rPr>
          <w:rFonts w:cs="Arial"/>
          <w:bCs/>
          <w:szCs w:val="20"/>
          <w:lang w:eastAsia="en-GB"/>
        </w:rPr>
        <w:t>xtension activities</w:t>
      </w:r>
      <w:r w:rsidR="00174BAA">
        <w:rPr>
          <w:rFonts w:cs="Arial"/>
          <w:bCs/>
          <w:szCs w:val="20"/>
          <w:lang w:eastAsia="en-GB"/>
        </w:rPr>
        <w:t xml:space="preserve"> </w:t>
      </w:r>
      <w:r w:rsidR="00174BAA" w:rsidRPr="005F6B5E">
        <w:rPr>
          <w:rFonts w:cs="Arial"/>
          <w:b/>
          <w:bCs/>
          <w:szCs w:val="20"/>
          <w:lang w:eastAsia="en-GB"/>
        </w:rPr>
        <w:t>(E)</w:t>
      </w:r>
      <w:r w:rsidRPr="00F35F41">
        <w:rPr>
          <w:rFonts w:cs="Arial"/>
          <w:bCs/>
          <w:szCs w:val="20"/>
          <w:lang w:eastAsia="en-GB"/>
        </w:rPr>
        <w:t>; there is the potential for differentiation by resource, grouping, expected level of outcome, and degree of support by teacher, throughout the scheme of work. Timings for activities and feedback are left to the judg</w:t>
      </w:r>
      <w:r w:rsidR="008F6D45">
        <w:rPr>
          <w:rFonts w:cs="Arial"/>
          <w:bCs/>
          <w:szCs w:val="20"/>
          <w:lang w:eastAsia="en-GB"/>
        </w:rPr>
        <w:t>e</w:t>
      </w:r>
      <w:r w:rsidRPr="00F35F41">
        <w:rPr>
          <w:rFonts w:cs="Arial"/>
          <w:bCs/>
          <w:szCs w:val="20"/>
          <w:lang w:eastAsia="en-GB"/>
        </w:rPr>
        <w:t>ment of the teacher, according to the level of the learners and size of the class. Length of time allocated to a task is another possible area for differentiation.</w:t>
      </w:r>
    </w:p>
    <w:p w14:paraId="164293D4" w14:textId="77777777" w:rsidR="001803D8" w:rsidRPr="005010EA" w:rsidRDefault="001803D8" w:rsidP="0040672F">
      <w:pPr>
        <w:pStyle w:val="Heading2"/>
        <w:spacing w:before="120" w:after="120" w:line="276" w:lineRule="auto"/>
      </w:pPr>
      <w:r w:rsidRPr="005010EA">
        <w:t>Guided learning hours</w:t>
      </w:r>
    </w:p>
    <w:p w14:paraId="132DE1BE" w14:textId="77777777" w:rsidR="001803D8" w:rsidRDefault="001803D8" w:rsidP="0040672F">
      <w:pPr>
        <w:pStyle w:val="BodyText"/>
        <w:spacing w:before="120" w:after="120" w:line="276" w:lineRule="auto"/>
      </w:pPr>
      <w:r>
        <w:t>Guided learning hours give an indication of the amount of contact time you need to have with your learners to deliver a course. Our syllabuses are designed around 130 hours for Cambridge IGCSE courses. The number of hours may vary depending on local practice and your learners’ previous experience of the subject. The table below give some guidance about how many hours we recommend you spend on each topic area.</w:t>
      </w:r>
    </w:p>
    <w:tbl>
      <w:tblPr>
        <w:tblW w:w="12191" w:type="dxa"/>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4182"/>
        <w:gridCol w:w="5032"/>
        <w:gridCol w:w="2977"/>
      </w:tblGrid>
      <w:tr w:rsidR="005010EA" w:rsidRPr="000E08F0" w14:paraId="41C8C030" w14:textId="77777777" w:rsidTr="00857F2B">
        <w:trPr>
          <w:trHeight w:hRule="exact" w:val="440"/>
          <w:tblHeader/>
          <w:jc w:val="center"/>
        </w:trPr>
        <w:tc>
          <w:tcPr>
            <w:tcW w:w="4182" w:type="dxa"/>
            <w:shd w:val="clear" w:color="auto" w:fill="EA5B0C"/>
            <w:tcMar>
              <w:top w:w="113" w:type="dxa"/>
              <w:bottom w:w="113" w:type="dxa"/>
            </w:tcMar>
          </w:tcPr>
          <w:p w14:paraId="641B7586" w14:textId="284F87A0" w:rsidR="003722E3" w:rsidRPr="000E08F0" w:rsidRDefault="003722E3" w:rsidP="000E08F0">
            <w:pPr>
              <w:pStyle w:val="TableHead"/>
            </w:pPr>
            <w:r w:rsidRPr="000E08F0">
              <w:t>Topic</w:t>
            </w:r>
          </w:p>
          <w:p w14:paraId="0C786F26" w14:textId="77777777" w:rsidR="003722E3" w:rsidRPr="000E08F0" w:rsidRDefault="003722E3" w:rsidP="000E08F0">
            <w:pPr>
              <w:pStyle w:val="TableHead"/>
            </w:pPr>
            <w:r w:rsidRPr="000E08F0">
              <w:tab/>
            </w:r>
            <w:r w:rsidRPr="000E08F0">
              <w:tab/>
            </w:r>
            <w:r w:rsidRPr="000E08F0">
              <w:tab/>
              <w:t>op</w:t>
            </w:r>
          </w:p>
        </w:tc>
        <w:tc>
          <w:tcPr>
            <w:tcW w:w="5032" w:type="dxa"/>
            <w:shd w:val="clear" w:color="auto" w:fill="EA5B0C"/>
            <w:tcMar>
              <w:top w:w="113" w:type="dxa"/>
              <w:bottom w:w="113" w:type="dxa"/>
            </w:tcMar>
          </w:tcPr>
          <w:p w14:paraId="034CB3A4" w14:textId="77777777" w:rsidR="003722E3" w:rsidRPr="000E08F0" w:rsidRDefault="003722E3" w:rsidP="000E08F0">
            <w:pPr>
              <w:pStyle w:val="TableHead"/>
            </w:pPr>
            <w:r w:rsidRPr="000E08F0">
              <w:t>Suggested teaching time (</w:t>
            </w:r>
            <w:r w:rsidR="005E4774">
              <w:t>hours / % of the course)</w:t>
            </w:r>
          </w:p>
        </w:tc>
        <w:tc>
          <w:tcPr>
            <w:tcW w:w="2977" w:type="dxa"/>
            <w:shd w:val="clear" w:color="auto" w:fill="EA5B0C"/>
          </w:tcPr>
          <w:p w14:paraId="30943BD9" w14:textId="77777777" w:rsidR="003722E3" w:rsidRPr="000E08F0" w:rsidRDefault="003722E3" w:rsidP="000E08F0">
            <w:pPr>
              <w:pStyle w:val="TableHead"/>
              <w:rPr>
                <w:highlight w:val="yellow"/>
              </w:rPr>
            </w:pPr>
            <w:r w:rsidRPr="000E08F0">
              <w:t>Suggested teaching order</w:t>
            </w:r>
          </w:p>
        </w:tc>
      </w:tr>
      <w:tr w:rsidR="001B350A" w:rsidRPr="005010EA" w14:paraId="16F12BF4" w14:textId="77777777" w:rsidTr="00857F2B">
        <w:tblPrEx>
          <w:tblCellMar>
            <w:top w:w="0" w:type="dxa"/>
            <w:bottom w:w="0" w:type="dxa"/>
          </w:tblCellMar>
        </w:tblPrEx>
        <w:trPr>
          <w:jc w:val="center"/>
        </w:trPr>
        <w:tc>
          <w:tcPr>
            <w:tcW w:w="4182" w:type="dxa"/>
            <w:tcMar>
              <w:top w:w="113" w:type="dxa"/>
              <w:bottom w:w="113" w:type="dxa"/>
            </w:tcMar>
          </w:tcPr>
          <w:p w14:paraId="4D81BF70" w14:textId="693A3B1B" w:rsidR="001B350A" w:rsidRPr="005010EA" w:rsidRDefault="001B350A" w:rsidP="001B350A">
            <w:pPr>
              <w:pStyle w:val="BodyText"/>
              <w:rPr>
                <w:lang w:eastAsia="en-GB"/>
              </w:rPr>
            </w:pPr>
            <w:r w:rsidRPr="00A047E2">
              <w:t>Introduction to mathematics I</w:t>
            </w:r>
          </w:p>
        </w:tc>
        <w:tc>
          <w:tcPr>
            <w:tcW w:w="5032" w:type="dxa"/>
            <w:tcMar>
              <w:top w:w="113" w:type="dxa"/>
              <w:bottom w:w="113" w:type="dxa"/>
            </w:tcMar>
          </w:tcPr>
          <w:p w14:paraId="059A08E7" w14:textId="5F1F2DF7" w:rsidR="001B350A" w:rsidRPr="005010EA" w:rsidRDefault="009E1D19" w:rsidP="001B350A">
            <w:pPr>
              <w:pStyle w:val="BodyText"/>
              <w:rPr>
                <w:lang w:eastAsia="en-GB"/>
              </w:rPr>
            </w:pPr>
            <w:r>
              <w:rPr>
                <w:lang w:eastAsia="en-GB"/>
              </w:rPr>
              <w:t>13</w:t>
            </w:r>
            <w:r w:rsidR="000A4741">
              <w:rPr>
                <w:lang w:eastAsia="en-GB"/>
              </w:rPr>
              <w:t>hrs</w:t>
            </w:r>
            <w:r>
              <w:rPr>
                <w:lang w:eastAsia="en-GB"/>
              </w:rPr>
              <w:t>/</w:t>
            </w:r>
            <w:r w:rsidR="008713A4">
              <w:rPr>
                <w:lang w:eastAsia="en-GB"/>
              </w:rPr>
              <w:t>10</w:t>
            </w:r>
            <w:r w:rsidR="007C7302">
              <w:rPr>
                <w:lang w:eastAsia="en-GB"/>
              </w:rPr>
              <w:t>%</w:t>
            </w:r>
          </w:p>
        </w:tc>
        <w:tc>
          <w:tcPr>
            <w:tcW w:w="2977" w:type="dxa"/>
          </w:tcPr>
          <w:p w14:paraId="015437E6" w14:textId="47F80517" w:rsidR="001B350A" w:rsidRPr="005010EA" w:rsidRDefault="001B350A" w:rsidP="001B350A">
            <w:pPr>
              <w:pStyle w:val="BodyText"/>
              <w:rPr>
                <w:highlight w:val="yellow"/>
              </w:rPr>
            </w:pPr>
            <w:r w:rsidRPr="00F71E02">
              <w:t>1</w:t>
            </w:r>
          </w:p>
        </w:tc>
      </w:tr>
      <w:tr w:rsidR="000A4741" w:rsidRPr="005010EA" w14:paraId="115B17D0" w14:textId="77777777" w:rsidTr="00857F2B">
        <w:tblPrEx>
          <w:tblCellMar>
            <w:top w:w="0" w:type="dxa"/>
            <w:bottom w:w="0" w:type="dxa"/>
          </w:tblCellMar>
        </w:tblPrEx>
        <w:trPr>
          <w:jc w:val="center"/>
        </w:trPr>
        <w:tc>
          <w:tcPr>
            <w:tcW w:w="4182" w:type="dxa"/>
            <w:tcMar>
              <w:top w:w="113" w:type="dxa"/>
              <w:bottom w:w="113" w:type="dxa"/>
            </w:tcMar>
          </w:tcPr>
          <w:p w14:paraId="3D2FE85D" w14:textId="1987712E" w:rsidR="000A4741" w:rsidRPr="005010EA" w:rsidRDefault="000A4741" w:rsidP="000A4741">
            <w:pPr>
              <w:pStyle w:val="BodyText"/>
              <w:rPr>
                <w:lang w:eastAsia="en-GB"/>
              </w:rPr>
            </w:pPr>
            <w:r w:rsidRPr="00A047E2">
              <w:t>Introduction to mathematics II</w:t>
            </w:r>
          </w:p>
        </w:tc>
        <w:tc>
          <w:tcPr>
            <w:tcW w:w="5032" w:type="dxa"/>
            <w:tcMar>
              <w:top w:w="113" w:type="dxa"/>
              <w:bottom w:w="113" w:type="dxa"/>
            </w:tcMar>
          </w:tcPr>
          <w:p w14:paraId="71F20A04" w14:textId="4AFB3DD6" w:rsidR="000A4741" w:rsidRPr="005010EA" w:rsidRDefault="000A4741" w:rsidP="000A4741">
            <w:pPr>
              <w:pStyle w:val="BodyText"/>
              <w:rPr>
                <w:lang w:eastAsia="en-GB"/>
              </w:rPr>
            </w:pPr>
            <w:r w:rsidRPr="00D8080A">
              <w:rPr>
                <w:lang w:eastAsia="en-GB"/>
              </w:rPr>
              <w:t>13hrs/10%</w:t>
            </w:r>
          </w:p>
        </w:tc>
        <w:tc>
          <w:tcPr>
            <w:tcW w:w="2977" w:type="dxa"/>
          </w:tcPr>
          <w:p w14:paraId="6D7735E2" w14:textId="6AB4FBF2" w:rsidR="000A4741" w:rsidRPr="005010EA" w:rsidRDefault="000A4741" w:rsidP="000A4741">
            <w:pPr>
              <w:pStyle w:val="BodyText"/>
              <w:rPr>
                <w:highlight w:val="yellow"/>
                <w:lang w:eastAsia="en-GB"/>
              </w:rPr>
            </w:pPr>
            <w:r>
              <w:rPr>
                <w:lang w:eastAsia="en-GB"/>
              </w:rPr>
              <w:t>2</w:t>
            </w:r>
          </w:p>
        </w:tc>
      </w:tr>
      <w:tr w:rsidR="000A4741" w:rsidRPr="005010EA" w14:paraId="428F2E6C" w14:textId="77777777" w:rsidTr="00857F2B">
        <w:tblPrEx>
          <w:tblCellMar>
            <w:top w:w="0" w:type="dxa"/>
            <w:bottom w:w="0" w:type="dxa"/>
          </w:tblCellMar>
        </w:tblPrEx>
        <w:trPr>
          <w:jc w:val="center"/>
        </w:trPr>
        <w:tc>
          <w:tcPr>
            <w:tcW w:w="4182" w:type="dxa"/>
            <w:tcMar>
              <w:top w:w="113" w:type="dxa"/>
              <w:bottom w:w="113" w:type="dxa"/>
            </w:tcMar>
          </w:tcPr>
          <w:p w14:paraId="6EAD5203" w14:textId="31A0FE75" w:rsidR="000A4741" w:rsidRPr="005010EA" w:rsidRDefault="000A4741" w:rsidP="000A4741">
            <w:pPr>
              <w:pStyle w:val="BodyText"/>
              <w:rPr>
                <w:lang w:eastAsia="en-GB"/>
              </w:rPr>
            </w:pPr>
            <w:r w:rsidRPr="00A047E2">
              <w:t xml:space="preserve">Further algebra, Pythagoras’ theorem, </w:t>
            </w:r>
            <w:proofErr w:type="gramStart"/>
            <w:r w:rsidRPr="00A047E2">
              <w:t>surds</w:t>
            </w:r>
            <w:proofErr w:type="gramEnd"/>
            <w:r w:rsidRPr="00A047E2">
              <w:t xml:space="preserve"> and appropriate accuracy</w:t>
            </w:r>
          </w:p>
        </w:tc>
        <w:tc>
          <w:tcPr>
            <w:tcW w:w="5032" w:type="dxa"/>
            <w:tcMar>
              <w:top w:w="113" w:type="dxa"/>
              <w:bottom w:w="113" w:type="dxa"/>
            </w:tcMar>
          </w:tcPr>
          <w:p w14:paraId="0A3039ED" w14:textId="054BD6AA" w:rsidR="000A4741" w:rsidRPr="005010EA" w:rsidRDefault="000A4741" w:rsidP="000A4741">
            <w:pPr>
              <w:pStyle w:val="BodyText"/>
              <w:rPr>
                <w:lang w:eastAsia="en-GB"/>
              </w:rPr>
            </w:pPr>
            <w:r w:rsidRPr="00D8080A">
              <w:rPr>
                <w:lang w:eastAsia="en-GB"/>
              </w:rPr>
              <w:t>13hrs/10%</w:t>
            </w:r>
          </w:p>
        </w:tc>
        <w:tc>
          <w:tcPr>
            <w:tcW w:w="2977" w:type="dxa"/>
          </w:tcPr>
          <w:p w14:paraId="772ADDE2" w14:textId="767CD74F" w:rsidR="000A4741" w:rsidRPr="005010EA" w:rsidRDefault="000A4741" w:rsidP="000A4741">
            <w:pPr>
              <w:pStyle w:val="BodyText"/>
              <w:rPr>
                <w:highlight w:val="yellow"/>
                <w:lang w:eastAsia="en-GB"/>
              </w:rPr>
            </w:pPr>
            <w:r>
              <w:rPr>
                <w:lang w:eastAsia="en-GB"/>
              </w:rPr>
              <w:t>3</w:t>
            </w:r>
          </w:p>
        </w:tc>
      </w:tr>
      <w:tr w:rsidR="000A4741" w:rsidRPr="005010EA" w14:paraId="6D0C53D6" w14:textId="77777777" w:rsidTr="00857F2B">
        <w:tblPrEx>
          <w:tblCellMar>
            <w:top w:w="0" w:type="dxa"/>
            <w:bottom w:w="0" w:type="dxa"/>
          </w:tblCellMar>
        </w:tblPrEx>
        <w:trPr>
          <w:jc w:val="center"/>
        </w:trPr>
        <w:tc>
          <w:tcPr>
            <w:tcW w:w="4182" w:type="dxa"/>
            <w:tcMar>
              <w:top w:w="113" w:type="dxa"/>
              <w:bottom w:w="113" w:type="dxa"/>
            </w:tcMar>
          </w:tcPr>
          <w:p w14:paraId="09F4C0E0" w14:textId="4A3BA50F" w:rsidR="000A4741" w:rsidRPr="005010EA" w:rsidRDefault="000A4741" w:rsidP="000A4741">
            <w:pPr>
              <w:pStyle w:val="BodyText"/>
              <w:rPr>
                <w:lang w:eastAsia="en-GB"/>
              </w:rPr>
            </w:pPr>
            <w:r w:rsidRPr="00A047E2">
              <w:t>Coordinate Geometry I, Ratio and Scale Drawing</w:t>
            </w:r>
          </w:p>
        </w:tc>
        <w:tc>
          <w:tcPr>
            <w:tcW w:w="5032" w:type="dxa"/>
            <w:tcMar>
              <w:top w:w="113" w:type="dxa"/>
              <w:bottom w:w="113" w:type="dxa"/>
            </w:tcMar>
          </w:tcPr>
          <w:p w14:paraId="0D980A79" w14:textId="72AF6884" w:rsidR="000A4741" w:rsidRPr="005010EA" w:rsidRDefault="000A4741" w:rsidP="000A4741">
            <w:pPr>
              <w:pStyle w:val="BodyText"/>
              <w:rPr>
                <w:lang w:eastAsia="en-GB"/>
              </w:rPr>
            </w:pPr>
            <w:r w:rsidRPr="00D8080A">
              <w:rPr>
                <w:lang w:eastAsia="en-GB"/>
              </w:rPr>
              <w:t>13hrs/10%</w:t>
            </w:r>
          </w:p>
        </w:tc>
        <w:tc>
          <w:tcPr>
            <w:tcW w:w="2977" w:type="dxa"/>
          </w:tcPr>
          <w:p w14:paraId="1CD6872C" w14:textId="0CA739EE" w:rsidR="000A4741" w:rsidRPr="005010EA" w:rsidRDefault="000A4741" w:rsidP="000A4741">
            <w:pPr>
              <w:pStyle w:val="BodyText"/>
              <w:rPr>
                <w:highlight w:val="yellow"/>
                <w:lang w:eastAsia="en-GB"/>
              </w:rPr>
            </w:pPr>
            <w:r>
              <w:rPr>
                <w:lang w:eastAsia="en-GB"/>
              </w:rPr>
              <w:t>4</w:t>
            </w:r>
          </w:p>
        </w:tc>
      </w:tr>
      <w:tr w:rsidR="000A4741" w:rsidRPr="005010EA" w14:paraId="68DE608B" w14:textId="77777777" w:rsidTr="00857F2B">
        <w:tblPrEx>
          <w:tblCellMar>
            <w:top w:w="0" w:type="dxa"/>
            <w:bottom w:w="0" w:type="dxa"/>
          </w:tblCellMar>
        </w:tblPrEx>
        <w:trPr>
          <w:jc w:val="center"/>
        </w:trPr>
        <w:tc>
          <w:tcPr>
            <w:tcW w:w="4182" w:type="dxa"/>
            <w:tcMar>
              <w:top w:w="113" w:type="dxa"/>
              <w:bottom w:w="113" w:type="dxa"/>
            </w:tcMar>
          </w:tcPr>
          <w:p w14:paraId="3F461754" w14:textId="1890DA56" w:rsidR="000A4741" w:rsidRDefault="000A4741" w:rsidP="000A4741">
            <w:pPr>
              <w:pStyle w:val="BodyText"/>
              <w:rPr>
                <w:lang w:eastAsia="en-GB"/>
              </w:rPr>
            </w:pPr>
            <w:r w:rsidRPr="00A047E2">
              <w:t xml:space="preserve">Probability I, </w:t>
            </w:r>
            <w:proofErr w:type="gramStart"/>
            <w:r w:rsidRPr="00A047E2">
              <w:t>geometry</w:t>
            </w:r>
            <w:proofErr w:type="gramEnd"/>
            <w:r w:rsidRPr="00A047E2">
              <w:t xml:space="preserve"> and graphs</w:t>
            </w:r>
          </w:p>
        </w:tc>
        <w:tc>
          <w:tcPr>
            <w:tcW w:w="5032" w:type="dxa"/>
            <w:tcMar>
              <w:top w:w="113" w:type="dxa"/>
              <w:bottom w:w="113" w:type="dxa"/>
            </w:tcMar>
          </w:tcPr>
          <w:p w14:paraId="7EF9D637" w14:textId="77711D2C" w:rsidR="000A4741" w:rsidRDefault="000A4741" w:rsidP="000A4741">
            <w:pPr>
              <w:pStyle w:val="BodyText"/>
            </w:pPr>
            <w:r w:rsidRPr="00D8080A">
              <w:rPr>
                <w:lang w:eastAsia="en-GB"/>
              </w:rPr>
              <w:t>13hrs/10%</w:t>
            </w:r>
          </w:p>
        </w:tc>
        <w:tc>
          <w:tcPr>
            <w:tcW w:w="2977" w:type="dxa"/>
          </w:tcPr>
          <w:p w14:paraId="519C00FA" w14:textId="340641E3" w:rsidR="000A4741" w:rsidRPr="00F71E02" w:rsidRDefault="000A4741" w:rsidP="000A4741">
            <w:pPr>
              <w:pStyle w:val="BodyText"/>
              <w:rPr>
                <w:lang w:eastAsia="en-GB"/>
              </w:rPr>
            </w:pPr>
            <w:r>
              <w:rPr>
                <w:lang w:eastAsia="en-GB"/>
              </w:rPr>
              <w:t>5</w:t>
            </w:r>
          </w:p>
        </w:tc>
      </w:tr>
      <w:tr w:rsidR="000A4741" w:rsidRPr="005010EA" w14:paraId="1D822F32" w14:textId="77777777" w:rsidTr="00857F2B">
        <w:tblPrEx>
          <w:tblCellMar>
            <w:top w:w="0" w:type="dxa"/>
            <w:bottom w:w="0" w:type="dxa"/>
          </w:tblCellMar>
        </w:tblPrEx>
        <w:trPr>
          <w:jc w:val="center"/>
        </w:trPr>
        <w:tc>
          <w:tcPr>
            <w:tcW w:w="4182" w:type="dxa"/>
            <w:tcMar>
              <w:top w:w="113" w:type="dxa"/>
              <w:bottom w:w="113" w:type="dxa"/>
            </w:tcMar>
          </w:tcPr>
          <w:p w14:paraId="1D91E5B6" w14:textId="20EF064F" w:rsidR="000A4741" w:rsidRDefault="000A4741" w:rsidP="000A4741">
            <w:pPr>
              <w:pStyle w:val="BodyText"/>
              <w:rPr>
                <w:lang w:eastAsia="en-GB"/>
              </w:rPr>
            </w:pPr>
            <w:r w:rsidRPr="00A047E2">
              <w:t xml:space="preserve">Circles, 3D mensuration, </w:t>
            </w:r>
            <w:proofErr w:type="gramStart"/>
            <w:r w:rsidRPr="00A047E2">
              <w:t>vectors</w:t>
            </w:r>
            <w:proofErr w:type="gramEnd"/>
            <w:r w:rsidRPr="00A047E2">
              <w:t xml:space="preserve"> and cumulative frequency</w:t>
            </w:r>
          </w:p>
        </w:tc>
        <w:tc>
          <w:tcPr>
            <w:tcW w:w="5032" w:type="dxa"/>
            <w:tcMar>
              <w:top w:w="113" w:type="dxa"/>
              <w:bottom w:w="113" w:type="dxa"/>
            </w:tcMar>
          </w:tcPr>
          <w:p w14:paraId="012637A2" w14:textId="44A23B4A" w:rsidR="000A4741" w:rsidRDefault="000A4741" w:rsidP="000A4741">
            <w:pPr>
              <w:pStyle w:val="BodyText"/>
            </w:pPr>
            <w:r w:rsidRPr="00D8080A">
              <w:rPr>
                <w:lang w:eastAsia="en-GB"/>
              </w:rPr>
              <w:t>13hrs/10%</w:t>
            </w:r>
          </w:p>
        </w:tc>
        <w:tc>
          <w:tcPr>
            <w:tcW w:w="2977" w:type="dxa"/>
          </w:tcPr>
          <w:p w14:paraId="32310464" w14:textId="5502FBA9" w:rsidR="000A4741" w:rsidRDefault="000A4741" w:rsidP="000A4741">
            <w:pPr>
              <w:pStyle w:val="BodyText"/>
              <w:rPr>
                <w:lang w:eastAsia="en-GB"/>
              </w:rPr>
            </w:pPr>
            <w:r>
              <w:rPr>
                <w:lang w:eastAsia="en-GB"/>
              </w:rPr>
              <w:t>6</w:t>
            </w:r>
          </w:p>
        </w:tc>
      </w:tr>
      <w:tr w:rsidR="000A4741" w:rsidRPr="005010EA" w14:paraId="5331CF66" w14:textId="77777777" w:rsidTr="00857F2B">
        <w:tblPrEx>
          <w:tblCellMar>
            <w:top w:w="0" w:type="dxa"/>
            <w:bottom w:w="0" w:type="dxa"/>
          </w:tblCellMar>
        </w:tblPrEx>
        <w:trPr>
          <w:jc w:val="center"/>
        </w:trPr>
        <w:tc>
          <w:tcPr>
            <w:tcW w:w="4182" w:type="dxa"/>
            <w:tcMar>
              <w:top w:w="113" w:type="dxa"/>
              <w:bottom w:w="113" w:type="dxa"/>
            </w:tcMar>
          </w:tcPr>
          <w:p w14:paraId="70464B18" w14:textId="695BF0ED" w:rsidR="000A4741" w:rsidRDefault="000A4741" w:rsidP="000A4741">
            <w:pPr>
              <w:pStyle w:val="BodyText"/>
              <w:rPr>
                <w:lang w:eastAsia="en-GB"/>
              </w:rPr>
            </w:pPr>
            <w:r w:rsidRPr="00A047E2">
              <w:t>Standard form, similarity, trigonometry I and probability II</w:t>
            </w:r>
          </w:p>
        </w:tc>
        <w:tc>
          <w:tcPr>
            <w:tcW w:w="5032" w:type="dxa"/>
            <w:tcMar>
              <w:top w:w="113" w:type="dxa"/>
              <w:bottom w:w="113" w:type="dxa"/>
            </w:tcMar>
          </w:tcPr>
          <w:p w14:paraId="53BBB827" w14:textId="2D47BAF1" w:rsidR="000A4741" w:rsidRDefault="000A4741" w:rsidP="000A4741">
            <w:pPr>
              <w:pStyle w:val="BodyText"/>
            </w:pPr>
            <w:r w:rsidRPr="00D8080A">
              <w:rPr>
                <w:lang w:eastAsia="en-GB"/>
              </w:rPr>
              <w:t>13hrs/10%</w:t>
            </w:r>
          </w:p>
        </w:tc>
        <w:tc>
          <w:tcPr>
            <w:tcW w:w="2977" w:type="dxa"/>
          </w:tcPr>
          <w:p w14:paraId="63948150" w14:textId="207E3188" w:rsidR="000A4741" w:rsidRDefault="000A4741" w:rsidP="000A4741">
            <w:pPr>
              <w:pStyle w:val="BodyText"/>
              <w:rPr>
                <w:lang w:eastAsia="en-GB"/>
              </w:rPr>
            </w:pPr>
            <w:r>
              <w:rPr>
                <w:lang w:eastAsia="en-GB"/>
              </w:rPr>
              <w:t>7</w:t>
            </w:r>
          </w:p>
        </w:tc>
      </w:tr>
      <w:tr w:rsidR="000A4741" w:rsidRPr="005010EA" w14:paraId="4E8EF2D6" w14:textId="77777777" w:rsidTr="00857F2B">
        <w:tblPrEx>
          <w:tblCellMar>
            <w:top w:w="0" w:type="dxa"/>
            <w:bottom w:w="0" w:type="dxa"/>
          </w:tblCellMar>
        </w:tblPrEx>
        <w:trPr>
          <w:jc w:val="center"/>
        </w:trPr>
        <w:tc>
          <w:tcPr>
            <w:tcW w:w="4182" w:type="dxa"/>
            <w:tcMar>
              <w:top w:w="113" w:type="dxa"/>
              <w:bottom w:w="113" w:type="dxa"/>
            </w:tcMar>
          </w:tcPr>
          <w:p w14:paraId="11811F23" w14:textId="543D72DB" w:rsidR="000A4741" w:rsidRDefault="000A4741" w:rsidP="000A4741">
            <w:pPr>
              <w:pStyle w:val="BodyText"/>
              <w:rPr>
                <w:lang w:eastAsia="en-GB"/>
              </w:rPr>
            </w:pPr>
            <w:r w:rsidRPr="00A047E2">
              <w:lastRenderedPageBreak/>
              <w:t xml:space="preserve">Coordinate geometry II, </w:t>
            </w:r>
            <w:proofErr w:type="gramStart"/>
            <w:r w:rsidRPr="00A047E2">
              <w:t>accuracy</w:t>
            </w:r>
            <w:proofErr w:type="gramEnd"/>
            <w:r w:rsidRPr="00A047E2">
              <w:t xml:space="preserve"> and trigonometry II</w:t>
            </w:r>
          </w:p>
        </w:tc>
        <w:tc>
          <w:tcPr>
            <w:tcW w:w="5032" w:type="dxa"/>
            <w:tcMar>
              <w:top w:w="113" w:type="dxa"/>
              <w:bottom w:w="113" w:type="dxa"/>
            </w:tcMar>
          </w:tcPr>
          <w:p w14:paraId="21944082" w14:textId="0743FDBD" w:rsidR="000A4741" w:rsidRDefault="000A4741" w:rsidP="000A4741">
            <w:pPr>
              <w:pStyle w:val="BodyText"/>
            </w:pPr>
            <w:r w:rsidRPr="00D8080A">
              <w:rPr>
                <w:lang w:eastAsia="en-GB"/>
              </w:rPr>
              <w:t>13hrs/10%</w:t>
            </w:r>
          </w:p>
        </w:tc>
        <w:tc>
          <w:tcPr>
            <w:tcW w:w="2977" w:type="dxa"/>
          </w:tcPr>
          <w:p w14:paraId="4F7B76F2" w14:textId="1740A63E" w:rsidR="000A4741" w:rsidRDefault="000A4741" w:rsidP="000A4741">
            <w:pPr>
              <w:pStyle w:val="BodyText"/>
              <w:rPr>
                <w:lang w:eastAsia="en-GB"/>
              </w:rPr>
            </w:pPr>
            <w:r>
              <w:rPr>
                <w:lang w:eastAsia="en-GB"/>
              </w:rPr>
              <w:t>8</w:t>
            </w:r>
          </w:p>
        </w:tc>
      </w:tr>
      <w:tr w:rsidR="000A4741" w:rsidRPr="005010EA" w14:paraId="020F206D" w14:textId="77777777" w:rsidTr="00857F2B">
        <w:tblPrEx>
          <w:tblCellMar>
            <w:top w:w="0" w:type="dxa"/>
            <w:bottom w:w="0" w:type="dxa"/>
          </w:tblCellMar>
        </w:tblPrEx>
        <w:trPr>
          <w:jc w:val="center"/>
        </w:trPr>
        <w:tc>
          <w:tcPr>
            <w:tcW w:w="4182" w:type="dxa"/>
            <w:tcMar>
              <w:top w:w="113" w:type="dxa"/>
              <w:bottom w:w="113" w:type="dxa"/>
            </w:tcMar>
          </w:tcPr>
          <w:p w14:paraId="53DE5197" w14:textId="5485D8CF" w:rsidR="000A4741" w:rsidRDefault="000A4741" w:rsidP="000A4741">
            <w:pPr>
              <w:pStyle w:val="BodyText"/>
              <w:rPr>
                <w:lang w:eastAsia="en-GB"/>
              </w:rPr>
            </w:pPr>
            <w:r w:rsidRPr="00A047E2">
              <w:t>Sets, scatter diagrams, 3D trig and vector geometry</w:t>
            </w:r>
          </w:p>
        </w:tc>
        <w:tc>
          <w:tcPr>
            <w:tcW w:w="5032" w:type="dxa"/>
            <w:tcMar>
              <w:top w:w="113" w:type="dxa"/>
              <w:bottom w:w="113" w:type="dxa"/>
            </w:tcMar>
          </w:tcPr>
          <w:p w14:paraId="12ECF63C" w14:textId="42CF88EE" w:rsidR="000A4741" w:rsidRDefault="000A4741" w:rsidP="000A4741">
            <w:pPr>
              <w:pStyle w:val="BodyText"/>
            </w:pPr>
            <w:r w:rsidRPr="00D8080A">
              <w:rPr>
                <w:lang w:eastAsia="en-GB"/>
              </w:rPr>
              <w:t>1</w:t>
            </w:r>
            <w:r w:rsidR="00AA4AC0">
              <w:rPr>
                <w:lang w:eastAsia="en-GB"/>
              </w:rPr>
              <w:t>0</w:t>
            </w:r>
            <w:r w:rsidRPr="00D8080A">
              <w:rPr>
                <w:lang w:eastAsia="en-GB"/>
              </w:rPr>
              <w:t>hrs/</w:t>
            </w:r>
            <w:r w:rsidR="00AA4AC0">
              <w:rPr>
                <w:lang w:eastAsia="en-GB"/>
              </w:rPr>
              <w:t>8</w:t>
            </w:r>
            <w:r w:rsidRPr="00D8080A">
              <w:rPr>
                <w:lang w:eastAsia="en-GB"/>
              </w:rPr>
              <w:t>%</w:t>
            </w:r>
            <w:r w:rsidR="00AA4AC0">
              <w:rPr>
                <w:lang w:eastAsia="en-GB"/>
              </w:rPr>
              <w:t xml:space="preserve"> (</w:t>
            </w:r>
            <w:r w:rsidR="00071B41">
              <w:rPr>
                <w:lang w:eastAsia="en-GB"/>
              </w:rPr>
              <w:t>include time for exam preparation)</w:t>
            </w:r>
          </w:p>
        </w:tc>
        <w:tc>
          <w:tcPr>
            <w:tcW w:w="2977" w:type="dxa"/>
          </w:tcPr>
          <w:p w14:paraId="27AF1040" w14:textId="674FF7A5" w:rsidR="000A4741" w:rsidRDefault="000A4741" w:rsidP="000A4741">
            <w:pPr>
              <w:pStyle w:val="BodyText"/>
              <w:rPr>
                <w:lang w:eastAsia="en-GB"/>
              </w:rPr>
            </w:pPr>
            <w:r w:rsidRPr="00F71E02">
              <w:rPr>
                <w:lang w:eastAsia="en-GB"/>
              </w:rPr>
              <w:t>9</w:t>
            </w:r>
          </w:p>
        </w:tc>
      </w:tr>
      <w:tr w:rsidR="000A4741" w:rsidRPr="005010EA" w14:paraId="0BE24F50" w14:textId="77777777" w:rsidTr="00857F2B">
        <w:tblPrEx>
          <w:tblCellMar>
            <w:top w:w="0" w:type="dxa"/>
            <w:bottom w:w="0" w:type="dxa"/>
          </w:tblCellMar>
        </w:tblPrEx>
        <w:trPr>
          <w:jc w:val="center"/>
        </w:trPr>
        <w:tc>
          <w:tcPr>
            <w:tcW w:w="4182" w:type="dxa"/>
            <w:tcMar>
              <w:top w:w="113" w:type="dxa"/>
              <w:bottom w:w="113" w:type="dxa"/>
            </w:tcMar>
          </w:tcPr>
          <w:p w14:paraId="3437E329" w14:textId="2DDB5671" w:rsidR="000A4741" w:rsidRDefault="000A4741" w:rsidP="000A4741">
            <w:pPr>
              <w:pStyle w:val="BodyText"/>
              <w:rPr>
                <w:lang w:eastAsia="en-GB"/>
              </w:rPr>
            </w:pPr>
            <w:r w:rsidRPr="00A047E2">
              <w:t>Functions, histograms (&amp; differentiation)</w:t>
            </w:r>
          </w:p>
        </w:tc>
        <w:tc>
          <w:tcPr>
            <w:tcW w:w="5032" w:type="dxa"/>
            <w:tcMar>
              <w:top w:w="113" w:type="dxa"/>
              <w:bottom w:w="113" w:type="dxa"/>
            </w:tcMar>
          </w:tcPr>
          <w:p w14:paraId="5F12731C" w14:textId="25F54AC3" w:rsidR="000A4741" w:rsidRDefault="000A4741" w:rsidP="000A4741">
            <w:pPr>
              <w:pStyle w:val="BodyText"/>
            </w:pPr>
            <w:r w:rsidRPr="00D8080A">
              <w:rPr>
                <w:lang w:eastAsia="en-GB"/>
              </w:rPr>
              <w:t>1</w:t>
            </w:r>
            <w:r w:rsidR="00AA4AC0">
              <w:rPr>
                <w:lang w:eastAsia="en-GB"/>
              </w:rPr>
              <w:t>0</w:t>
            </w:r>
            <w:r w:rsidRPr="00D8080A">
              <w:rPr>
                <w:lang w:eastAsia="en-GB"/>
              </w:rPr>
              <w:t>hrs/</w:t>
            </w:r>
            <w:r w:rsidR="00AA4AC0">
              <w:rPr>
                <w:lang w:eastAsia="en-GB"/>
              </w:rPr>
              <w:t>8</w:t>
            </w:r>
            <w:r w:rsidRPr="00D8080A">
              <w:rPr>
                <w:lang w:eastAsia="en-GB"/>
              </w:rPr>
              <w:t>%</w:t>
            </w:r>
            <w:r w:rsidR="00071B41">
              <w:rPr>
                <w:lang w:eastAsia="en-GB"/>
              </w:rPr>
              <w:t xml:space="preserve"> (include time for exam preparation)</w:t>
            </w:r>
          </w:p>
        </w:tc>
        <w:tc>
          <w:tcPr>
            <w:tcW w:w="2977" w:type="dxa"/>
          </w:tcPr>
          <w:p w14:paraId="61D6E37E" w14:textId="3D6B8BAB" w:rsidR="000A4741" w:rsidRPr="00F71E02" w:rsidRDefault="000A4741" w:rsidP="000A4741">
            <w:pPr>
              <w:pStyle w:val="BodyText"/>
              <w:rPr>
                <w:lang w:eastAsia="en-GB"/>
              </w:rPr>
            </w:pPr>
            <w:r>
              <w:rPr>
                <w:lang w:eastAsia="en-GB"/>
              </w:rPr>
              <w:t>10</w:t>
            </w:r>
          </w:p>
        </w:tc>
      </w:tr>
    </w:tbl>
    <w:p w14:paraId="0CF92312" w14:textId="77777777" w:rsidR="00D429D1" w:rsidRPr="004A4E17" w:rsidRDefault="00D429D1" w:rsidP="00BB6CF1">
      <w:pPr>
        <w:rPr>
          <w:rFonts w:cs="Arial"/>
          <w:szCs w:val="20"/>
        </w:rPr>
      </w:pPr>
    </w:p>
    <w:p w14:paraId="4CC3136C" w14:textId="77777777" w:rsidR="001803D8" w:rsidRDefault="001803D8" w:rsidP="00F074DF">
      <w:pPr>
        <w:pStyle w:val="Heading2"/>
        <w:spacing w:before="120" w:after="120" w:line="276" w:lineRule="auto"/>
      </w:pPr>
      <w:r w:rsidRPr="00C364FD">
        <w:t>Resources</w:t>
      </w:r>
    </w:p>
    <w:p w14:paraId="790D2CAC" w14:textId="06FE52E1" w:rsidR="00FE416D" w:rsidRPr="00FE416D" w:rsidRDefault="00A83CA2" w:rsidP="00F074DF">
      <w:pPr>
        <w:pStyle w:val="Body"/>
        <w:spacing w:before="120" w:after="120" w:line="276" w:lineRule="auto"/>
      </w:pPr>
      <w:r w:rsidRPr="00FD291D">
        <w:t xml:space="preserve">You can </w:t>
      </w:r>
      <w:r w:rsidR="00F12A5D" w:rsidRPr="00FD291D">
        <w:t xml:space="preserve">find the </w:t>
      </w:r>
      <w:r w:rsidRPr="00FD291D">
        <w:rPr>
          <w:spacing w:val="-1"/>
        </w:rPr>
        <w:t>endorsed</w:t>
      </w:r>
      <w:r w:rsidRPr="00FD291D">
        <w:rPr>
          <w:spacing w:val="-6"/>
        </w:rPr>
        <w:t xml:space="preserve"> </w:t>
      </w:r>
      <w:r w:rsidRPr="00FD291D">
        <w:rPr>
          <w:spacing w:val="1"/>
        </w:rPr>
        <w:t xml:space="preserve">resources to support Cambridge IGCSE </w:t>
      </w:r>
      <w:r w:rsidR="00B34CC8" w:rsidRPr="00FD291D">
        <w:rPr>
          <w:spacing w:val="1"/>
        </w:rPr>
        <w:t>Mathematics</w:t>
      </w:r>
      <w:r w:rsidRPr="00FD291D">
        <w:rPr>
          <w:spacing w:val="1"/>
        </w:rPr>
        <w:t xml:space="preserve"> </w:t>
      </w:r>
      <w:r w:rsidRPr="00FD291D">
        <w:t>on the Published resources tab of the syllabus page on our website</w:t>
      </w:r>
      <w:r w:rsidR="00FE416D">
        <w:t xml:space="preserve"> </w:t>
      </w:r>
      <w:hyperlink r:id="rId24" w:history="1">
        <w:r w:rsidR="00FE416D" w:rsidRPr="00FE416D">
          <w:rPr>
            <w:rStyle w:val="WebLink"/>
          </w:rPr>
          <w:t>www.cambridgeinternational.org/programmes-and-qualifications/cambridge-igcse-mathematics-0580/published-resources/</w:t>
        </w:r>
      </w:hyperlink>
      <w:r w:rsidRPr="00FD291D">
        <w:t>.</w:t>
      </w:r>
    </w:p>
    <w:p w14:paraId="38CBD2CD" w14:textId="2253F0C4" w:rsidR="0096072C" w:rsidRPr="00FD291D" w:rsidRDefault="001803D8" w:rsidP="00F074DF">
      <w:pPr>
        <w:pStyle w:val="BodyText"/>
        <w:spacing w:before="120" w:after="120" w:line="276" w:lineRule="auto"/>
      </w:pPr>
      <w:r w:rsidRPr="00FD291D">
        <w:t>Endorsed</w:t>
      </w:r>
      <w:r w:rsidRPr="00FD291D">
        <w:rPr>
          <w:spacing w:val="-4"/>
        </w:rPr>
        <w:t xml:space="preserve"> </w:t>
      </w:r>
      <w:r w:rsidRPr="00FD291D">
        <w:t>textbooks</w:t>
      </w:r>
      <w:r w:rsidRPr="00FD291D">
        <w:rPr>
          <w:b/>
          <w:spacing w:val="-4"/>
        </w:rPr>
        <w:t xml:space="preserve"> </w:t>
      </w:r>
      <w:r w:rsidRPr="00FD291D">
        <w:t>have</w:t>
      </w:r>
      <w:r w:rsidRPr="00FD291D">
        <w:rPr>
          <w:spacing w:val="-5"/>
        </w:rPr>
        <w:t xml:space="preserve"> </w:t>
      </w:r>
      <w:r w:rsidRPr="00FD291D">
        <w:t>been</w:t>
      </w:r>
      <w:r w:rsidRPr="00FD291D">
        <w:rPr>
          <w:spacing w:val="-4"/>
        </w:rPr>
        <w:t xml:space="preserve"> </w:t>
      </w:r>
      <w:r w:rsidRPr="00FD291D">
        <w:t>written</w:t>
      </w:r>
      <w:r w:rsidRPr="00FD291D">
        <w:rPr>
          <w:spacing w:val="-6"/>
        </w:rPr>
        <w:t xml:space="preserve"> </w:t>
      </w:r>
      <w:r w:rsidRPr="00FD291D">
        <w:rPr>
          <w:spacing w:val="1"/>
        </w:rPr>
        <w:t>to</w:t>
      </w:r>
      <w:r w:rsidRPr="00FD291D">
        <w:rPr>
          <w:spacing w:val="-6"/>
        </w:rPr>
        <w:t xml:space="preserve"> </w:t>
      </w:r>
      <w:r w:rsidRPr="00FD291D">
        <w:rPr>
          <w:spacing w:val="1"/>
        </w:rPr>
        <w:t>be</w:t>
      </w:r>
      <w:r w:rsidRPr="00FD291D">
        <w:rPr>
          <w:spacing w:val="-6"/>
        </w:rPr>
        <w:t xml:space="preserve"> </w:t>
      </w:r>
      <w:r w:rsidRPr="00FD291D">
        <w:t>closely</w:t>
      </w:r>
      <w:r w:rsidRPr="00FD291D">
        <w:rPr>
          <w:spacing w:val="-8"/>
        </w:rPr>
        <w:t xml:space="preserve"> </w:t>
      </w:r>
      <w:r w:rsidRPr="00FD291D">
        <w:t>aligned</w:t>
      </w:r>
      <w:r w:rsidRPr="00FD291D">
        <w:rPr>
          <w:spacing w:val="-6"/>
        </w:rPr>
        <w:t xml:space="preserve"> </w:t>
      </w:r>
      <w:r w:rsidRPr="00FD291D">
        <w:t>to</w:t>
      </w:r>
      <w:r w:rsidRPr="00FD291D">
        <w:rPr>
          <w:spacing w:val="-4"/>
        </w:rPr>
        <w:t xml:space="preserve"> </w:t>
      </w:r>
      <w:r w:rsidRPr="00FD291D">
        <w:t>the</w:t>
      </w:r>
      <w:r w:rsidRPr="00FD291D">
        <w:rPr>
          <w:spacing w:val="-4"/>
        </w:rPr>
        <w:t xml:space="preserve"> </w:t>
      </w:r>
      <w:r w:rsidRPr="00FD291D">
        <w:t>syllabus</w:t>
      </w:r>
      <w:r w:rsidRPr="00FD291D">
        <w:rPr>
          <w:spacing w:val="-6"/>
        </w:rPr>
        <w:t xml:space="preserve"> </w:t>
      </w:r>
      <w:r w:rsidRPr="00FD291D">
        <w:t>they</w:t>
      </w:r>
      <w:r w:rsidRPr="00FD291D">
        <w:rPr>
          <w:spacing w:val="-7"/>
        </w:rPr>
        <w:t xml:space="preserve"> </w:t>
      </w:r>
      <w:proofErr w:type="gramStart"/>
      <w:r w:rsidRPr="00FD291D">
        <w:t>support,</w:t>
      </w:r>
      <w:r w:rsidRPr="00FD291D">
        <w:rPr>
          <w:spacing w:val="-4"/>
        </w:rPr>
        <w:t xml:space="preserve"> </w:t>
      </w:r>
      <w:r w:rsidRPr="00FD291D">
        <w:t>and</w:t>
      </w:r>
      <w:proofErr w:type="gramEnd"/>
      <w:r w:rsidRPr="00FD291D">
        <w:rPr>
          <w:spacing w:val="-4"/>
        </w:rPr>
        <w:t xml:space="preserve"> </w:t>
      </w:r>
      <w:r w:rsidRPr="00FD291D">
        <w:t>have</w:t>
      </w:r>
      <w:r w:rsidRPr="00FD291D">
        <w:rPr>
          <w:spacing w:val="-5"/>
        </w:rPr>
        <w:t xml:space="preserve"> </w:t>
      </w:r>
      <w:r w:rsidRPr="00FD291D">
        <w:t>been</w:t>
      </w:r>
      <w:r w:rsidRPr="00FD291D">
        <w:rPr>
          <w:spacing w:val="-6"/>
        </w:rPr>
        <w:t xml:space="preserve"> </w:t>
      </w:r>
      <w:r w:rsidRPr="00FD291D">
        <w:t>through</w:t>
      </w:r>
      <w:r w:rsidRPr="00FD291D">
        <w:rPr>
          <w:spacing w:val="-4"/>
        </w:rPr>
        <w:t xml:space="preserve"> </w:t>
      </w:r>
      <w:r w:rsidRPr="00FD291D">
        <w:t>a</w:t>
      </w:r>
      <w:r w:rsidRPr="00FD291D">
        <w:rPr>
          <w:spacing w:val="-6"/>
        </w:rPr>
        <w:t xml:space="preserve"> </w:t>
      </w:r>
      <w:r w:rsidRPr="00FD291D">
        <w:t>detailed</w:t>
      </w:r>
      <w:r w:rsidRPr="00FD291D">
        <w:rPr>
          <w:spacing w:val="-7"/>
        </w:rPr>
        <w:t xml:space="preserve"> </w:t>
      </w:r>
      <w:r w:rsidRPr="00FD291D">
        <w:t>quality</w:t>
      </w:r>
      <w:r w:rsidRPr="00FD291D">
        <w:rPr>
          <w:spacing w:val="-7"/>
        </w:rPr>
        <w:t xml:space="preserve"> </w:t>
      </w:r>
      <w:r w:rsidRPr="00FD291D">
        <w:t>assurance</w:t>
      </w:r>
      <w:r w:rsidRPr="00FD291D">
        <w:rPr>
          <w:spacing w:val="-6"/>
        </w:rPr>
        <w:t xml:space="preserve"> </w:t>
      </w:r>
      <w:r w:rsidRPr="00FD291D">
        <w:t>process.</w:t>
      </w:r>
      <w:r w:rsidRPr="00FD291D">
        <w:rPr>
          <w:spacing w:val="-4"/>
        </w:rPr>
        <w:t xml:space="preserve"> </w:t>
      </w:r>
      <w:r w:rsidR="00FB210B" w:rsidRPr="00FD291D">
        <w:rPr>
          <w:spacing w:val="-4"/>
        </w:rPr>
        <w:t>A</w:t>
      </w:r>
      <w:r w:rsidRPr="00FD291D">
        <w:t>ll</w:t>
      </w:r>
      <w:r w:rsidR="00A83CA2" w:rsidRPr="00FD291D">
        <w:t xml:space="preserve"> </w:t>
      </w:r>
      <w:r w:rsidRPr="00FD291D">
        <w:t>textbooks</w:t>
      </w:r>
      <w:r w:rsidRPr="00FD291D">
        <w:rPr>
          <w:spacing w:val="-6"/>
        </w:rPr>
        <w:t xml:space="preserve"> </w:t>
      </w:r>
      <w:r w:rsidRPr="00FD291D">
        <w:t>endorsed</w:t>
      </w:r>
      <w:r w:rsidRPr="00FD291D">
        <w:rPr>
          <w:spacing w:val="-4"/>
        </w:rPr>
        <w:t xml:space="preserve"> </w:t>
      </w:r>
      <w:r w:rsidRPr="00FD291D">
        <w:rPr>
          <w:spacing w:val="2"/>
        </w:rPr>
        <w:t>by</w:t>
      </w:r>
      <w:r w:rsidRPr="00FD291D">
        <w:rPr>
          <w:spacing w:val="-9"/>
        </w:rPr>
        <w:t xml:space="preserve"> </w:t>
      </w:r>
      <w:r w:rsidRPr="00FD291D">
        <w:t>Cambridge</w:t>
      </w:r>
      <w:r w:rsidR="004D72E6" w:rsidRPr="00FD291D">
        <w:t xml:space="preserve"> International</w:t>
      </w:r>
      <w:r w:rsidRPr="00FD291D">
        <w:rPr>
          <w:spacing w:val="-6"/>
        </w:rPr>
        <w:t xml:space="preserve"> </w:t>
      </w:r>
      <w:r w:rsidRPr="00FD291D">
        <w:t>for</w:t>
      </w:r>
      <w:r w:rsidRPr="00FD291D">
        <w:rPr>
          <w:spacing w:val="-5"/>
        </w:rPr>
        <w:t xml:space="preserve"> </w:t>
      </w:r>
      <w:r w:rsidRPr="00FD291D">
        <w:t>this</w:t>
      </w:r>
      <w:r w:rsidRPr="00FD291D">
        <w:rPr>
          <w:spacing w:val="-5"/>
        </w:rPr>
        <w:t xml:space="preserve"> </w:t>
      </w:r>
      <w:r w:rsidRPr="00FD291D">
        <w:t>syllabus</w:t>
      </w:r>
      <w:r w:rsidRPr="00FD291D">
        <w:rPr>
          <w:spacing w:val="-5"/>
        </w:rPr>
        <w:t xml:space="preserve"> </w:t>
      </w:r>
      <w:r w:rsidRPr="00FD291D">
        <w:t>are</w:t>
      </w:r>
      <w:r w:rsidRPr="00FD291D">
        <w:rPr>
          <w:spacing w:val="-6"/>
        </w:rPr>
        <w:t xml:space="preserve"> </w:t>
      </w:r>
      <w:r w:rsidRPr="00FD291D">
        <w:t>the</w:t>
      </w:r>
      <w:r w:rsidRPr="00FD291D">
        <w:rPr>
          <w:spacing w:val="-4"/>
        </w:rPr>
        <w:t xml:space="preserve"> </w:t>
      </w:r>
      <w:r w:rsidRPr="00FD291D">
        <w:t>ideal</w:t>
      </w:r>
      <w:r w:rsidRPr="00FD291D">
        <w:rPr>
          <w:spacing w:val="-7"/>
        </w:rPr>
        <w:t xml:space="preserve"> </w:t>
      </w:r>
      <w:r w:rsidRPr="00FD291D">
        <w:t>resource</w:t>
      </w:r>
      <w:r w:rsidRPr="00FD291D">
        <w:rPr>
          <w:spacing w:val="-6"/>
        </w:rPr>
        <w:t xml:space="preserve"> </w:t>
      </w:r>
      <w:r w:rsidRPr="00FD291D">
        <w:rPr>
          <w:spacing w:val="1"/>
        </w:rPr>
        <w:t>to</w:t>
      </w:r>
      <w:r w:rsidRPr="00FD291D">
        <w:rPr>
          <w:spacing w:val="-7"/>
        </w:rPr>
        <w:t xml:space="preserve"> </w:t>
      </w:r>
      <w:r w:rsidRPr="00FD291D">
        <w:rPr>
          <w:spacing w:val="1"/>
        </w:rPr>
        <w:t>be</w:t>
      </w:r>
      <w:r w:rsidRPr="00FD291D">
        <w:rPr>
          <w:spacing w:val="-6"/>
        </w:rPr>
        <w:t xml:space="preserve"> </w:t>
      </w:r>
      <w:r w:rsidRPr="00FD291D">
        <w:t>used</w:t>
      </w:r>
      <w:r w:rsidRPr="00FD291D">
        <w:rPr>
          <w:spacing w:val="-6"/>
        </w:rPr>
        <w:t xml:space="preserve"> </w:t>
      </w:r>
      <w:r w:rsidRPr="00FD291D">
        <w:t>alongside</w:t>
      </w:r>
      <w:r w:rsidRPr="00FD291D">
        <w:rPr>
          <w:spacing w:val="-4"/>
        </w:rPr>
        <w:t xml:space="preserve"> </w:t>
      </w:r>
      <w:r w:rsidRPr="00FD291D">
        <w:t>this</w:t>
      </w:r>
      <w:r w:rsidRPr="00FD291D">
        <w:rPr>
          <w:spacing w:val="-5"/>
        </w:rPr>
        <w:t xml:space="preserve"> </w:t>
      </w:r>
      <w:r w:rsidRPr="00FD291D">
        <w:t>scheme</w:t>
      </w:r>
      <w:r w:rsidRPr="00FD291D">
        <w:rPr>
          <w:spacing w:val="-6"/>
        </w:rPr>
        <w:t xml:space="preserve"> </w:t>
      </w:r>
      <w:r w:rsidRPr="00FD291D">
        <w:t>of</w:t>
      </w:r>
      <w:r w:rsidRPr="00FD291D">
        <w:rPr>
          <w:spacing w:val="-4"/>
        </w:rPr>
        <w:t xml:space="preserve"> </w:t>
      </w:r>
      <w:r w:rsidRPr="00FD291D">
        <w:t>work</w:t>
      </w:r>
      <w:r w:rsidRPr="00FD291D">
        <w:rPr>
          <w:spacing w:val="-3"/>
        </w:rPr>
        <w:t xml:space="preserve"> </w:t>
      </w:r>
      <w:r w:rsidRPr="00FD291D">
        <w:t>as</w:t>
      </w:r>
      <w:r w:rsidRPr="00FD291D">
        <w:rPr>
          <w:spacing w:val="-5"/>
        </w:rPr>
        <w:t xml:space="preserve"> </w:t>
      </w:r>
      <w:r w:rsidRPr="00FD291D">
        <w:t>they</w:t>
      </w:r>
      <w:r w:rsidRPr="00FD291D">
        <w:rPr>
          <w:spacing w:val="-10"/>
        </w:rPr>
        <w:t xml:space="preserve"> </w:t>
      </w:r>
      <w:r w:rsidRPr="00FD291D">
        <w:t>cover</w:t>
      </w:r>
      <w:r w:rsidRPr="00FD291D">
        <w:rPr>
          <w:spacing w:val="-5"/>
        </w:rPr>
        <w:t xml:space="preserve"> </w:t>
      </w:r>
      <w:r w:rsidRPr="00FD291D">
        <w:t>each</w:t>
      </w:r>
      <w:r w:rsidRPr="00FD291D">
        <w:rPr>
          <w:spacing w:val="-4"/>
        </w:rPr>
        <w:t xml:space="preserve"> </w:t>
      </w:r>
      <w:r w:rsidRPr="00FD291D">
        <w:t>learning</w:t>
      </w:r>
      <w:r w:rsidR="004D72E6" w:rsidRPr="00FD291D">
        <w:rPr>
          <w:spacing w:val="-6"/>
        </w:rPr>
        <w:t> </w:t>
      </w:r>
      <w:r w:rsidRPr="00FD291D">
        <w:t>objective.</w:t>
      </w:r>
      <w:r w:rsidR="00A643E1" w:rsidRPr="00FD291D">
        <w:t xml:space="preserve"> </w:t>
      </w:r>
      <w:r w:rsidR="0096072C" w:rsidRPr="00FD291D">
        <w:t xml:space="preserve">Throughout this scheme of </w:t>
      </w:r>
      <w:proofErr w:type="gramStart"/>
      <w:r w:rsidR="0096072C" w:rsidRPr="00FD291D">
        <w:t>work</w:t>
      </w:r>
      <w:proofErr w:type="gramEnd"/>
      <w:r w:rsidR="0096072C" w:rsidRPr="00FD291D">
        <w:t xml:space="preserve"> we refer to our Cambridge IGCSE </w:t>
      </w:r>
      <w:r w:rsidR="00B34CC8" w:rsidRPr="00FD291D">
        <w:t>Mathematics 0580</w:t>
      </w:r>
      <w:r w:rsidR="0096072C" w:rsidRPr="00FD291D">
        <w:t xml:space="preserve"> past papers</w:t>
      </w:r>
      <w:r w:rsidR="002B0BB6">
        <w:t xml:space="preserve"> and Test Maker</w:t>
      </w:r>
      <w:r w:rsidR="0096072C" w:rsidRPr="00FD291D">
        <w:t xml:space="preserve">. The </w:t>
      </w:r>
      <w:r w:rsidR="00B34CC8" w:rsidRPr="00FD291D">
        <w:t>0580</w:t>
      </w:r>
      <w:r w:rsidR="0096072C" w:rsidRPr="00FD291D">
        <w:t xml:space="preserve"> syllabus runs parallel to the </w:t>
      </w:r>
      <w:proofErr w:type="gramStart"/>
      <w:r w:rsidR="005C4549">
        <w:t>0980</w:t>
      </w:r>
      <w:r w:rsidR="0096072C" w:rsidRPr="00FD291D">
        <w:t xml:space="preserve"> syllabus</w:t>
      </w:r>
      <w:proofErr w:type="gramEnd"/>
      <w:r w:rsidR="0096072C" w:rsidRPr="00FD291D">
        <w:t xml:space="preserve"> content and assessment criteria. Cambridge IGCSE and Cambridge IGCSE (9–1) syllabuses are at the same level. In addition to reading the syllabus, teachers should refer to the updated specimen assessment materials. </w:t>
      </w:r>
    </w:p>
    <w:p w14:paraId="6823C8F9" w14:textId="77777777" w:rsidR="00C2306E" w:rsidRPr="009A43EA" w:rsidRDefault="007F1423" w:rsidP="00C2306E">
      <w:pPr>
        <w:pStyle w:val="BodyText"/>
        <w:spacing w:before="120" w:after="120" w:line="276" w:lineRule="auto"/>
        <w:rPr>
          <w:rStyle w:val="WebLink"/>
          <w:color w:val="auto"/>
          <w:u w:val="none"/>
        </w:rPr>
      </w:pPr>
      <w:hyperlink r:id="rId25" w:history="1">
        <w:r w:rsidR="00C2306E">
          <w:rPr>
            <w:rStyle w:val="Hyperlink"/>
            <w:color w:val="4A4A4A"/>
          </w:rPr>
          <w:t>Tools to support remote teaching and learning</w:t>
        </w:r>
      </w:hyperlink>
      <w:r w:rsidR="00C2306E" w:rsidRPr="009A43EA">
        <w:rPr>
          <w:rStyle w:val="WebLink"/>
          <w:u w:val="none"/>
        </w:rPr>
        <w:t xml:space="preserve"> </w:t>
      </w:r>
      <w:r w:rsidR="00C2306E" w:rsidRPr="009A43EA">
        <w:rPr>
          <w:rStyle w:val="WebLink"/>
          <w:color w:val="auto"/>
          <w:u w:val="none"/>
        </w:rPr>
        <w:t xml:space="preserve">– </w:t>
      </w:r>
      <w:r w:rsidR="00C2306E">
        <w:rPr>
          <w:rStyle w:val="WebLink"/>
          <w:color w:val="auto"/>
          <w:u w:val="none"/>
        </w:rPr>
        <w:t xml:space="preserve">to </w:t>
      </w:r>
      <w:r w:rsidR="00C2306E" w:rsidRPr="009A43EA">
        <w:rPr>
          <w:rStyle w:val="WebLink"/>
          <w:color w:val="auto"/>
          <w:u w:val="none"/>
        </w:rPr>
        <w:t>find out about and explore the various online tools available for teachers and learners.</w:t>
      </w:r>
    </w:p>
    <w:p w14:paraId="3825E04E" w14:textId="77777777" w:rsidR="00470135" w:rsidRPr="002A7AF5" w:rsidRDefault="002A7AF5" w:rsidP="00F074DF">
      <w:pPr>
        <w:pStyle w:val="Heading2"/>
        <w:spacing w:before="120" w:after="120" w:line="276" w:lineRule="auto"/>
        <w:rPr>
          <w:i/>
          <w:spacing w:val="-1"/>
        </w:rPr>
      </w:pPr>
      <w:r w:rsidRPr="002A7AF5">
        <w:t>School Support Hub</w:t>
      </w:r>
    </w:p>
    <w:p w14:paraId="201ADD97" w14:textId="77777777" w:rsidR="00470135" w:rsidRPr="006D611D" w:rsidRDefault="00470135" w:rsidP="00F074DF">
      <w:pPr>
        <w:pStyle w:val="BodyText"/>
        <w:spacing w:before="120" w:after="120" w:line="276" w:lineRule="auto"/>
      </w:pPr>
      <w:r w:rsidRPr="002A7AF5">
        <w:t>T</w:t>
      </w:r>
      <w:r w:rsidR="002A7AF5" w:rsidRPr="002A7AF5">
        <w:t xml:space="preserve">he School Support Hub </w:t>
      </w:r>
      <w:hyperlink r:id="rId26" w:history="1">
        <w:r w:rsidR="002A7AF5" w:rsidRPr="00C8122F">
          <w:rPr>
            <w:rStyle w:val="WebLink"/>
          </w:rPr>
          <w:t>www.cambridgeinternational.org/support</w:t>
        </w:r>
      </w:hyperlink>
      <w:r w:rsidR="002A7AF5" w:rsidRPr="002A7AF5">
        <w:rPr>
          <w:b/>
        </w:rPr>
        <w:t xml:space="preserve"> </w:t>
      </w:r>
      <w:r w:rsidRPr="002A7AF5">
        <w:rPr>
          <w:color w:val="000000" w:themeColor="text1"/>
          <w:spacing w:val="-1"/>
        </w:rPr>
        <w:t>i</w:t>
      </w:r>
      <w:r w:rsidRPr="002A7AF5">
        <w:rPr>
          <w:spacing w:val="-1"/>
        </w:rPr>
        <w:t>s</w:t>
      </w:r>
      <w:r w:rsidRPr="002A7AF5">
        <w:rPr>
          <w:spacing w:val="-7"/>
        </w:rPr>
        <w:t xml:space="preserve"> </w:t>
      </w:r>
      <w:r w:rsidRPr="002A7AF5">
        <w:t>a</w:t>
      </w:r>
      <w:r w:rsidRPr="002A7AF5">
        <w:rPr>
          <w:spacing w:val="-8"/>
        </w:rPr>
        <w:t xml:space="preserve"> </w:t>
      </w:r>
      <w:r w:rsidRPr="002A7AF5">
        <w:t>secure</w:t>
      </w:r>
      <w:r w:rsidRPr="002A7AF5">
        <w:rPr>
          <w:spacing w:val="-7"/>
        </w:rPr>
        <w:t xml:space="preserve"> </w:t>
      </w:r>
      <w:r w:rsidRPr="002A7AF5">
        <w:t>online</w:t>
      </w:r>
      <w:r w:rsidRPr="002A7AF5">
        <w:rPr>
          <w:spacing w:val="-8"/>
        </w:rPr>
        <w:t xml:space="preserve"> </w:t>
      </w:r>
      <w:r w:rsidRPr="002A7AF5">
        <w:t>resource</w:t>
      </w:r>
      <w:r w:rsidRPr="002A7AF5">
        <w:rPr>
          <w:spacing w:val="-8"/>
        </w:rPr>
        <w:t xml:space="preserve"> </w:t>
      </w:r>
      <w:r w:rsidRPr="002A7AF5">
        <w:t>bank</w:t>
      </w:r>
      <w:r w:rsidRPr="002A7AF5">
        <w:rPr>
          <w:spacing w:val="-4"/>
        </w:rPr>
        <w:t xml:space="preserve"> </w:t>
      </w:r>
      <w:r w:rsidRPr="002A7AF5">
        <w:rPr>
          <w:spacing w:val="-1"/>
        </w:rPr>
        <w:t>and</w:t>
      </w:r>
      <w:r w:rsidRPr="002A7AF5">
        <w:rPr>
          <w:spacing w:val="-7"/>
        </w:rPr>
        <w:t xml:space="preserve"> </w:t>
      </w:r>
      <w:r w:rsidRPr="002A7AF5">
        <w:t>community</w:t>
      </w:r>
      <w:r w:rsidRPr="002A7AF5">
        <w:rPr>
          <w:spacing w:val="-10"/>
        </w:rPr>
        <w:t xml:space="preserve"> </w:t>
      </w:r>
      <w:r w:rsidRPr="002A7AF5">
        <w:t>forum</w:t>
      </w:r>
      <w:r w:rsidRPr="002A7AF5">
        <w:rPr>
          <w:spacing w:val="-4"/>
        </w:rPr>
        <w:t xml:space="preserve"> </w:t>
      </w:r>
      <w:r w:rsidRPr="002A7AF5">
        <w:t>for</w:t>
      </w:r>
      <w:r w:rsidRPr="002A7AF5">
        <w:rPr>
          <w:spacing w:val="-6"/>
        </w:rPr>
        <w:t xml:space="preserve"> </w:t>
      </w:r>
      <w:r w:rsidRPr="002A7AF5">
        <w:rPr>
          <w:spacing w:val="-1"/>
        </w:rPr>
        <w:t>Cambridge</w:t>
      </w:r>
      <w:r w:rsidRPr="002A7AF5">
        <w:rPr>
          <w:spacing w:val="-8"/>
        </w:rPr>
        <w:t xml:space="preserve"> </w:t>
      </w:r>
      <w:r w:rsidRPr="002A7AF5">
        <w:t>teachers,</w:t>
      </w:r>
      <w:r w:rsidRPr="002A7AF5">
        <w:rPr>
          <w:spacing w:val="-6"/>
        </w:rPr>
        <w:t xml:space="preserve"> </w:t>
      </w:r>
      <w:r w:rsidRPr="002A7AF5">
        <w:rPr>
          <w:spacing w:val="-1"/>
        </w:rPr>
        <w:t>where</w:t>
      </w:r>
      <w:r w:rsidRPr="002A7AF5">
        <w:rPr>
          <w:spacing w:val="-3"/>
        </w:rPr>
        <w:t xml:space="preserve"> </w:t>
      </w:r>
      <w:r w:rsidRPr="002A7AF5">
        <w:rPr>
          <w:spacing w:val="-2"/>
        </w:rPr>
        <w:t>you</w:t>
      </w:r>
      <w:r w:rsidRPr="002A7AF5">
        <w:rPr>
          <w:spacing w:val="-6"/>
        </w:rPr>
        <w:t xml:space="preserve"> </w:t>
      </w:r>
      <w:r w:rsidRPr="002A7AF5">
        <w:t>can</w:t>
      </w:r>
      <w:r w:rsidRPr="002A7AF5">
        <w:rPr>
          <w:spacing w:val="-7"/>
        </w:rPr>
        <w:t xml:space="preserve"> </w:t>
      </w:r>
      <w:r w:rsidRPr="002A7AF5">
        <w:rPr>
          <w:spacing w:val="-1"/>
        </w:rPr>
        <w:t>download</w:t>
      </w:r>
      <w:r w:rsidRPr="002A7AF5">
        <w:rPr>
          <w:spacing w:val="-6"/>
        </w:rPr>
        <w:t xml:space="preserve"> </w:t>
      </w:r>
      <w:r w:rsidRPr="002A7AF5">
        <w:t>specimen</w:t>
      </w:r>
      <w:r w:rsidRPr="002A7AF5">
        <w:rPr>
          <w:spacing w:val="-8"/>
        </w:rPr>
        <w:t xml:space="preserve"> </w:t>
      </w:r>
      <w:r w:rsidRPr="002A7AF5">
        <w:t>and</w:t>
      </w:r>
      <w:r w:rsidR="0056494E" w:rsidRPr="002A7AF5">
        <w:t xml:space="preserve"> </w:t>
      </w:r>
      <w:r w:rsidRPr="002A7AF5">
        <w:rPr>
          <w:spacing w:val="-1"/>
        </w:rPr>
        <w:t>past</w:t>
      </w:r>
      <w:r w:rsidRPr="002A7AF5">
        <w:rPr>
          <w:spacing w:val="-8"/>
        </w:rPr>
        <w:t xml:space="preserve"> </w:t>
      </w:r>
      <w:r w:rsidRPr="002A7AF5">
        <w:t>question</w:t>
      </w:r>
      <w:r w:rsidRPr="002A7AF5">
        <w:rPr>
          <w:spacing w:val="-7"/>
        </w:rPr>
        <w:t xml:space="preserve"> </w:t>
      </w:r>
      <w:r w:rsidRPr="002A7AF5">
        <w:t>papers,</w:t>
      </w:r>
      <w:r w:rsidRPr="002A7AF5">
        <w:rPr>
          <w:spacing w:val="-7"/>
        </w:rPr>
        <w:t xml:space="preserve"> </w:t>
      </w:r>
      <w:r w:rsidRPr="002A7AF5">
        <w:t>mark</w:t>
      </w:r>
      <w:r w:rsidRPr="002A7AF5">
        <w:rPr>
          <w:spacing w:val="-6"/>
        </w:rPr>
        <w:t xml:space="preserve"> </w:t>
      </w:r>
      <w:r w:rsidRPr="002A7AF5">
        <w:t>schemes</w:t>
      </w:r>
      <w:r w:rsidRPr="002A7AF5">
        <w:rPr>
          <w:spacing w:val="-6"/>
        </w:rPr>
        <w:t xml:space="preserve"> </w:t>
      </w:r>
      <w:r w:rsidRPr="002A7AF5">
        <w:rPr>
          <w:spacing w:val="-1"/>
        </w:rPr>
        <w:t>and</w:t>
      </w:r>
      <w:r w:rsidRPr="002A7AF5">
        <w:rPr>
          <w:spacing w:val="-7"/>
        </w:rPr>
        <w:t xml:space="preserve"> </w:t>
      </w:r>
      <w:r w:rsidRPr="002A7AF5">
        <w:rPr>
          <w:spacing w:val="-1"/>
        </w:rPr>
        <w:t>other</w:t>
      </w:r>
      <w:r w:rsidRPr="002A7AF5">
        <w:rPr>
          <w:spacing w:val="-7"/>
        </w:rPr>
        <w:t xml:space="preserve"> </w:t>
      </w:r>
      <w:r w:rsidR="00F660DD">
        <w:rPr>
          <w:spacing w:val="-7"/>
        </w:rPr>
        <w:t xml:space="preserve">teaching and learning </w:t>
      </w:r>
      <w:r w:rsidRPr="002A7AF5">
        <w:t>resources.</w:t>
      </w:r>
      <w:r w:rsidRPr="002A7AF5">
        <w:rPr>
          <w:spacing w:val="-11"/>
        </w:rPr>
        <w:t xml:space="preserve"> </w:t>
      </w:r>
      <w:r w:rsidRPr="002A7AF5">
        <w:rPr>
          <w:spacing w:val="4"/>
        </w:rPr>
        <w:t>We</w:t>
      </w:r>
      <w:r w:rsidRPr="002A7AF5">
        <w:rPr>
          <w:spacing w:val="-7"/>
        </w:rPr>
        <w:t xml:space="preserve"> </w:t>
      </w:r>
      <w:r w:rsidRPr="002A7AF5">
        <w:rPr>
          <w:spacing w:val="-1"/>
        </w:rPr>
        <w:t>also</w:t>
      </w:r>
      <w:r w:rsidRPr="002A7AF5">
        <w:rPr>
          <w:spacing w:val="-7"/>
        </w:rPr>
        <w:t xml:space="preserve"> </w:t>
      </w:r>
      <w:r w:rsidRPr="002A7AF5">
        <w:t>offer</w:t>
      </w:r>
      <w:r w:rsidRPr="002A7AF5">
        <w:rPr>
          <w:spacing w:val="-6"/>
        </w:rPr>
        <w:t xml:space="preserve"> </w:t>
      </w:r>
      <w:r w:rsidRPr="002A7AF5">
        <w:rPr>
          <w:spacing w:val="-1"/>
        </w:rPr>
        <w:t>online</w:t>
      </w:r>
      <w:r w:rsidRPr="002A7AF5">
        <w:rPr>
          <w:spacing w:val="-8"/>
        </w:rPr>
        <w:t xml:space="preserve"> </w:t>
      </w:r>
      <w:r w:rsidRPr="002A7AF5">
        <w:t>and</w:t>
      </w:r>
      <w:r w:rsidRPr="002A7AF5">
        <w:rPr>
          <w:spacing w:val="-7"/>
        </w:rPr>
        <w:t xml:space="preserve"> </w:t>
      </w:r>
      <w:r w:rsidRPr="002A7AF5">
        <w:t>face-to-face</w:t>
      </w:r>
      <w:r w:rsidRPr="002A7AF5">
        <w:rPr>
          <w:spacing w:val="-7"/>
        </w:rPr>
        <w:t xml:space="preserve"> </w:t>
      </w:r>
      <w:r w:rsidRPr="002A7AF5">
        <w:rPr>
          <w:spacing w:val="-1"/>
        </w:rPr>
        <w:t>training;</w:t>
      </w:r>
      <w:r w:rsidRPr="002A7AF5">
        <w:rPr>
          <w:spacing w:val="-7"/>
        </w:rPr>
        <w:t xml:space="preserve"> </w:t>
      </w:r>
      <w:r w:rsidRPr="002A7AF5">
        <w:rPr>
          <w:spacing w:val="-1"/>
        </w:rPr>
        <w:t>details</w:t>
      </w:r>
      <w:r w:rsidRPr="002A7AF5">
        <w:rPr>
          <w:spacing w:val="-3"/>
        </w:rPr>
        <w:t xml:space="preserve"> </w:t>
      </w:r>
      <w:r w:rsidRPr="002A7AF5">
        <w:rPr>
          <w:spacing w:val="-1"/>
        </w:rPr>
        <w:t>of</w:t>
      </w:r>
      <w:r w:rsidRPr="002A7AF5">
        <w:rPr>
          <w:spacing w:val="-6"/>
        </w:rPr>
        <w:t xml:space="preserve"> </w:t>
      </w:r>
      <w:r w:rsidRPr="002A7AF5">
        <w:rPr>
          <w:spacing w:val="-1"/>
        </w:rPr>
        <w:t>forthcoming</w:t>
      </w:r>
      <w:r w:rsidRPr="002A7AF5">
        <w:rPr>
          <w:spacing w:val="-7"/>
        </w:rPr>
        <w:t xml:space="preserve"> </w:t>
      </w:r>
      <w:r w:rsidRPr="002A7AF5">
        <w:rPr>
          <w:spacing w:val="-1"/>
        </w:rPr>
        <w:t>training</w:t>
      </w:r>
      <w:r w:rsidRPr="002A7AF5">
        <w:rPr>
          <w:spacing w:val="-4"/>
        </w:rPr>
        <w:t xml:space="preserve"> </w:t>
      </w:r>
      <w:r w:rsidRPr="002A7AF5">
        <w:rPr>
          <w:spacing w:val="-1"/>
        </w:rPr>
        <w:t>opportunities</w:t>
      </w:r>
      <w:r w:rsidRPr="002A7AF5">
        <w:rPr>
          <w:spacing w:val="-6"/>
        </w:rPr>
        <w:t xml:space="preserve"> </w:t>
      </w:r>
      <w:r w:rsidRPr="002A7AF5">
        <w:rPr>
          <w:spacing w:val="-1"/>
        </w:rPr>
        <w:t>are</w:t>
      </w:r>
      <w:r w:rsidRPr="002A7AF5">
        <w:rPr>
          <w:spacing w:val="-8"/>
        </w:rPr>
        <w:t xml:space="preserve"> </w:t>
      </w:r>
      <w:r w:rsidRPr="002A7AF5">
        <w:t>posted</w:t>
      </w:r>
      <w:r w:rsidRPr="002A7AF5">
        <w:rPr>
          <w:spacing w:val="-5"/>
        </w:rPr>
        <w:t xml:space="preserve"> </w:t>
      </w:r>
      <w:r w:rsidRPr="002A7AF5">
        <w:t>online.</w:t>
      </w:r>
      <w:r w:rsidR="00C364FD" w:rsidRPr="002A7AF5">
        <w:t xml:space="preserve"> </w:t>
      </w:r>
      <w:r w:rsidRPr="002A7AF5">
        <w:t>This</w:t>
      </w:r>
      <w:r w:rsidRPr="002A7AF5">
        <w:rPr>
          <w:spacing w:val="-6"/>
        </w:rPr>
        <w:t xml:space="preserve"> </w:t>
      </w:r>
      <w:r w:rsidRPr="002A7AF5">
        <w:t>scheme</w:t>
      </w:r>
      <w:r w:rsidRPr="002A7AF5">
        <w:rPr>
          <w:spacing w:val="-6"/>
        </w:rPr>
        <w:t xml:space="preserve"> </w:t>
      </w:r>
      <w:r w:rsidRPr="002A7AF5">
        <w:rPr>
          <w:spacing w:val="-1"/>
        </w:rPr>
        <w:t>of</w:t>
      </w:r>
      <w:r w:rsidRPr="002A7AF5">
        <w:rPr>
          <w:spacing w:val="-4"/>
        </w:rPr>
        <w:t xml:space="preserve"> </w:t>
      </w:r>
      <w:r w:rsidRPr="002A7AF5">
        <w:rPr>
          <w:spacing w:val="-1"/>
        </w:rPr>
        <w:t>work</w:t>
      </w:r>
      <w:r w:rsidRPr="002A7AF5">
        <w:rPr>
          <w:spacing w:val="-3"/>
        </w:rPr>
        <w:t xml:space="preserve"> </w:t>
      </w:r>
      <w:r w:rsidRPr="002A7AF5">
        <w:rPr>
          <w:spacing w:val="-1"/>
        </w:rPr>
        <w:t>is</w:t>
      </w:r>
      <w:r w:rsidRPr="002A7AF5">
        <w:rPr>
          <w:spacing w:val="-5"/>
        </w:rPr>
        <w:t xml:space="preserve"> </w:t>
      </w:r>
      <w:r w:rsidRPr="002A7AF5">
        <w:rPr>
          <w:spacing w:val="-1"/>
        </w:rPr>
        <w:t>available</w:t>
      </w:r>
      <w:r w:rsidRPr="002A7AF5">
        <w:rPr>
          <w:spacing w:val="-6"/>
        </w:rPr>
        <w:t xml:space="preserve"> </w:t>
      </w:r>
      <w:r w:rsidRPr="002A7AF5">
        <w:rPr>
          <w:spacing w:val="-1"/>
        </w:rPr>
        <w:t>as</w:t>
      </w:r>
      <w:r w:rsidRPr="002A7AF5">
        <w:rPr>
          <w:spacing w:val="-3"/>
        </w:rPr>
        <w:t xml:space="preserve"> </w:t>
      </w:r>
      <w:r w:rsidRPr="002A7AF5">
        <w:rPr>
          <w:spacing w:val="-1"/>
        </w:rPr>
        <w:t>PDF</w:t>
      </w:r>
      <w:r w:rsidRPr="002A7AF5">
        <w:rPr>
          <w:spacing w:val="-5"/>
        </w:rPr>
        <w:t xml:space="preserve"> </w:t>
      </w:r>
      <w:r w:rsidRPr="002A7AF5">
        <w:t>and</w:t>
      </w:r>
      <w:r w:rsidRPr="002A7AF5">
        <w:rPr>
          <w:spacing w:val="-6"/>
        </w:rPr>
        <w:t xml:space="preserve"> </w:t>
      </w:r>
      <w:r w:rsidRPr="002A7AF5">
        <w:rPr>
          <w:spacing w:val="1"/>
        </w:rPr>
        <w:t>an</w:t>
      </w:r>
      <w:r w:rsidRPr="002A7AF5">
        <w:rPr>
          <w:spacing w:val="-6"/>
        </w:rPr>
        <w:t xml:space="preserve"> </w:t>
      </w:r>
      <w:r w:rsidRPr="002A7AF5">
        <w:t>editable</w:t>
      </w:r>
      <w:r w:rsidRPr="002A7AF5">
        <w:rPr>
          <w:spacing w:val="-5"/>
        </w:rPr>
        <w:t xml:space="preserve"> </w:t>
      </w:r>
      <w:r w:rsidRPr="002A7AF5">
        <w:rPr>
          <w:spacing w:val="-1"/>
        </w:rPr>
        <w:t>version</w:t>
      </w:r>
      <w:r w:rsidRPr="002A7AF5">
        <w:rPr>
          <w:spacing w:val="-4"/>
        </w:rPr>
        <w:t xml:space="preserve"> </w:t>
      </w:r>
      <w:r w:rsidRPr="002A7AF5">
        <w:rPr>
          <w:spacing w:val="-1"/>
        </w:rPr>
        <w:t>in</w:t>
      </w:r>
      <w:r w:rsidRPr="002A7AF5">
        <w:rPr>
          <w:spacing w:val="-4"/>
        </w:rPr>
        <w:t xml:space="preserve"> </w:t>
      </w:r>
      <w:r w:rsidRPr="002A7AF5">
        <w:t>Microsoft</w:t>
      </w:r>
      <w:r w:rsidRPr="002A7AF5">
        <w:rPr>
          <w:spacing w:val="-11"/>
        </w:rPr>
        <w:t xml:space="preserve"> </w:t>
      </w:r>
      <w:r w:rsidRPr="002A7AF5">
        <w:rPr>
          <w:spacing w:val="1"/>
        </w:rPr>
        <w:t>Word</w:t>
      </w:r>
      <w:r w:rsidRPr="002A7AF5">
        <w:rPr>
          <w:spacing w:val="-6"/>
        </w:rPr>
        <w:t xml:space="preserve"> </w:t>
      </w:r>
      <w:r w:rsidRPr="002A7AF5">
        <w:t>format;</w:t>
      </w:r>
      <w:r w:rsidRPr="002A7AF5">
        <w:rPr>
          <w:spacing w:val="-6"/>
        </w:rPr>
        <w:t xml:space="preserve"> </w:t>
      </w:r>
      <w:r w:rsidRPr="002A7AF5">
        <w:rPr>
          <w:spacing w:val="-1"/>
        </w:rPr>
        <w:t>both</w:t>
      </w:r>
      <w:r w:rsidRPr="002A7AF5">
        <w:rPr>
          <w:spacing w:val="-7"/>
        </w:rPr>
        <w:t xml:space="preserve"> </w:t>
      </w:r>
      <w:r w:rsidRPr="002A7AF5">
        <w:t>are</w:t>
      </w:r>
      <w:r w:rsidRPr="002A7AF5">
        <w:rPr>
          <w:spacing w:val="-6"/>
        </w:rPr>
        <w:t xml:space="preserve"> </w:t>
      </w:r>
      <w:r w:rsidRPr="002A7AF5">
        <w:t>available</w:t>
      </w:r>
      <w:r w:rsidRPr="002A7AF5">
        <w:rPr>
          <w:spacing w:val="-6"/>
        </w:rPr>
        <w:t xml:space="preserve"> </w:t>
      </w:r>
      <w:r w:rsidRPr="002A7AF5">
        <w:rPr>
          <w:spacing w:val="-1"/>
        </w:rPr>
        <w:t>on</w:t>
      </w:r>
      <w:r w:rsidRPr="002A7AF5">
        <w:rPr>
          <w:spacing w:val="-5"/>
        </w:rPr>
        <w:t xml:space="preserve"> </w:t>
      </w:r>
      <w:r w:rsidR="002A7AF5" w:rsidRPr="002A7AF5">
        <w:t xml:space="preserve">the School Support Hub </w:t>
      </w:r>
      <w:r w:rsidRPr="002A7AF5">
        <w:rPr>
          <w:spacing w:val="-1"/>
        </w:rPr>
        <w:t>at</w:t>
      </w:r>
      <w:r w:rsidRPr="002A7AF5">
        <w:rPr>
          <w:spacing w:val="-6"/>
        </w:rPr>
        <w:t xml:space="preserve"> </w:t>
      </w:r>
      <w:hyperlink r:id="rId27" w:history="1">
        <w:r w:rsidR="002A7AF5" w:rsidRPr="00C8122F">
          <w:rPr>
            <w:rStyle w:val="WebLink"/>
          </w:rPr>
          <w:t>www.cambridgeinternational.org/support</w:t>
        </w:r>
        <w:r w:rsidR="002A7AF5" w:rsidRPr="002A7AF5">
          <w:rPr>
            <w:rStyle w:val="Hyperlink"/>
            <w:color w:val="auto"/>
            <w:spacing w:val="-1"/>
            <w:u w:val="none"/>
          </w:rPr>
          <w:t>.</w:t>
        </w:r>
      </w:hyperlink>
      <w:r w:rsidRPr="002A7AF5">
        <w:rPr>
          <w:spacing w:val="-6"/>
        </w:rPr>
        <w:t xml:space="preserve"> </w:t>
      </w:r>
      <w:r w:rsidRPr="002A7AF5">
        <w:rPr>
          <w:spacing w:val="-1"/>
        </w:rPr>
        <w:t>If</w:t>
      </w:r>
      <w:r w:rsidRPr="002A7AF5">
        <w:rPr>
          <w:spacing w:val="-2"/>
        </w:rPr>
        <w:t xml:space="preserve"> you</w:t>
      </w:r>
      <w:r w:rsidR="00137744">
        <w:rPr>
          <w:spacing w:val="-2"/>
        </w:rPr>
        <w:t xml:space="preserve"> </w:t>
      </w:r>
      <w:r w:rsidRPr="002A7AF5">
        <w:rPr>
          <w:spacing w:val="-1"/>
        </w:rPr>
        <w:t>are</w:t>
      </w:r>
      <w:r w:rsidRPr="002A7AF5">
        <w:rPr>
          <w:spacing w:val="-7"/>
        </w:rPr>
        <w:t xml:space="preserve"> </w:t>
      </w:r>
      <w:r w:rsidRPr="002A7AF5">
        <w:t>unable</w:t>
      </w:r>
      <w:r w:rsidRPr="002A7AF5">
        <w:rPr>
          <w:spacing w:val="-7"/>
        </w:rPr>
        <w:t xml:space="preserve"> </w:t>
      </w:r>
      <w:r w:rsidRPr="002A7AF5">
        <w:rPr>
          <w:spacing w:val="1"/>
        </w:rPr>
        <w:t>to</w:t>
      </w:r>
      <w:r w:rsidRPr="002A7AF5">
        <w:rPr>
          <w:spacing w:val="-6"/>
        </w:rPr>
        <w:t xml:space="preserve"> </w:t>
      </w:r>
      <w:r w:rsidRPr="002A7AF5">
        <w:t>use</w:t>
      </w:r>
      <w:r w:rsidRPr="002A7AF5">
        <w:rPr>
          <w:spacing w:val="-5"/>
        </w:rPr>
        <w:t xml:space="preserve"> </w:t>
      </w:r>
      <w:r w:rsidRPr="002A7AF5">
        <w:t>Microsoft</w:t>
      </w:r>
      <w:r w:rsidRPr="002A7AF5">
        <w:rPr>
          <w:spacing w:val="-11"/>
        </w:rPr>
        <w:t xml:space="preserve"> </w:t>
      </w:r>
      <w:r w:rsidRPr="002A7AF5">
        <w:rPr>
          <w:spacing w:val="1"/>
        </w:rPr>
        <w:t>Word</w:t>
      </w:r>
      <w:r w:rsidRPr="002A7AF5">
        <w:rPr>
          <w:spacing w:val="-5"/>
        </w:rPr>
        <w:t xml:space="preserve"> </w:t>
      </w:r>
      <w:r w:rsidRPr="002A7AF5">
        <w:rPr>
          <w:spacing w:val="-2"/>
        </w:rPr>
        <w:t>you</w:t>
      </w:r>
      <w:r w:rsidRPr="002A7AF5">
        <w:rPr>
          <w:spacing w:val="-7"/>
        </w:rPr>
        <w:t xml:space="preserve"> </w:t>
      </w:r>
      <w:r w:rsidRPr="002A7AF5">
        <w:t>can</w:t>
      </w:r>
      <w:r w:rsidRPr="002A7AF5">
        <w:rPr>
          <w:spacing w:val="-5"/>
        </w:rPr>
        <w:t xml:space="preserve"> </w:t>
      </w:r>
      <w:r w:rsidRPr="002A7AF5">
        <w:rPr>
          <w:spacing w:val="-1"/>
        </w:rPr>
        <w:t>download</w:t>
      </w:r>
      <w:r w:rsidRPr="002A7AF5">
        <w:rPr>
          <w:spacing w:val="-6"/>
        </w:rPr>
        <w:t xml:space="preserve"> </w:t>
      </w:r>
      <w:r w:rsidRPr="002A7AF5">
        <w:t>Open</w:t>
      </w:r>
      <w:r w:rsidRPr="002A7AF5">
        <w:rPr>
          <w:spacing w:val="-7"/>
        </w:rPr>
        <w:t xml:space="preserve"> </w:t>
      </w:r>
      <w:r w:rsidRPr="002A7AF5">
        <w:t>Office</w:t>
      </w:r>
      <w:r w:rsidRPr="002A7AF5">
        <w:rPr>
          <w:spacing w:val="-7"/>
        </w:rPr>
        <w:t xml:space="preserve"> </w:t>
      </w:r>
      <w:r w:rsidRPr="002A7AF5">
        <w:t>free</w:t>
      </w:r>
      <w:r w:rsidRPr="002A7AF5">
        <w:rPr>
          <w:spacing w:val="-6"/>
        </w:rPr>
        <w:t xml:space="preserve"> </w:t>
      </w:r>
      <w:r w:rsidRPr="002A7AF5">
        <w:rPr>
          <w:spacing w:val="-1"/>
        </w:rPr>
        <w:t>of</w:t>
      </w:r>
      <w:r w:rsidRPr="002A7AF5">
        <w:rPr>
          <w:spacing w:val="-5"/>
        </w:rPr>
        <w:t xml:space="preserve"> </w:t>
      </w:r>
      <w:r w:rsidRPr="002A7AF5">
        <w:rPr>
          <w:spacing w:val="-1"/>
        </w:rPr>
        <w:t>charge</w:t>
      </w:r>
      <w:r w:rsidRPr="002A7AF5">
        <w:rPr>
          <w:spacing w:val="-7"/>
        </w:rPr>
        <w:t xml:space="preserve"> </w:t>
      </w:r>
      <w:r w:rsidRPr="002A7AF5">
        <w:rPr>
          <w:spacing w:val="-1"/>
        </w:rPr>
        <w:t>from</w:t>
      </w:r>
      <w:r w:rsidRPr="002A7AF5">
        <w:rPr>
          <w:spacing w:val="-4"/>
        </w:rPr>
        <w:t xml:space="preserve"> </w:t>
      </w:r>
      <w:hyperlink r:id="rId28" w:history="1">
        <w:r w:rsidR="0056494E" w:rsidRPr="00C8122F">
          <w:rPr>
            <w:rStyle w:val="WebLink"/>
          </w:rPr>
          <w:t>www.openoffice.org</w:t>
        </w:r>
      </w:hyperlink>
    </w:p>
    <w:p w14:paraId="24372594" w14:textId="77777777" w:rsidR="001803D8" w:rsidRPr="00C364FD" w:rsidRDefault="00470135" w:rsidP="00F074DF">
      <w:pPr>
        <w:pStyle w:val="Heading2"/>
        <w:spacing w:before="120" w:after="120" w:line="276" w:lineRule="auto"/>
        <w:rPr>
          <w:bCs/>
        </w:rPr>
      </w:pPr>
      <w:r w:rsidRPr="00C364FD">
        <w:t>Websites</w:t>
      </w:r>
    </w:p>
    <w:p w14:paraId="72A95469" w14:textId="77777777" w:rsidR="001803D8" w:rsidRDefault="001803D8" w:rsidP="00F074DF">
      <w:pPr>
        <w:pStyle w:val="BodyText"/>
        <w:spacing w:before="120" w:after="120" w:line="276" w:lineRule="auto"/>
      </w:pPr>
      <w:r>
        <w:t>This</w:t>
      </w:r>
      <w:r>
        <w:rPr>
          <w:spacing w:val="-7"/>
        </w:rPr>
        <w:t xml:space="preserve"> </w:t>
      </w:r>
      <w:r>
        <w:t>scheme</w:t>
      </w:r>
      <w:r>
        <w:rPr>
          <w:spacing w:val="-7"/>
        </w:rPr>
        <w:t xml:space="preserve"> </w:t>
      </w:r>
      <w:r>
        <w:t>of</w:t>
      </w:r>
      <w:r>
        <w:rPr>
          <w:spacing w:val="-5"/>
        </w:rPr>
        <w:t xml:space="preserve"> </w:t>
      </w:r>
      <w:r>
        <w:t>work</w:t>
      </w:r>
      <w:r>
        <w:rPr>
          <w:spacing w:val="-3"/>
        </w:rPr>
        <w:t xml:space="preserve"> </w:t>
      </w:r>
      <w:r>
        <w:t>includes</w:t>
      </w:r>
      <w:r>
        <w:rPr>
          <w:spacing w:val="-6"/>
        </w:rPr>
        <w:t xml:space="preserve"> </w:t>
      </w:r>
      <w:r>
        <w:t>website</w:t>
      </w:r>
      <w:r>
        <w:rPr>
          <w:spacing w:val="-7"/>
        </w:rPr>
        <w:t xml:space="preserve"> </w:t>
      </w:r>
      <w:r>
        <w:t>links</w:t>
      </w:r>
      <w:r>
        <w:rPr>
          <w:spacing w:val="-6"/>
        </w:rPr>
        <w:t xml:space="preserve"> </w:t>
      </w:r>
      <w:r>
        <w:t>providing</w:t>
      </w:r>
      <w:r>
        <w:rPr>
          <w:spacing w:val="-7"/>
        </w:rPr>
        <w:t xml:space="preserve"> </w:t>
      </w:r>
      <w:r>
        <w:t>direct</w:t>
      </w:r>
      <w:r>
        <w:rPr>
          <w:spacing w:val="-7"/>
        </w:rPr>
        <w:t xml:space="preserve"> </w:t>
      </w:r>
      <w:r>
        <w:t>access</w:t>
      </w:r>
      <w:r>
        <w:rPr>
          <w:spacing w:val="-7"/>
        </w:rPr>
        <w:t xml:space="preserve"> </w:t>
      </w:r>
      <w:r>
        <w:t>to</w:t>
      </w:r>
      <w:r>
        <w:rPr>
          <w:spacing w:val="-7"/>
        </w:rPr>
        <w:t xml:space="preserve"> </w:t>
      </w:r>
      <w:r>
        <w:t>internet</w:t>
      </w:r>
      <w:r>
        <w:rPr>
          <w:spacing w:val="-7"/>
        </w:rPr>
        <w:t xml:space="preserve"> </w:t>
      </w:r>
      <w:r>
        <w:t>resources.</w:t>
      </w:r>
      <w:r>
        <w:rPr>
          <w:spacing w:val="-7"/>
        </w:rPr>
        <w:t xml:space="preserve"> </w:t>
      </w:r>
      <w:r w:rsidRPr="00C7515C">
        <w:t>Cambridge</w:t>
      </w:r>
      <w:r w:rsidR="004D72E6" w:rsidRPr="00C7515C">
        <w:t xml:space="preserve"> Assessment</w:t>
      </w:r>
      <w:r w:rsidRPr="00C7515C">
        <w:rPr>
          <w:spacing w:val="-7"/>
        </w:rPr>
        <w:t xml:space="preserve"> </w:t>
      </w:r>
      <w:r w:rsidRPr="00C7515C">
        <w:t>International</w:t>
      </w:r>
      <w:r w:rsidRPr="00C7515C">
        <w:rPr>
          <w:spacing w:val="-8"/>
        </w:rPr>
        <w:t xml:space="preserve"> </w:t>
      </w:r>
      <w:r w:rsidRPr="00C7515C">
        <w:t>E</w:t>
      </w:r>
      <w:r w:rsidR="004D72E6" w:rsidRPr="00C7515C">
        <w:t>ducation</w:t>
      </w:r>
      <w:r w:rsidR="004D72E6">
        <w:t xml:space="preserve"> </w:t>
      </w:r>
      <w:r>
        <w:t>is</w:t>
      </w:r>
      <w:r>
        <w:rPr>
          <w:spacing w:val="-6"/>
        </w:rPr>
        <w:t xml:space="preserve"> </w:t>
      </w:r>
      <w:r>
        <w:t>not</w:t>
      </w:r>
      <w:r>
        <w:rPr>
          <w:spacing w:val="-5"/>
        </w:rPr>
        <w:t xml:space="preserve"> </w:t>
      </w:r>
      <w:r>
        <w:t>responsible</w:t>
      </w:r>
      <w:r>
        <w:rPr>
          <w:spacing w:val="-7"/>
        </w:rPr>
        <w:t xml:space="preserve"> </w:t>
      </w:r>
      <w:r>
        <w:t>for</w:t>
      </w:r>
      <w:r>
        <w:rPr>
          <w:spacing w:val="-6"/>
        </w:rPr>
        <w:t xml:space="preserve"> </w:t>
      </w:r>
      <w:r>
        <w:t>the</w:t>
      </w:r>
      <w:r>
        <w:rPr>
          <w:spacing w:val="-7"/>
        </w:rPr>
        <w:t xml:space="preserve"> </w:t>
      </w:r>
      <w:r>
        <w:t>accuracy</w:t>
      </w:r>
      <w:r>
        <w:rPr>
          <w:spacing w:val="-8"/>
        </w:rPr>
        <w:t xml:space="preserve"> </w:t>
      </w:r>
      <w:r>
        <w:t>or</w:t>
      </w:r>
      <w:r w:rsidR="00050612">
        <w:t xml:space="preserve"> </w:t>
      </w:r>
      <w:r>
        <w:t>content</w:t>
      </w:r>
      <w:r>
        <w:rPr>
          <w:spacing w:val="-4"/>
        </w:rPr>
        <w:t xml:space="preserve"> </w:t>
      </w:r>
      <w:r>
        <w:t>of</w:t>
      </w:r>
      <w:r>
        <w:rPr>
          <w:spacing w:val="-4"/>
        </w:rPr>
        <w:t xml:space="preserve"> </w:t>
      </w:r>
      <w:r>
        <w:t>information</w:t>
      </w:r>
      <w:r>
        <w:rPr>
          <w:spacing w:val="-5"/>
        </w:rPr>
        <w:t xml:space="preserve"> </w:t>
      </w:r>
      <w:r>
        <w:t>contained</w:t>
      </w:r>
      <w:r>
        <w:rPr>
          <w:spacing w:val="-4"/>
        </w:rPr>
        <w:t xml:space="preserve"> </w:t>
      </w:r>
      <w:r>
        <w:t>in</w:t>
      </w:r>
      <w:r>
        <w:rPr>
          <w:spacing w:val="-5"/>
        </w:rPr>
        <w:t xml:space="preserve"> </w:t>
      </w:r>
      <w:r>
        <w:t>these</w:t>
      </w:r>
      <w:r>
        <w:rPr>
          <w:spacing w:val="-6"/>
        </w:rPr>
        <w:t xml:space="preserve"> </w:t>
      </w:r>
      <w:r>
        <w:t>sites.</w:t>
      </w:r>
      <w:r>
        <w:rPr>
          <w:spacing w:val="-4"/>
        </w:rPr>
        <w:t xml:space="preserve"> </w:t>
      </w:r>
      <w:r>
        <w:t>The</w:t>
      </w:r>
      <w:r>
        <w:rPr>
          <w:spacing w:val="-6"/>
        </w:rPr>
        <w:t xml:space="preserve"> </w:t>
      </w:r>
      <w:r>
        <w:t>inclusion</w:t>
      </w:r>
      <w:r>
        <w:rPr>
          <w:spacing w:val="-4"/>
        </w:rPr>
        <w:t xml:space="preserve"> </w:t>
      </w:r>
      <w:r>
        <w:t>of</w:t>
      </w:r>
      <w:r>
        <w:rPr>
          <w:spacing w:val="-3"/>
        </w:rPr>
        <w:t xml:space="preserve"> </w:t>
      </w:r>
      <w:r>
        <w:t>a</w:t>
      </w:r>
      <w:r>
        <w:rPr>
          <w:spacing w:val="-6"/>
        </w:rPr>
        <w:t xml:space="preserve"> </w:t>
      </w:r>
      <w:r>
        <w:t>link</w:t>
      </w:r>
      <w:r>
        <w:rPr>
          <w:spacing w:val="-2"/>
        </w:rPr>
        <w:t xml:space="preserve"> </w:t>
      </w:r>
      <w:r>
        <w:t>to</w:t>
      </w:r>
      <w:r>
        <w:rPr>
          <w:spacing w:val="-5"/>
        </w:rPr>
        <w:t xml:space="preserve"> </w:t>
      </w:r>
      <w:r>
        <w:t>an</w:t>
      </w:r>
      <w:r>
        <w:rPr>
          <w:spacing w:val="-4"/>
        </w:rPr>
        <w:t xml:space="preserve"> </w:t>
      </w:r>
      <w:r>
        <w:t>external</w:t>
      </w:r>
      <w:r>
        <w:rPr>
          <w:spacing w:val="-4"/>
        </w:rPr>
        <w:t xml:space="preserve"> </w:t>
      </w:r>
      <w:r>
        <w:t>website</w:t>
      </w:r>
      <w:r>
        <w:rPr>
          <w:spacing w:val="-6"/>
        </w:rPr>
        <w:t xml:space="preserve"> </w:t>
      </w:r>
      <w:r>
        <w:t>should</w:t>
      </w:r>
      <w:r>
        <w:rPr>
          <w:spacing w:val="-5"/>
        </w:rPr>
        <w:t xml:space="preserve"> </w:t>
      </w:r>
      <w:r>
        <w:t>not</w:t>
      </w:r>
      <w:r>
        <w:rPr>
          <w:spacing w:val="-6"/>
        </w:rPr>
        <w:t xml:space="preserve"> </w:t>
      </w:r>
      <w:r>
        <w:rPr>
          <w:spacing w:val="1"/>
        </w:rPr>
        <w:t>be</w:t>
      </w:r>
      <w:r>
        <w:rPr>
          <w:spacing w:val="-5"/>
        </w:rPr>
        <w:t xml:space="preserve"> </w:t>
      </w:r>
      <w:r>
        <w:t>understood</w:t>
      </w:r>
      <w:r>
        <w:rPr>
          <w:spacing w:val="-6"/>
        </w:rPr>
        <w:t xml:space="preserve"> </w:t>
      </w:r>
      <w:r>
        <w:t>to</w:t>
      </w:r>
      <w:r>
        <w:rPr>
          <w:spacing w:val="-3"/>
        </w:rPr>
        <w:t xml:space="preserve"> </w:t>
      </w:r>
      <w:r>
        <w:t>be</w:t>
      </w:r>
      <w:r>
        <w:rPr>
          <w:spacing w:val="-4"/>
        </w:rPr>
        <w:t xml:space="preserve"> </w:t>
      </w:r>
      <w:r>
        <w:t>an</w:t>
      </w:r>
      <w:r>
        <w:rPr>
          <w:spacing w:val="-4"/>
        </w:rPr>
        <w:t xml:space="preserve"> </w:t>
      </w:r>
      <w:r>
        <w:t>endorsement</w:t>
      </w:r>
      <w:r>
        <w:rPr>
          <w:spacing w:val="-5"/>
        </w:rPr>
        <w:t xml:space="preserve"> </w:t>
      </w:r>
      <w:r>
        <w:t>of</w:t>
      </w:r>
      <w:r>
        <w:rPr>
          <w:spacing w:val="-4"/>
        </w:rPr>
        <w:t xml:space="preserve"> </w:t>
      </w:r>
      <w:r>
        <w:t>that</w:t>
      </w:r>
      <w:r>
        <w:rPr>
          <w:spacing w:val="-5"/>
        </w:rPr>
        <w:t xml:space="preserve"> </w:t>
      </w:r>
      <w:r>
        <w:t>website</w:t>
      </w:r>
      <w:r>
        <w:rPr>
          <w:spacing w:val="-6"/>
        </w:rPr>
        <w:t xml:space="preserve"> </w:t>
      </w:r>
      <w:r>
        <w:t>or</w:t>
      </w:r>
      <w:r>
        <w:rPr>
          <w:spacing w:val="-4"/>
        </w:rPr>
        <w:t xml:space="preserve"> </w:t>
      </w:r>
      <w:r>
        <w:t>the</w:t>
      </w:r>
      <w:r w:rsidR="00470135">
        <w:t xml:space="preserve"> </w:t>
      </w:r>
      <w:r>
        <w:t>site's</w:t>
      </w:r>
      <w:r>
        <w:rPr>
          <w:spacing w:val="-9"/>
        </w:rPr>
        <w:t xml:space="preserve"> </w:t>
      </w:r>
      <w:r>
        <w:t>owners</w:t>
      </w:r>
      <w:r>
        <w:rPr>
          <w:spacing w:val="-9"/>
        </w:rPr>
        <w:t xml:space="preserve"> </w:t>
      </w:r>
      <w:r>
        <w:t>(or</w:t>
      </w:r>
      <w:r>
        <w:rPr>
          <w:spacing w:val="-8"/>
        </w:rPr>
        <w:t xml:space="preserve"> </w:t>
      </w:r>
      <w:r>
        <w:t>their</w:t>
      </w:r>
      <w:r>
        <w:rPr>
          <w:spacing w:val="-9"/>
        </w:rPr>
        <w:t xml:space="preserve"> </w:t>
      </w:r>
      <w:r>
        <w:t>products/services).</w:t>
      </w:r>
    </w:p>
    <w:p w14:paraId="6EB9E475" w14:textId="77777777" w:rsidR="001803D8" w:rsidRDefault="001803D8" w:rsidP="00F074DF">
      <w:pPr>
        <w:pStyle w:val="BodyText"/>
        <w:spacing w:before="120" w:after="120" w:line="276" w:lineRule="auto"/>
      </w:pPr>
      <w:r>
        <w:t>The</w:t>
      </w:r>
      <w:r>
        <w:rPr>
          <w:spacing w:val="-6"/>
        </w:rPr>
        <w:t xml:space="preserve"> </w:t>
      </w:r>
      <w:r>
        <w:t>website</w:t>
      </w:r>
      <w:r>
        <w:rPr>
          <w:spacing w:val="-4"/>
        </w:rPr>
        <w:t xml:space="preserve"> </w:t>
      </w:r>
      <w:r>
        <w:t>pages</w:t>
      </w:r>
      <w:r>
        <w:rPr>
          <w:spacing w:val="-5"/>
        </w:rPr>
        <w:t xml:space="preserve"> referenced in</w:t>
      </w:r>
      <w:r>
        <w:rPr>
          <w:spacing w:val="-4"/>
        </w:rPr>
        <w:t xml:space="preserve"> </w:t>
      </w:r>
      <w:r>
        <w:t>this</w:t>
      </w:r>
      <w:r>
        <w:rPr>
          <w:spacing w:val="-5"/>
        </w:rPr>
        <w:t xml:space="preserve"> </w:t>
      </w:r>
      <w:r>
        <w:t>scheme</w:t>
      </w:r>
      <w:r>
        <w:rPr>
          <w:spacing w:val="-6"/>
        </w:rPr>
        <w:t xml:space="preserve"> </w:t>
      </w:r>
      <w:r>
        <w:t>of</w:t>
      </w:r>
      <w:r>
        <w:rPr>
          <w:spacing w:val="-4"/>
        </w:rPr>
        <w:t xml:space="preserve"> </w:t>
      </w:r>
      <w:r>
        <w:t>work</w:t>
      </w:r>
      <w:r>
        <w:rPr>
          <w:spacing w:val="-2"/>
        </w:rPr>
        <w:t xml:space="preserve"> </w:t>
      </w:r>
      <w:r>
        <w:t>were</w:t>
      </w:r>
      <w:r>
        <w:rPr>
          <w:spacing w:val="-6"/>
        </w:rPr>
        <w:t xml:space="preserve"> </w:t>
      </w:r>
      <w:r>
        <w:t>selected</w:t>
      </w:r>
      <w:r>
        <w:rPr>
          <w:spacing w:val="-4"/>
        </w:rPr>
        <w:t xml:space="preserve"> </w:t>
      </w:r>
      <w:r>
        <w:t>when</w:t>
      </w:r>
      <w:r>
        <w:rPr>
          <w:spacing w:val="-6"/>
        </w:rPr>
        <w:t xml:space="preserve"> </w:t>
      </w:r>
      <w:r>
        <w:t>the</w:t>
      </w:r>
      <w:r>
        <w:rPr>
          <w:spacing w:val="-4"/>
        </w:rPr>
        <w:t xml:space="preserve"> </w:t>
      </w:r>
      <w:r>
        <w:t>scheme</w:t>
      </w:r>
      <w:r>
        <w:rPr>
          <w:spacing w:val="-5"/>
        </w:rPr>
        <w:t xml:space="preserve"> </w:t>
      </w:r>
      <w:r>
        <w:t>of</w:t>
      </w:r>
      <w:r>
        <w:rPr>
          <w:spacing w:val="-4"/>
        </w:rPr>
        <w:t xml:space="preserve"> </w:t>
      </w:r>
      <w:r>
        <w:t>work</w:t>
      </w:r>
      <w:r>
        <w:rPr>
          <w:spacing w:val="-3"/>
        </w:rPr>
        <w:t xml:space="preserve"> </w:t>
      </w:r>
      <w:r>
        <w:rPr>
          <w:spacing w:val="-2"/>
        </w:rPr>
        <w:t>was</w:t>
      </w:r>
      <w:r>
        <w:rPr>
          <w:spacing w:val="-4"/>
        </w:rPr>
        <w:t xml:space="preserve"> </w:t>
      </w:r>
      <w:r>
        <w:t>produced.</w:t>
      </w:r>
      <w:r>
        <w:rPr>
          <w:spacing w:val="-6"/>
        </w:rPr>
        <w:t xml:space="preserve"> </w:t>
      </w:r>
      <w:r>
        <w:t>Other</w:t>
      </w:r>
      <w:r>
        <w:rPr>
          <w:spacing w:val="-3"/>
        </w:rPr>
        <w:t xml:space="preserve"> </w:t>
      </w:r>
      <w:r>
        <w:t>aspects</w:t>
      </w:r>
      <w:r>
        <w:rPr>
          <w:spacing w:val="-5"/>
        </w:rPr>
        <w:t xml:space="preserve"> </w:t>
      </w:r>
      <w:r>
        <w:t>of</w:t>
      </w:r>
      <w:r>
        <w:rPr>
          <w:spacing w:val="-4"/>
        </w:rPr>
        <w:t xml:space="preserve"> </w:t>
      </w:r>
      <w:r>
        <w:t>the</w:t>
      </w:r>
      <w:r>
        <w:rPr>
          <w:spacing w:val="-6"/>
        </w:rPr>
        <w:t xml:space="preserve"> </w:t>
      </w:r>
      <w:r>
        <w:t>sites</w:t>
      </w:r>
      <w:r w:rsidR="00470135">
        <w:t xml:space="preserve"> </w:t>
      </w:r>
      <w:r>
        <w:t>were</w:t>
      </w:r>
      <w:r>
        <w:rPr>
          <w:spacing w:val="-8"/>
        </w:rPr>
        <w:t xml:space="preserve"> </w:t>
      </w:r>
      <w:r>
        <w:t>not</w:t>
      </w:r>
      <w:r>
        <w:rPr>
          <w:spacing w:val="-7"/>
        </w:rPr>
        <w:t xml:space="preserve"> </w:t>
      </w:r>
      <w:r>
        <w:t>checked</w:t>
      </w:r>
      <w:r>
        <w:rPr>
          <w:spacing w:val="-7"/>
        </w:rPr>
        <w:t xml:space="preserve"> </w:t>
      </w:r>
      <w:r>
        <w:t>and</w:t>
      </w:r>
      <w:r>
        <w:rPr>
          <w:spacing w:val="-6"/>
        </w:rPr>
        <w:t xml:space="preserve"> </w:t>
      </w:r>
      <w:r>
        <w:t>only</w:t>
      </w:r>
      <w:r>
        <w:rPr>
          <w:spacing w:val="-6"/>
        </w:rPr>
        <w:t xml:space="preserve"> </w:t>
      </w:r>
      <w:r>
        <w:t>the</w:t>
      </w:r>
      <w:r>
        <w:rPr>
          <w:spacing w:val="-8"/>
        </w:rPr>
        <w:t xml:space="preserve"> </w:t>
      </w:r>
      <w:proofErr w:type="gramStart"/>
      <w:r>
        <w:t>particular</w:t>
      </w:r>
      <w:r>
        <w:rPr>
          <w:spacing w:val="-6"/>
        </w:rPr>
        <w:t xml:space="preserve"> </w:t>
      </w:r>
      <w:r>
        <w:t>resources</w:t>
      </w:r>
      <w:proofErr w:type="gramEnd"/>
      <w:r>
        <w:rPr>
          <w:spacing w:val="-7"/>
        </w:rPr>
        <w:t xml:space="preserve"> </w:t>
      </w:r>
      <w:r>
        <w:t>are</w:t>
      </w:r>
      <w:r>
        <w:rPr>
          <w:spacing w:val="-5"/>
        </w:rPr>
        <w:t xml:space="preserve"> </w:t>
      </w:r>
      <w:r>
        <w:t>recommended.</w:t>
      </w:r>
    </w:p>
    <w:p w14:paraId="41E6350E" w14:textId="77777777" w:rsidR="00470135" w:rsidRPr="00876AC6" w:rsidRDefault="00470135" w:rsidP="00F074DF">
      <w:pPr>
        <w:spacing w:before="120" w:after="120" w:line="276" w:lineRule="auto"/>
        <w:rPr>
          <w:rFonts w:eastAsia="Times New Roman" w:cs="Arial"/>
          <w:spacing w:val="-1"/>
          <w:szCs w:val="20"/>
          <w:lang w:val="en-US"/>
        </w:rPr>
      </w:pPr>
      <w:r w:rsidRPr="00876AC6">
        <w:rPr>
          <w:rFonts w:cs="Arial"/>
          <w:spacing w:val="-1"/>
          <w:szCs w:val="20"/>
        </w:rPr>
        <w:br w:type="page"/>
      </w:r>
    </w:p>
    <w:p w14:paraId="378E44B6" w14:textId="135429DC" w:rsidR="00470135" w:rsidRPr="0043639B" w:rsidRDefault="00470135" w:rsidP="0040672F">
      <w:pPr>
        <w:pStyle w:val="Heading2"/>
        <w:spacing w:before="120" w:after="120" w:line="276" w:lineRule="auto"/>
      </w:pPr>
      <w:r w:rsidRPr="0043639B">
        <w:lastRenderedPageBreak/>
        <w:t xml:space="preserve">How to get the most out of this scheme of work – integrating syllabus content, </w:t>
      </w:r>
      <w:proofErr w:type="gramStart"/>
      <w:r w:rsidRPr="0043639B">
        <w:t>skills</w:t>
      </w:r>
      <w:proofErr w:type="gramEnd"/>
      <w:r w:rsidRPr="0043639B">
        <w:t xml:space="preserve"> and teaching strategies</w:t>
      </w:r>
    </w:p>
    <w:p w14:paraId="67EEBFCC" w14:textId="6ECC3C45" w:rsidR="003F6BD3" w:rsidRDefault="003F66C7" w:rsidP="0040672F">
      <w:pPr>
        <w:pStyle w:val="BodyText"/>
        <w:spacing w:before="120" w:after="120" w:line="276" w:lineRule="auto"/>
      </w:pPr>
      <w:r>
        <w:rPr>
          <w:noProof/>
        </w:rPr>
        <mc:AlternateContent>
          <mc:Choice Requires="wps">
            <w:drawing>
              <wp:anchor distT="0" distB="0" distL="114300" distR="114300" simplePos="0" relativeHeight="251644928" behindDoc="0" locked="0" layoutInCell="1" allowOverlap="1" wp14:anchorId="6593FF4D" wp14:editId="290C197F">
                <wp:simplePos x="0" y="0"/>
                <wp:positionH relativeFrom="column">
                  <wp:posOffset>3842385</wp:posOffset>
                </wp:positionH>
                <wp:positionV relativeFrom="paragraph">
                  <wp:posOffset>374015</wp:posOffset>
                </wp:positionV>
                <wp:extent cx="3657600" cy="866775"/>
                <wp:effectExtent l="38100" t="38100" r="114300" b="123825"/>
                <wp:wrapNone/>
                <wp:docPr id="9" name="AutoShap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657600" cy="866775"/>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702542FA" w14:textId="77777777" w:rsidR="006C046E" w:rsidRPr="00E0484B" w:rsidRDefault="006C046E" w:rsidP="00EF031C">
                            <w:r w:rsidRPr="00C7515C">
                              <w:rPr>
                                <w:b/>
                                <w:color w:val="EA5B0C"/>
                              </w:rPr>
                              <w:t>Suggested teaching activities</w:t>
                            </w:r>
                            <w:r w:rsidRPr="00E0484B">
                              <w:t xml:space="preserve"> </w:t>
                            </w:r>
                            <w:r w:rsidRPr="0043639B">
                              <w:rPr>
                                <w:rStyle w:val="BodyTextChar"/>
                                <w:lang w:val="en-GB"/>
                              </w:rPr>
                              <w:t>give you lots of ideas about how you can present learners with new information without teacher talk or videos. Try more active methods which get your learners motivated and practising new skills.</w:t>
                            </w:r>
                          </w:p>
                        </w:txbxContent>
                      </wps:txbx>
                      <wps:bodyPr rot="0" vert="horz" wrap="square" lIns="91440" tIns="91440" rIns="91440" bIns="9144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6593FF4D" id="AutoShape 6" o:spid="_x0000_s1026" style="position:absolute;margin-left:302.55pt;margin-top:29.45pt;width:4in;height:68.25pt;z-index:251644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fANqqAIAAG4FAAAOAAAAZHJzL2Uyb0RvYy54bWysVE1v1DAQvSPxHyzfaZK2+0HUbFW2LULi&#10;Sy2IsxM7ialjG9vZ7PLrGU/SdKEXhMjB8kzsN/PezPjict8pshPOS6MLmp2klAhdGS51U9CvX25f&#10;rSnxgWnOlNGioAfh6eXm5YuLwebi1LRGceEIgGifD7agbQg2TxJftaJj/sRYoeFnbVzHApiuSbhj&#10;A6B3KjlN02UyGMetM5XwHrzX40+6Qfy6FlX4VNdeBKIKCrkFXB2uZVyTzQXLG8dsK6spDfYPWXRM&#10;agg6Q12zwEjv5DOoTlbOeFOHk8p0ialrWQnkAGyy9A829y2zArmAON7OMvn/B1t93N3bzy6m7u17&#10;Uz14os22ZboRV86ZoRWMQ7gsCpUM1ufzhWh4uErK4YPhUFrWB4Ma7GvXRUBgR/Yo9WGWWuwDqcB5&#10;tlyslilUpIJ/6+VytVpgCJY/3rbOh7fCdCRuCupMr/kd1BNDsN17H1BvTjTrYnT+nZK6U1C9HVMk&#10;WwLmhDgdTlj+iIl0jZL8ViqFRuw3sVWOwOWClk2GYVTfAbfRl6XxGxsG/NBWox9dgI0tGyFAKLCO&#10;0ZUmA2h4uoL7z0O7ppwD31wt3qTbKe/fMJA/dmssyY3mJBws8NYwVjTCd4JTogRMYdzhycCk+puT&#10;kK/SMTGBEzNJa/og3H3LB1Kq3t0xXtBFuo414zJW5GwNkkQDxilSi+oQphrIIChKnAnfZGixh2P5&#10;I37Uf+ZaKlY9oJsp27JRzXOEic02n8b9nAxaR3liU8Y+jCPv87Av93A7bkvDD9CekAf2IDxSsGmN&#10;+wlywcAX1P/omQPx1DsNLf46Oz8HAuHYcMdGeWwwXQEUMAXKuN2G8VXprZNNC5HGDtLmCsailiFS&#10;espqMmCokc/0AMVX49jGU0/P5OYXAAAA//8DAFBLAwQUAAYACAAAACEAhLJIc+EAAAALAQAADwAA&#10;AGRycy9kb3ducmV2LnhtbEyPTUvDQBCG74L/YRnBi9hNpAlpzKZYoXoQCsbS8zY7JsHsbMxu2/Tf&#10;Oz3V23w8vPNMsZxsL444+s6RgngWgUCqnemoUbD9Wj9mIHzQZHTvCBWc0cOyvL0pdG7ciT7xWIVG&#10;cAj5XCtoQxhyKX3dotV+5gYk3n270erA7dhIM+oTh9tePkVRKq3uiC+0esDXFuuf6mAVbOYkq9/0&#10;TZ7fV6vqw6w3u8w/KHV/N708gwg4hSsMF31Wh5Kd9u5AxoteQRolMaMKkmwB4gLEWcyTPVeLZA6y&#10;LOT/H8o/AAAA//8DAFBLAQItABQABgAIAAAAIQC2gziS/gAAAOEBAAATAAAAAAAAAAAAAAAAAAAA&#10;AABbQ29udGVudF9UeXBlc10ueG1sUEsBAi0AFAAGAAgAAAAhADj9If/WAAAAlAEAAAsAAAAAAAAA&#10;AAAAAAAALwEAAF9yZWxzLy5yZWxzUEsBAi0AFAAGAAgAAAAhAFZ8A2qoAgAAbgUAAA4AAAAAAAAA&#10;AAAAAAAALgIAAGRycy9lMm9Eb2MueG1sUEsBAi0AFAAGAAgAAAAhAISySHPhAAAACwEAAA8AAAAA&#10;AAAAAAAAAAAAAgUAAGRycy9kb3ducmV2LnhtbFBLBQYAAAAABAAEAPMAAAAQBgAAAAA=&#10;" fillcolor="white [3212]" strokecolor="#ea5b0c" strokeweight="1pt">
                <v:shadow on="t" color="black" opacity="26214f" origin="-.5,-.5" offset=".74836mm,.74836mm"/>
                <v:textbox inset=",7.2pt,,7.2pt">
                  <w:txbxContent>
                    <w:p w14:paraId="702542FA" w14:textId="77777777" w:rsidR="006C046E" w:rsidRPr="00E0484B" w:rsidRDefault="006C046E" w:rsidP="00EF031C">
                      <w:r w:rsidRPr="00C7515C">
                        <w:rPr>
                          <w:b/>
                          <w:color w:val="EA5B0C"/>
                        </w:rPr>
                        <w:t>Suggested teaching activities</w:t>
                      </w:r>
                      <w:r w:rsidRPr="00E0484B">
                        <w:t xml:space="preserve"> </w:t>
                      </w:r>
                      <w:r w:rsidRPr="0043639B">
                        <w:rPr>
                          <w:rStyle w:val="BodyTextChar"/>
                          <w:lang w:val="en-GB"/>
                        </w:rPr>
                        <w:t>give you lots of ideas about how you can present learners with new information without teacher talk or videos. Try more active methods which get your learners motivated and practising new skills.</w:t>
                      </w:r>
                    </w:p>
                  </w:txbxContent>
                </v:textbox>
              </v:roundrect>
            </w:pict>
          </mc:Fallback>
        </mc:AlternateContent>
      </w:r>
      <w:r w:rsidR="007A3A27">
        <w:rPr>
          <w:bCs/>
          <w:noProof/>
          <w:lang w:eastAsia="en-GB"/>
        </w:rPr>
        <mc:AlternateContent>
          <mc:Choice Requires="wps">
            <w:drawing>
              <wp:anchor distT="0" distB="0" distL="114300" distR="114300" simplePos="0" relativeHeight="251640832" behindDoc="0" locked="0" layoutInCell="1" allowOverlap="1" wp14:anchorId="5C4D34ED" wp14:editId="587203E4">
                <wp:simplePos x="0" y="0"/>
                <wp:positionH relativeFrom="column">
                  <wp:posOffset>-415290</wp:posOffset>
                </wp:positionH>
                <wp:positionV relativeFrom="paragraph">
                  <wp:posOffset>374015</wp:posOffset>
                </wp:positionV>
                <wp:extent cx="3762375" cy="704850"/>
                <wp:effectExtent l="38100" t="38100" r="123825" b="114300"/>
                <wp:wrapNone/>
                <wp:docPr id="5" name="AutoShap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762375" cy="704850"/>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63D7E19F" w14:textId="461B6940" w:rsidR="006C046E" w:rsidRPr="0043639B" w:rsidRDefault="006C046E" w:rsidP="00EF031C">
                            <w:pPr>
                              <w:rPr>
                                <w:rStyle w:val="BodyTextChar"/>
                                <w:lang w:val="en-GB"/>
                              </w:rPr>
                            </w:pPr>
                            <w:r w:rsidRPr="00C7515C">
                              <w:rPr>
                                <w:b/>
                                <w:color w:val="EA5B0C"/>
                              </w:rPr>
                              <w:t>Learning objectives</w:t>
                            </w:r>
                            <w:r w:rsidRPr="00E0484B">
                              <w:t xml:space="preserve"> </w:t>
                            </w:r>
                            <w:r w:rsidRPr="0043639B">
                              <w:rPr>
                                <w:rStyle w:val="BodyTextChar"/>
                                <w:lang w:val="en-GB"/>
                              </w:rPr>
                              <w:t>help your learners by making  clear the knowledge they are trying to build. Pass these on to your learners by expressing them as ‘We are learning to / about…’.</w:t>
                            </w:r>
                          </w:p>
                        </w:txbxContent>
                      </wps:txbx>
                      <wps:bodyPr rot="0" vert="horz" wrap="square" lIns="91440" tIns="91440" rIns="91440" bIns="91440" anchor="t" anchorCtr="0" upright="1">
                        <a:noAutofit/>
                      </wps:bodyPr>
                    </wps:wsp>
                  </a:graphicData>
                </a:graphic>
                <wp14:sizeRelV relativeFrom="margin">
                  <wp14:pctHeight>0</wp14:pctHeight>
                </wp14:sizeRelV>
              </wp:anchor>
            </w:drawing>
          </mc:Choice>
          <mc:Fallback>
            <w:pict>
              <v:roundrect w14:anchorId="5C4D34ED" id="AutoShape 2" o:spid="_x0000_s1027" style="position:absolute;margin-left:-32.7pt;margin-top:29.45pt;width:296.25pt;height:55.5pt;z-index:25164083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0Dt4sAIAAHUFAAAOAAAAZHJzL2Uyb0RvYy54bWysVF1v0zAUfUfiP1h+Z0m7fhEtnUa3IaTx&#10;oRXEsxM7iZljG9tpWn491zdtKOwFIfJg+Tr2uecc3+ur632ryE44L43O6eQipUTo0nCp65x++Xz/&#10;akWJD0xzpowWOT0IT6/XL19c9TYTU9MYxYUjAKJ91tucNiHYLEl82YiW+QtjhYaflXEtCxC6OuGO&#10;9YDeqmSapoukN45bZ0rhPazeDj/pGvGrSpThY1V5EYjKKXALODocizgm6yuW1Y7ZRpZHGuwfWLRM&#10;akg6Qt2ywEjn5DOoVpbOeFOFi9K0iakqWQrUAGom6R9qtg2zArWAOd6ONvn/B1t+2G3tJxepe/tg&#10;yidPtNk0TNfixjnTN4JxSDeJRiW99dl4IAYejpKif284XC3rgkEP9pVrIyCoI3u0+jBaLfaBlLB4&#10;uVxML5dzSkr4t0xnqzneRcKy02nrfHgrTEviJKfOdJo/wn1iCrZ78AH95kSzNmbn3yipWgW3t2OK&#10;TBaLxRJJs+y4GbBPmCjXKMnvpVIYxHoTG+UIHM5pUU8wjepa0DasTdL4DQUD61BWw/qJN5ZshACj&#10;wMxzdKVJDx5Ol3D+eWpXF2Piu5v5m3Rz5P0bBurHao1Xcqc5CQcLujW0FY3wreCUKAFdGGe4MzCp&#10;/mYn8FU6EhPYMUdrTReE2za8J4Xq3CPjOZ2nK5BAuIw3crkCS2IA7RSlRXcIUzUwCIoSZ8JXGRqs&#10;4Xj9ET/6P2otFCufcJkp27DBzRnCxGIbd+N8JIPRGU8syliHseV9FvbFnkigihUbVwrDD1ClQAdL&#10;Ed4qmDTG/QDXoO9z6r93zIGH6p2GSn89mc3iQ3EeuPOgOA+YLgEKBINynG7C8Lh01sm6gUxDIWlz&#10;A91RyXBqo4EViIkUobdR1vEdio/HeYy7fr2W658AAAD//wMAUEsDBBQABgAIAAAAIQDUl0ei4QAA&#10;AAoBAAAPAAAAZHJzL2Rvd25yZXYueG1sTI9BS8NAEIXvgv9hGcGLtJuWJiYxm2KF6qFQMIrnbXZM&#10;gtnZmN226b93POlxeB/vfVOsJ9uLE46+c6RgMY9AINXOdNQoeH/bzlIQPmgyuneECi7oYV1eXxU6&#10;N+5Mr3iqQiO4hHyuFbQhDLmUvm7Raj93AxJnn260OvA5NtKM+szltpfLKEqk1R3xQqsHfGqx/qqO&#10;VsF+RbL6Tp7l5WWzqXZmu/9I/Z1StzfT4wOIgFP4g+FXn9WhZKeDO5LxolcwS+IVowriNAPBQLy8&#10;X4A4MJlkGciykP9fKH8AAAD//wMAUEsBAi0AFAAGAAgAAAAhALaDOJL+AAAA4QEAABMAAAAAAAAA&#10;AAAAAAAAAAAAAFtDb250ZW50X1R5cGVzXS54bWxQSwECLQAUAAYACAAAACEAOP0h/9YAAACUAQAA&#10;CwAAAAAAAAAAAAAAAAAvAQAAX3JlbHMvLnJlbHNQSwECLQAUAAYACAAAACEAJNA7eLACAAB1BQAA&#10;DgAAAAAAAAAAAAAAAAAuAgAAZHJzL2Uyb0RvYy54bWxQSwECLQAUAAYACAAAACEA1JdHouEAAAAK&#10;AQAADwAAAAAAAAAAAAAAAAAKBQAAZHJzL2Rvd25yZXYueG1sUEsFBgAAAAAEAAQA8wAAABgGAAAA&#10;AA==&#10;" fillcolor="white [3212]" strokecolor="#ea5b0c" strokeweight="1pt">
                <v:shadow on="t" color="black" opacity="26214f" origin="-.5,-.5" offset=".74836mm,.74836mm"/>
                <v:textbox inset=",7.2pt,,7.2pt">
                  <w:txbxContent>
                    <w:p w14:paraId="63D7E19F" w14:textId="461B6940" w:rsidR="006C046E" w:rsidRPr="0043639B" w:rsidRDefault="006C046E" w:rsidP="00EF031C">
                      <w:pPr>
                        <w:rPr>
                          <w:rStyle w:val="BodyTextChar"/>
                          <w:lang w:val="en-GB"/>
                        </w:rPr>
                      </w:pPr>
                      <w:r w:rsidRPr="00C7515C">
                        <w:rPr>
                          <w:b/>
                          <w:color w:val="EA5B0C"/>
                        </w:rPr>
                        <w:t>Learning objectives</w:t>
                      </w:r>
                      <w:r w:rsidRPr="00E0484B">
                        <w:t xml:space="preserve"> </w:t>
                      </w:r>
                      <w:r w:rsidRPr="0043639B">
                        <w:rPr>
                          <w:rStyle w:val="BodyTextChar"/>
                          <w:lang w:val="en-GB"/>
                        </w:rPr>
                        <w:t>help your learners by making  clear the knowledge they are trying to build. Pass these on to your learners by expressing them as ‘We are learning to / about…’.</w:t>
                      </w:r>
                    </w:p>
                  </w:txbxContent>
                </v:textbox>
              </v:roundrect>
            </w:pict>
          </mc:Fallback>
        </mc:AlternateContent>
      </w:r>
      <w:r w:rsidR="00470135" w:rsidRPr="00CA1031">
        <w:t>We have written this scheme of work for the Cambridge</w:t>
      </w:r>
      <w:r w:rsidR="00470135">
        <w:t xml:space="preserve"> </w:t>
      </w:r>
      <w:r w:rsidR="0058760A">
        <w:t xml:space="preserve">IGCSE </w:t>
      </w:r>
      <w:r w:rsidR="00FD291D" w:rsidRPr="00FD291D">
        <w:t>Mathematics</w:t>
      </w:r>
      <w:r w:rsidR="00470135" w:rsidRPr="004C6B31">
        <w:rPr>
          <w:color w:val="FF0000"/>
        </w:rPr>
        <w:t xml:space="preserve"> </w:t>
      </w:r>
      <w:proofErr w:type="gramStart"/>
      <w:r w:rsidR="00470135" w:rsidRPr="00CA1031">
        <w:t>syllabus</w:t>
      </w:r>
      <w:proofErr w:type="gramEnd"/>
      <w:r w:rsidR="00470135" w:rsidRPr="00CA1031">
        <w:t xml:space="preserve"> and it provides some ideas and suggestions of how to cover the </w:t>
      </w:r>
      <w:r w:rsidR="003F6BD3">
        <w:t>content</w:t>
      </w:r>
      <w:r w:rsidR="00470135" w:rsidRPr="00CA1031">
        <w:t xml:space="preserve"> of the syllabus. We have designed the following features to help guide you through your course. </w:t>
      </w:r>
    </w:p>
    <w:p w14:paraId="4FA294A6" w14:textId="589BE4A9" w:rsidR="00DB2C1F" w:rsidRDefault="00DB2C1F" w:rsidP="00321D1B">
      <w:pPr>
        <w:jc w:val="center"/>
        <w:rPr>
          <w:bCs/>
          <w:noProof/>
          <w:szCs w:val="20"/>
          <w:lang w:eastAsia="en-GB"/>
        </w:rPr>
      </w:pPr>
    </w:p>
    <w:p w14:paraId="67531FE3" w14:textId="68A36436" w:rsidR="00DB2C1F" w:rsidRDefault="00DB2C1F" w:rsidP="00321D1B">
      <w:pPr>
        <w:jc w:val="center"/>
        <w:rPr>
          <w:rFonts w:cs="Arial"/>
          <w:b/>
          <w:szCs w:val="20"/>
        </w:rPr>
      </w:pPr>
    </w:p>
    <w:p w14:paraId="7AFB2AF7" w14:textId="7BA9FC57" w:rsidR="00EF031C" w:rsidRDefault="00EF031C" w:rsidP="00321D1B">
      <w:pPr>
        <w:jc w:val="center"/>
        <w:rPr>
          <w:rFonts w:cs="Arial"/>
          <w:b/>
          <w:szCs w:val="20"/>
        </w:rPr>
      </w:pPr>
    </w:p>
    <w:p w14:paraId="10AC4E54" w14:textId="44C54D19" w:rsidR="00EF031C" w:rsidRDefault="00313535" w:rsidP="00321D1B">
      <w:pPr>
        <w:jc w:val="center"/>
        <w:rPr>
          <w:rFonts w:cs="Arial"/>
          <w:b/>
          <w:szCs w:val="20"/>
        </w:rPr>
      </w:pPr>
      <w:r>
        <w:rPr>
          <w:rFonts w:cs="Arial"/>
          <w:b/>
          <w:noProof/>
          <w:szCs w:val="20"/>
        </w:rPr>
        <mc:AlternateContent>
          <mc:Choice Requires="wpg">
            <w:drawing>
              <wp:anchor distT="0" distB="0" distL="114300" distR="114300" simplePos="0" relativeHeight="251667968" behindDoc="1" locked="0" layoutInCell="1" allowOverlap="1" wp14:anchorId="602BA387" wp14:editId="01B60926">
                <wp:simplePos x="0" y="0"/>
                <wp:positionH relativeFrom="column">
                  <wp:posOffset>-72390</wp:posOffset>
                </wp:positionH>
                <wp:positionV relativeFrom="paragraph">
                  <wp:posOffset>152400</wp:posOffset>
                </wp:positionV>
                <wp:extent cx="7334250" cy="5481320"/>
                <wp:effectExtent l="0" t="0" r="0" b="5080"/>
                <wp:wrapNone/>
                <wp:docPr id="18" name="Group 18"/>
                <wp:cNvGraphicFramePr/>
                <a:graphic xmlns:a="http://schemas.openxmlformats.org/drawingml/2006/main">
                  <a:graphicData uri="http://schemas.microsoft.com/office/word/2010/wordprocessingGroup">
                    <wpg:wgp>
                      <wpg:cNvGrpSpPr/>
                      <wpg:grpSpPr>
                        <a:xfrm>
                          <a:off x="0" y="0"/>
                          <a:ext cx="7334250" cy="5481320"/>
                          <a:chOff x="0" y="0"/>
                          <a:chExt cx="7334250" cy="5481320"/>
                        </a:xfrm>
                      </wpg:grpSpPr>
                      <pic:pic xmlns:pic="http://schemas.openxmlformats.org/drawingml/2006/picture">
                        <pic:nvPicPr>
                          <pic:cNvPr id="1" name="Picture 1" descr="Table&#10;&#10;Description automatically generated"/>
                          <pic:cNvPicPr>
                            <a:picLocks noChangeAspect="1"/>
                          </pic:cNvPicPr>
                        </pic:nvPicPr>
                        <pic:blipFill>
                          <a:blip r:embed="rId29"/>
                          <a:stretch>
                            <a:fillRect/>
                          </a:stretch>
                        </pic:blipFill>
                        <pic:spPr>
                          <a:xfrm>
                            <a:off x="9525" y="0"/>
                            <a:ext cx="7314565" cy="4736465"/>
                          </a:xfrm>
                          <a:prstGeom prst="rect">
                            <a:avLst/>
                          </a:prstGeom>
                        </pic:spPr>
                      </pic:pic>
                      <pic:pic xmlns:pic="http://schemas.openxmlformats.org/drawingml/2006/picture">
                        <pic:nvPicPr>
                          <pic:cNvPr id="17" name="Picture 17"/>
                          <pic:cNvPicPr>
                            <a:picLocks noChangeAspect="1"/>
                          </pic:cNvPicPr>
                        </pic:nvPicPr>
                        <pic:blipFill>
                          <a:blip r:embed="rId30"/>
                          <a:stretch>
                            <a:fillRect/>
                          </a:stretch>
                        </pic:blipFill>
                        <pic:spPr>
                          <a:xfrm>
                            <a:off x="0" y="4714875"/>
                            <a:ext cx="7334250" cy="766445"/>
                          </a:xfrm>
                          <a:prstGeom prst="rect">
                            <a:avLst/>
                          </a:prstGeom>
                        </pic:spPr>
                      </pic:pic>
                    </wpg:wgp>
                  </a:graphicData>
                </a:graphic>
              </wp:anchor>
            </w:drawing>
          </mc:Choice>
          <mc:Fallback>
            <w:pict>
              <v:group w14:anchorId="5A706C8C" id="Group 18" o:spid="_x0000_s1026" style="position:absolute;margin-left:-5.7pt;margin-top:12pt;width:577.5pt;height:431.6pt;z-index:-251648512" coordsize="73342,5481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9x3hYiAIAAH0HAAAOAAAAZHJzL2Uyb0RvYy54bWzUVdtOGzEQfa/Uf7Bc&#10;qW+wuWwSuiVBqCmoEmqjln6A453dtfBNtnP7e8behQYSiQrxwsN6PR575szxsX1+sVWSrMF5YfSU&#10;9k97lIDmphS6ntK/t1cnZ5T4wHTJpNEwpTvw9GL28cP5xhYwMI2RJTiCQbQvNnZKmxBskWWeN6CY&#10;PzUWNDor4xQLaLo6Kx3bYHQls0GvN842xpXWGQ7e4+i8ddJZil9VwMOvqvIQiJxSxBZS61K7jG02&#10;O2dF7ZhtBO9gsFegUExoTPoYas4CIysnDkIpwZ3xpgqn3KjMVJXgkGrAavq9Z9VcO7OyqZa62NT2&#10;kSak9hlPrw7Lf66vnf1jFw6Z2NgauUhWrGVbORX/iJJsE2W7R8pgGwjHwclwmA9GyCxH3yg/6w8H&#10;Ham8QeYP1vHm+wsrs4fE2RM4VvACv44D7B1w8LJWcFVYOaBdEPVfMRRzdyt7gttlWRBLIUXYJenh&#10;xkRQer0QfOFaA+lcOCJKPAqUaKZQ8eiNSQkOlOA5au+WLSV8/rS9/JqaeRwVNuAJImwVDCpdcCbl&#10;jtSgwbEAZZRpzBXDt8lYJOPG8DtPtPnWMF3Dpbco95gZZ2dPpyfzCdKlFPZKSBk3OPY7ThDeM2kd&#10;obWV7dzwlQId2nPoQCJuo30jrKfEFaCWgDy4H2UCxAofHATexIQVJv6NYCPQPUdC+Q9YLMGjMo9o&#10;8ctoMKLkmBz7+WiMrijHfDIc52i0WR7UbJ0P12AUiR3EhzBwJ1nB1je+A/QwpaOxxZDAIaR2J7Dz&#10;fqQ4OdDi5H0rahDh7wnnDRSFV1iSTD8/myTJsOLoHTcZj/P87TWVLju849OB6N6j+Ijs29jffzVn&#10;9wAAAP//AwBQSwMECgAAAAAAAAAhAOLv8KyKGgEAihoBABQAAABkcnMvbWVkaWEvaW1hZ2UxLnBu&#10;Z4lQTkcNChoKAAAADUlIRFIAAAPQAAACeAgCAAAAAvSciAAAAAFzUkdCAK7OHOkAAAAEZ0FNQQAA&#10;sY8L/GEFAAAACXBIWXMAAA7DAAAOwwHHb6hkAAAAEnRFWHRTb2Z0d2FyZQBHcmVlbnNob3ReVQgF&#10;AAD/h0lEQVR4Xuz9P4t165blid0PoG8gGqq4H0KGnCwSdHwZakNGQbVROqAEgWivjKIpmrxOI0Nw&#10;5ZShNjINQakcZYEscS6iQCipctRpdF5Io0khKdXJpZJWdfWf1G/tsWKc8T7rWSt27Ng7Yq94x2Cw&#10;mWs+85n/nrXXmidu3Hh/8bdFURRFURRFUTwMy8D9//6f/w/KsizLsizLsrw7O3CXZVmWZVmW5QPZ&#10;gbssy7Isy7IsH8gO3GVZlmVZlmX5QHbgLsuyLMuyLMsHsgN3WZZlWZZlWT6QHbjLsizLsizL8oHs&#10;wF2WZVmWZVmWD2QH7rIsy7Isy7J8IDtwl2VZlmVZluUD2YG7LMuyLMuyLB/IDtxlWZZlWZZl+UB2&#10;4C7LsizLsizLB7IDd1mWZVmWZVk+kB24y7Isy7Isy/KBvGrg/uv/6H+CjfDf/Zv/77A68L/9f/45&#10;ZmxBftWeVWwG5QfQFZHtsFQmadGrJ34v5p3zCO7dbHeJ++jkr6HvavBhp3Yvfsyj4L/+0/8TUf6r&#10;//P/btD/m//0P0T/7/7z/9ug/zCSEgmQ3qA39zLUofc5VpZl+eTkWf36wM27UA/0a15LOXkgHL/4&#10;P+YtuyUlOMnygK+e4B356Jl172a7OS5bPOg8Ovlr+Kbv6QfwTXfO3ulkk9/PZxu4KU33zFsHbixV&#10;BdvR37FFZVmW5SPIs/qVgVsP9OtfRTl5IBy/dPfeso9mJlke8NUTPBHve7M926Dz1u/po/nWbk/t&#10;797kvYH7U3jzU+ipqijLsiyvIc/tqwZuMLzLeUF6FMsfz+wN3GxfvFzgV4Xesl6yPp1o9d/8p/8h&#10;spMB9pzUq0jblbA0ghxqVehL65i0aNrnPAidu6gDFdRtiIxeSygl+Fymh46AmW8MnT50XFbTfqBC&#10;yGxQHt9s+jmikPeGdwFnaKCxkyErZDSSnZU1UPaCy7yBRJQT3faD3hGR3RMXy6pyk96uUCo9l3Nl&#10;CalRG7OB3ugEWM0ETK0KymG9+LbMdJ6n5mwRpNFdt61CmcinvPn+zECuyzZeMmUgWOlKgXZlzmhI&#10;exC0UWbU7gxlIJDPcL7pVhqIt1W1k3NZlmX5aPIEfv1XSvIhrhcq1ENcl34rIOud5LejXnV6SchY&#10;BghQbz69I6VPGzmR82EvlwgsISeVlfWKm/6lT//lAemSh5UkenqIkB3WSQ0GkoG7rUPXgWpJ+jwU&#10;6ZEhgnPQXgTpgd2aKLf2lg9uNvnUzXN8eyPI2DXaSTYk5WGjoqRBpnoblaegzOGQJ7KbY1nfJiC9&#10;M9FegMDlm0pIOZuJXkHlRPKQgDkk772y1+yoBOTcGaYxtJN8PkhW5nIovdoo53Io52kvvWyS6BU0&#10;W7TNNp2ot9LLBkHZppwZZibZIumVrcvPTFSaDMqyLMuPJI/f1wduqEe5sH2LIPgNkW8RBL/zYDqR&#10;AavIWs1XTjrJl4TsvbSlQuhVBOVHsvxrKf2XB6RLeYJidhIi+/Shegu8MWWYh54HlIeSWxAk58wB&#10;p4c45JaXGVf64WbTzaM7jUtkxULARhtNGVg/JC+9lDYeMkfwN0KZvJ92CBRuyBNZzcwOQDdnr8lv&#10;LSG7jaygUPZE2UsgmckrsbS3T+g0ALsG48FM94MSkJxV84mMxvaSM8Mh+YGyBMpcDskqbaB7i5wO&#10;bb+XYVaRLcqeOHNttE1ZlmX5KeQ5fNXALeoNYXs93/VA97sn3yIIegHozSE5DeQBAaaftMn3n18e&#10;gl45yXwVQSdsaCn9lwekSz4gU6eZoJ/odVKaCRC8MWWIjEZyHkTKucX2B3eaOdwASlVb8GOf05tN&#10;exPUgh5BBSYHfSbjO1YebDxAG1WdsI1yG5UMQB7yRFYT1Bk36tUmv7UEOxwMBKLsJZDM5JVYgi3o&#10;5Ueys5XSVZg6YgVNmzwsH99gTwhFgXv+lQD6zNxZpeWg3yaDLAMZZ4aZVQZSDxOqQhUZaMqyLMsP&#10;Jo/fNwzcMN8Beu4Pr5O8RMgX4dZAbwjp85WTNvn+M/0KSSXMVxHMuMn0Xx6QLnnIMHVSbrKJksZa&#10;9sbBSR56HkTKucX2OXPA6SEOueVlxpV+uNl08wx3GkSZ+ZvoXW8mozwVTt7QIzvzLbUFOPN3Uvkg&#10;KLTzRFYt2QH4apPfWoITgDjfNnAvgYEolbz8297MQM52qMLUESvDTCDt+URGM9hnhkPyYrYo254O&#10;k9JjibzthsLJG8wMZaysMpB2yX5KLIF9lmVZlh9GHr+vDNzDmwBZD3eoZz3Ip7zfechekpJ3hrfI&#10;QC8VvTlyY76iFuuQHQsh44r5goSZfPpPedhSJunMtsnQ+uwwArDSG1OGyDKDe4eSW9LesuYPIPsk&#10;ytw7+NFBT+NCBC5R5l2Rd+OQpIwHvS8dOg0ySnpWRMk3MA8COoRkZbJ3LtID6dUohKHJbypBxgjW&#10;q5l2DhGUgANJn0TpQobENDgqEBplBZTtNFBmkh1Lh9uKZL+tQntNJZCBlHk6z6AKpGxT70ugNODW&#10;iTLJs9hmaGN5lhNHKcuyLD+MPH5f/wm3nuOCXiem3nb5BJdGbxHb660g6DWTbwVprEx7DLTqF4/0&#10;gqIk85WTGsFOMsntltK8tO0b6KyHA5WxXu2CTk0dRsjbRocuOQ9ieufAtHdclLKXfqC2yGxQbm+2&#10;jKuJRMi72ruA7yIr2ZtOoFqRHuA0q/Q82L+VupOFDGG9BC+5WJJHaf1Bk9F4ycppCb4Z1Oe0cZeG&#10;BBCkT2aTuZQM2CIDZwtk7JN1tkAadUAGeUbKhO3IcqJTTnuoboAhkCl7MLTOlQJFSSW7MhmRy2xy&#10;ZqhVQAiV724oMcF9lnPBlmVZluVHkifw236lZKBeKn6yl+WHMQea9/Befk5NZrsc78w2Z0qNsNuB&#10;uyzLsiyn5K1x+8CtH65M39Nl+QhyvwH9Bx7CXX5c933OlPryqnDJw09P79vkL0D98Fg/hJasFpVl&#10;WZblq+StcePA7f/xVP/ba1l+APN/HAfD6luZ/5v+sPQ90F9hkP/ZfN8mfyWuHbmgP94uy7Isrycv&#10;jnf9SklZlmVZlmVZlgfswF2WZVmWZVmWD2QH7rIsy7Isy7J8IDtwl2VZlmVZluUD2YG7LMuyLMuy&#10;LB/IDtxlWZZlWZZl+UB24C7LsizLsizLB7IDd1mWZVmWZVk+kB24y7Isy7Isy/KB/Hng5rP4PtHT&#10;Pwt6UkVRFEVxOnTgLhb09M+CnlRRFEVRnA4duIsFPf2zoCdVFEVRFKdDB+5iQU//LOhJFUVRFMXp&#10;0IG7WNDTPwt6UkVRFEVxOnTgLhb09M+CnlRRFEVRnA4duIsFPf2zoCdVFEVRFKdDB+5iQU//LOhJ&#10;FUVRFMXp0IG7WLA9/f/+r/+yfAau5/GCnlRZlmVZnoLre/qCDtzFgivHuB9+//d+/Ad/f1DewD/6&#10;p7/+xS9+MShv5n29PRvX83hBB+6yLMuyPAXX9/QFHbiLBWccuH/5d//OH/7jf4TQgbssy7Isy2fj&#10;+p6+oAN3seDUA/fX5noeL+jAXZZlWZan4PqevqADd7HgYIz783/1LxmOAQNuDtwI0qPcGoOf/sU/&#10;l5KxWBo8SJMD93QLlvKvcLIXkNEQVJc43/OGLKW9CVKehet5vKADd1mWZVmegut7+oIO3MWCgzHO&#10;P0hmGmZa1QSsGVoGOYWj1EAsYwRNw5p9MdN0niMyQvqXpYZ7GWiGlh5LT+1ObPCmBDJDLLe7zsL1&#10;PF7Qgbssy7IsT8H1PX1BB+5iwd4Yl0Mw9GydY6vn3Rx8zRzH7W1vi93ujcW4sr1t9rwho0FIb5nP&#10;Kbiexws6cJdlWZblKbi+py/owF0s2BvjhhE2B270CRmjt7HIltXiBduBOzEduB1O3qwcBm4uMwFk&#10;liR04C7LsizL8iO5vqcv6MBdLNgb4675CbfpwTc5HXCHgTuXxPSfNinbZs8bMhqEDtxlWZZlWX4w&#10;1/f0BR24iwUHYxzTqiZUDd+SmV892qLBRrJnXGZ0ZLZoCNbI7l05GSNoGtaW7YicxugtMzrLZvAm&#10;D8Mue+vAXZZlWZblB3B9T1/QgbtYcDzGMbkCTd6eVhGkB7bU0Cxo8IWaswVN3jkN5xaPxTki61IG&#10;Gvr5RCm3fO55UyxttzcP3HIl5TNzPY8XdOAuy7Isy1NwfU9f0IG7WNAx7mm5nscLelJlWZZleQqu&#10;7+kLOnAXCzrGPS3X83hBT6osy7IsT8H1PX1BB+5iQce4p+V6Hi/oSZVlWZblKbi+py/owF0s6Bj3&#10;tFzP4wU9qbIsy7I8Bdf39AUduIsFHeOelut5vKAnVZZlWZan4PqevqADd7GgY9zTcj2PF+yd1A+b&#10;f2AI6O+xIPgvxryJ+kMuhpT5d2ASGA/2gv4+jP6kjP/Ejag/dLPNbfgbNfeiMtefuHkcnbyFj/xL&#10;lAR9dIFfgP/+//S/+h//j/7rQQn/k//4dywNyufn3qFz13HvDcoHMf9U1OfyeTIRH/Q0exNJgDQG&#10;5c28r7cvz/U9fUEH7mJBB+6n5XoeL3j1pLbj3XSofZXDeMpDdniNbedXZDT+a4xJPaOHxzTGoAP3&#10;vUi4R/Ttev57/8P/9n/9v/ybQfmE3Bu40TNzD8rnJzf28M0Sv6uB21+3N2XyAWk/6Gn2JpLA9g65&#10;+faYeiv3uL6nL+jAXSzowP20XM/jBR82cLNleKpymX7eOnCTGB5sjyDNNjeUn/6Kupnb5Lcn8iDu&#10;Nf/DePaBm/z/7/+X/8+gPAW5x7bfow7cr/ID0n6GpxkJkMag7MD9MVzf0xd04C4WdOB+Wq7n8YLb&#10;Bm40fIJ8wvLclHL69NT0vH2LmzcM3HxCaUhJD+5tiHxFTTPXa1LwdnbJWJ6xR5M2TljC1LOVeODT&#10;ejNDD0uik7eAf7tFKTP8OEN1zNnahu2ZpLxpr21MOZT8i1/87f/hf/9fIjA+WuYT+T/5j3/HWCkz&#10;hmPLzKAaQz0x5/RsJ6Y8i/qpMHt1qV1p4L3yKSX2SkmyDAZqFdqD8kSjzO0BJZrh59NZPkSWgSpF&#10;0HYuZWyfCCpHe12aLEVpoLsElVtaEpFLyQpHIGTZ8KntMhNlDKdxyW2rzNM3uXl8jwF/MfU9FXxT&#10;pTK/1Gbe+cjTVcnpykFzu5WkJ00mT0qD8uALK9oPexXIxpnq8BXLPG1jrgvhwYkBtwh5++1Oopxm&#10;ng2x0tSqZOWppmUOWoXqj5Bn53pJYMht22QbZ8eSU297Vayq8MYubZTeltPkMXPTgI2TNkCQhliU&#10;oxC+xz6d63v6gg7cxYIO3E/L9TxecNvAraeqHm16AupBqacS9vkmMPPhvn1+yVs+3/ViGKCNuCIE&#10;Bn5SI7DEp5/IJkrsEZSAlK5Lce02HboKbVRutnHCEtKbLNUTBMgWy6YKHNwORMlSCmTFLiWMrCQV&#10;S64gyfjU0KsnqkIb0TgclvKcTCWjmMc45jPJfGpEY1bTzMc8x6pkBMZB7DWJavqUrAEUIYlGw6uG&#10;SCs9faKUnFMmBnLFJcqUMUNO2puGUXnQkGobZKWBpWVz8GwDnFCaEvMqS+qP9HaFUnlCp8R2CQqh&#10;3NDYEmUmL6U8yxhB4QY9u9T2aVyU3sUWJ6/bWLLJLbG98aBvvLzhU7m9seVfrrjNtgZ2JUvdwIPS&#10;25WJBYjDYYuU+lJoe8r+4pgY6/6XB3lDY29slwdogwyXtDdnTsR0lc1MWW6TuPJGVyRvqoJA6GVg&#10;ZmIy3uaQ5ShbW8ogE9uGSAOEbWLJqbc0zipcZh4WGmT1B9nGKLfJs5reZJDMcPagpm2T/1yu7+kL&#10;OnAXCzpwPy3X83jBbQO3XwN+eKVZPummZBcGIJX5MBUP/BBUz2ttgXpc8jl9RSlJCzDfQKYe4pLT&#10;GEH+oTc64SFzZOWQPdkL57fOtnxxm/y21QhT/1ButTGrgOjVW5TbuERRFZAhz0ObZT41RFrQGIes&#10;qRGNBZQeHxE85Jk48Thoei5ku/wMegsQA6UxyGLOoNAbyUTlwCHK1onK8VRqA5zgMJek1OoQOt2S&#10;AxsRMEYvpZnV2TKTTM/pNosyp3ER7GGgbw8zb9fhXrIybyobHzO/dKbv5+1Nq9sSwd8CUVuGOzm/&#10;LPY5fNfsM0lQfWu8C+rrNrRF3rbG5nRXkiRdI5ZOxjkkU4mlNubRDNWJ0yoyc3MoweFQOjE0Tth0&#10;DkMCeQTm1Nu0iqF79rY15nMveQtwmk8aOJ/B25NwfU9f0IG7WNCB+2m5nscL7jhwo0/4EbnHfMZB&#10;P2GtGR61STbqaUtuyHwqSXw6N9OBEC6p/Qwb6FJVDLsgApeS/RR2wkPmyMoBb/agWiSb5IwygVkq&#10;scnkJWzdksDwbtAlYJc38ukqoFqHh1SaKN1JDZoImtL0KQ1kaGPCY/jzJ4Mdn1rFOJf4ZBbkU6tJ&#10;LPEJPSyi0cSpKTMpvQ0gSg+UKYvy4EtCaCMp5cCt0kTkwcnBwI2MvauGdoU9qzlwJ21GGoMG2Qk4&#10;NwT0UqbnNCaNzETEIOkoSl60MeTm8S0tcsPoSwfzXtK3BkjwF1ZKoO/mQLZrVbuGVd/PBLpY/Qzd&#10;lvrSCbq9B2OlQRSv+ju494VNeqMzgf66WQ+wnBqbjjvwsnsBHcCDlU4mkzdR2sDhpk8S2QyWMKuQ&#10;LMitLBPkMHQMjRM2fXukf+mHG2DP27SKzFCQN4eDdjhNHoPsJLuGfCCWKh8iKB95k/J5uL6nL+jA&#10;XSzowP20XM/jBXccuLdPsSQGfuRZk1uGpzDUo9YP7iSu2I6ghyPURgTnZjpJC8l8qqacxghcSraN&#10;Ex4yR1YOWWB6NllVFQfcJp9u1SKEwX8mbzmrgGzR0vTgiKIqROYz5jnNpppWPacy9rGKBgOGP2Rm&#10;uBz+WNJ4hwCHwW5LDDBDkFuEnDKTNoAYOGjK4jD1eiPp5cCdUbZODgZuOfEqn9kf9DlwD24HqoES&#10;XB0ClwiZZHpOt1mU+WpctuQubqfhq5e3q++l/JKmbOrbkfcSzNt1uHUH5XDTbqmg/vaJpKpd0+/g&#10;3hc2qa8GQqaXBdog5Wkt07ZkXSlnMhnCTCWW2phHM+VeFaYMUE5LgJlYJmw6h6G9eQTm1Nu0imm2&#10;MI0V8SD5bNo0nzRwPnvePpfre/qCDtzFgg7cT8v1PF5wr4FbzyY9FtFsn1My8FN4eChPNXuPWkgI&#10;PW21C0hPPs7NdJKZGEVtn6poUtYuiCBjaHsnPGSOrBz2PJsqUBtlvC3WaVigcFv6dDIWtLH0krMK&#10;kSXgzJO41S5RA5/mPz6H6Y0lqMkPwRMhZChEo0lOA6KmyYHpEHvJ7PLEiYFkTb0ywDIN7CFl08Y5&#10;pw6zqTduaxRRyglLNrATLomCgI0TGwZujGUD2aWNWYir5tOWQ/J8IuPKnp2MbaRXnjLexuUTvZQI&#10;lnVLSza5JfSlg76XdA/7bpSs7fmNGO6xV78aNpArLpEVi88MKgM+h/QkZyB/WbbpyX8SY93/6SHj&#10;Tr9iMpBx0sZQ4bj0lxFNyk4md5koHcIGiquKlI+SNNOAJshgW5pkBLlVo5QPu6YJm2xx//dabU69&#10;ZZJZBavyJmPlpipckUPbIJPHg5TQuSVZdT42zv48D9f39AUduIsFHbiflut5vOBeAzdEYEnQg3Kg&#10;nqfGYLN9NA/2gh6sxPITFsEy+Tg3M5PUY1pIA2kUUTkMpXEp2U9hJzxkjuwcHE6ClEl5E+wh6TQs&#10;6ES0ZZtVXgIsoZtme3EvK4gHdxVqhtNIN0yQUJOfZQ1zJkue5OwE4sF+JIs2ZsTkUoNmGkgDc05F&#10;b8+WWc1k7EEDKxyyVWlQFW2doLEB0WWQThBEh9i2i1U58QQMpYF2BZUGRNgqSYxPeUZw+dB52gBO&#10;4yJvlcPpi76RYN5LKHWz6evDXpSSBd23A9muVVkON3/ez+lKzm0gWOlMgDSQ6NI4+YMvrKldfG4z&#10;0YPLCeRXDEopOSk9cDfW65cOyC2Ck/FXPolSX1vgoND5gKGZonepNIWTLHiX+iNkAm4vyuFJAlWF&#10;U/L5bnsrTr3tVbGq4teT1HNFyWSmyWNgmV12knR/vKpkbPAkXN/TF3TgLhZ04H5arufxgp7Ux5Bn&#10;d74VnoS8hKbvHpGXjd7K3yeZQT00f29kKNmbk8ryGaiBe1B+D1zf0xd04C4WdIx7Wq7n8YKe1OOY&#10;rwSm7YPR9rNIetMfhomM4/qxkH4CWn4P5Lj5r6wn/I/Dskx24AYduIsFHeOelut5vKAn9VAyuFz+&#10;V8rJrzx+LvW//7763wCkfTCRfz3qlzTE7/bH29/boZdnZAdu0IG7WNAx7mm5nscLelJlWZZleQqu&#10;7+kLOnAXCzrGPS3X83hBT6osy7IsT8H1PX1BB+5iQce4p+V6Hi/oSZVlWZblKbi+py/owF0seHWM&#10;0y+2CsPSQP2y6Zv+WoL+MNAjfg3xD1/+gJGF03E9jxc8/8DNUT7VH0zg3O+YD970f0z8RPqvX73/&#10;rr7hsPa+rT/s/PWux/G+d5q6KjzuWXHN/aMc3nqbcSLq/w1P4A8gKd3xsOztvm7vzo//UlzP9+Sm&#10;e2zbeRyiB/51bYRrbnjZYIzMrasv4949jJn8y2wAetJ49StMRIyHDij/4zvqVYOB63v6gg7cxYKD&#10;MU7vV39ndIt7dcsbHvcKsX2Fm0S/7RXojcce+Jr5AfFsXM/jBR2430qSuWM+1wxMB7zLMOTv4M3f&#10;C/P6w/J3ZO/byurw9noEs+Q73mnDuVDIOxu7x1fvHyq6LTRulf+r99hdbsJr6BsV3vGwoL0duN27&#10;UR/NjPsxX4rb+J7c9DTQA8HM76bvc/pwfMOzSrt0N+LQMsI0Pd29OnTdYFv/abNHZTt819j16sZX&#10;DQau7+kLOnAXCw7GuO3XEs3BV0j3+pue5q8+GfXdGJTX8MqNenwMyifheh4v6MD9Vt525+wRbwc3&#10;/6u84duxpV4zg/LR9Hfk1W/rQ3nzo+CYuB2eAA+q8dX7Z5vJleSA9KB+9R67y014DR93o+L21YfM&#10;Z92on/sFuZ7cZsOb/Xrq/tGnldzb20MhyvGdxi5/ozG2T3JDlj4pvWx0g02/UPg8/h7pi4aZTwpB&#10;muNbi4iv3nvJ9T19QQfuYsHBGMftdfDs4K7FQJAZn8j+jmkJ6B7F3t8ufVsQMEbQdsmCHgcyA96I&#10;IM30mwZtgAftyrhaAtruEvT93CYAEfQ9F9yQNLbSDh3xPVzP4wUHJzXNXMchbDME0gyWuDqw1GMR&#10;TJ9o6P08mp5U+lRKylwdZi9us9tOZtptQshYJTuiO7Cl/NgDshJmS8a1gTujx7FrcR8cS8krB6IM&#10;3cv8VVSGk0axrLdnmOH4RIN/YiEQF8EG2W1pWGVXevOqapeBjEHaQBdCCFVhY/tkSbLbBdzDpPoD&#10;Mh+HUEVidgxXpCpZNghKHm5rR0DpWLacUp6n2UIXi0MrnQywc2QZK420kUH2OSsV3QQgzTZ/tsvD&#10;druo/ut20qFcHCxAmS2VzbbzeEBWSyXbxh0gH7dXfiQD1a40BC75VAmYZUpoRIeQIJ9JN1Pb5c2C&#10;twPZrxcvxzr0AY1aYX0e7lQpDVDEPa5Gl7hsxxVKPqFblGbe6AKBlUkbqFjVhaBs1fbsgwxUpvUy&#10;g8pNSiCl9NJk7UnS0BLb7U1Rtqd2TB+BLhVaTlTsttX0EEqWjXNIqrSDfNhFOD69XeXg3EHlX7DS&#10;skKoyXxerBYMQdf39AUduIsFe2Ocvg97d61uMsncfPoSSqkt3Lu6m+1HN7S26G72qm5c3+7pJ3cR&#10;RYEgBv4amM4EYqCN9qDvGIJTQs4t0wT01doaOwG3QkVtLW/meh4vOBi4p5kjqLEsqQNOFZIhRMAY&#10;pbarhD1LurftVdJ+MDtoFHR/FF3nAlHaBllxoW2yQHJwFCcJMVDhWyqcV5GVG3vt1rmlAZ/IygED&#10;9RMiSCkDeR4qVWKZOcb24DJlsC0TTYaTZysVN5OU5eBWctK78JP+lUCSvWqIupdu+UR2LGuyQBMb&#10;p5GWyAedVyCE7INXvUW5SYklsvznrj3iBHsh9fIj2TUq0PZoULo65WwbZYhlGqOXbKY3h5Mr1aI8&#10;ZTBlxsWDjQdvMph2XgZqIyQf2yDLiTYqJchG7YXeK5tBmR1AUAe2OUs2uUSpcGyxNwnaLkvSU4a5&#10;BRsHdR9ksDUejkAZotlaTpkGjsUnSpaQcZVydmCbgJlu5U0ygkJAOZGMUieijXIoWa1Tn2Xs6git&#10;XVLKciAG0hPOeSo0ej6BUzqm7NUBqJTUGTn0kqj8neGwPYmSJbVoSlWaJSDg31UrlpLB2GYoMaBA&#10;a2SpXUpJenF9T1/QgbtYcNvAneTe1f2n7wlbLKRZ3ri+NRVl+G5oVUrvGiz9TElioFsfeqMFtiho&#10;cuonE0gDu9p+tSBmGEueduCtXM/jBQcDt5mZk+pQmnpIFal0USIGOJlapvMpc+/xSaFR0ME4e+iN&#10;Q7fZqMQsQARsXm34EA4Z5wjXnLLDeRecGk+7R1CU2wzZrtBpkHlmmY4yjWsPuR1mV00MVEX6n1q6&#10;OYNbe/Au1zIlUZReKjOi88+iTJcMHdoCdJ5pOXW1RyyB92Znpn6IaCXCNpNkesuqTae9d3xTt0k3&#10;EDlDeOOegfVpAIcOKL1sxZCqA6UNgjoz7YC3wCG66LaI9iZBCditOGRl4kexBgP7zAzFIaVs2pbp&#10;dlpgbp8aTDPPDqSB0x6IN9kP3gikiJmGo+NqGzopb74khKKzBb0dIg89nBIbLJ0/OXBJCGQFskNx&#10;iKJsE3alJV9uSWiVjBluodrlipJExEwyAjYyFvNo4BB3fU9f0IG7WHAwxm3vWn0fRFYFf731lcBG&#10;gi3FvDX1lUDQVwt7ZN3ZQN89Kb1Llgl9Z8x0Bb0x48ozsIag9jNNIA3sivztwbRzI9t1A9fzeMHB&#10;SU0zh1ICDKRhaVW9HC5FrdcvkH5rORhvq0OJ5cFJrdcXjRo4nBp6p+rO41O7DNJAjwcJtl+XN/ee&#10;OYRDVmmOBX3KFkSHu0T4GbJRkjbedk8aNS1bRFyF3hooTwR5gI7i3DKuPWi7XEGqc1dNu3VdMPtv&#10;ujmZFbSH3IVS2PqBKNfll5zZu16/gCi4zc6LeRyYYTPkg4HyTMvsz5WUcwScICdkYL2SH3ZBytyW&#10;z67jPjvtvBOgvfGpAveYGzOENw4GyAn0Q+jM2Z3MlmK57AwoUNoguJ/bDvDpPOXN0UUnL9qbBeUs&#10;SCM/6C0L+JGrNIDIzlCCmc4FJbxeBFCm2yzQ+Vs5GMiD4cREmmYP0AYIme1l6wKMdSMNZTqTTMNK&#10;SCB5AOyV0sxVQRsVxfbp8IDy5vzZYidy6AxFHYSVbOTSt1NSS8M5Jt1PvCHzKbd5+sg4AUpMSgTp&#10;3dJtTzLu+p6+oAN3seBgjONWG256LnWncp/pK52yvhJ8WyzIYDCD+kog6KuFvYVU5q5U7hED3+7e&#10;mHFNNCrNFe0lYANoV84/uW3XO7mexwv2Tmovc1PKfBBAlcDStD9JW6aSSre7FGWaA8xAlgfj7KE7&#10;P+02xAN+BiVkl49s4BBOCSNcc8oO513JvSSlJy5BJaDMcJbTIPPMMh1lmqQ95HaIf3fVxEBVpP+p&#10;pTMc3NrDdpcstTolW+RzGjGLMl0ytPOM4jzTcuoqieWQpxuSnTHTYcrTTJLpbVq10947vqnbpG8A&#10;5AzhjXsGZhrAzJnqlF5WPaRqTjsz7UAWNUQX3RbR3iyYCsr2zCr9Wx7StqvMUJymtMd0Oy3Qyj2D&#10;KbMDGcJpDzaWhzIJpIiZxjQ6yuy5iMauYHbGApw63JIkM3+22InSdoaiwlmpsx4OS9SSPW/JLmWI&#10;DUW5LgTtkgcZpyy32iVNtn3L9T19QQfuYsHBwK373ve07jx9JfI+Qyk5v4FovNG3qVf17UJQCDZa&#10;QMmXynLe3OzyNxnl8IWEaLZZOVU+nRJ+JPMpn3sJIDuoXUEMyA3BG4f+IMvyZq7n8YJrBm5nnkoo&#10;WRlKw6VkWaoWKfcsh1ZYNu2HJa/SMTYiDN2TPOTJLhnDDIcN2xEy2+FAc6PlLe1KNcpVxhryTGPJ&#10;GNuAXdooAylTHvrMJ7LDSSlZljKQXm0hqDxA4kp2kttY8oBPNUHKbUNQqva9NpqsZrbKCtqDdm1X&#10;LYvpHEGy8lfOWamd2y2XeS5axYlyS6WbA+Vf8pQKqgSg2rXNh0DbhqOxjKDoMJ3Y/po+O20buHzk&#10;LHbKjDt0WxvlLROT7ErTA8wCnf/QUjw7K2wUVH6kRFBnph0YcrZscmkPylOyhExmCMolwlB7yjKQ&#10;sf37CLzRRUEsXcKUdusC7SeVKStt7VI50w64HMsIShtm5ugl75WcaTg9CxBvlkUlmRroA2WvHCqK&#10;szqgKnUzCcelClesoc9ZCxy2J1GypEqnxEB+5BNITznKXM6ttIwgA7YrdNartDPu+p6+oAN3seBg&#10;4Ia+IwV9H8RVdbnD+GTJwmDgb4W+VNLwiUb+dY/yjb0sLrevv8ky0OMD6u4H/uINzBDaZQFqCXi7&#10;ctblNIHhMWRXSkzQ900Gq2rz0LyB63m84OCkppmrNEEamBmq7YPltBZbur1AmiRKbycNmbl7MhAU&#10;kRblDQAx1oMbZuez267FlfpSBj6jKclQZvjHUgm/esqsQodDlt6WcisZTrunDF01UAIIrLonyDLw&#10;Rp+v3KJxkhk3PcBlwyUE2bqrJkuqHYOsa2sptywNWdmDd8lSsM+kOgCUvJi9cvKKJSiKNNpoJfRZ&#10;OKKbA7M/KL0rKRsjl9x5YKWrUL1qCEI6T58qil3Hfc60oaPYLVvYaIMtlY/CZYjcKLey2XY+PcjY&#10;HbA3lSZZdKqZnjQSVAJm0w44DcVydNP3FQY4kTcuJWQVOguIf13iTUvaiMCqlDZGlivoerGXRgaC&#10;c96j47pAPt2WrDplJSY4q6QN2GIbBKetS4FVPqlRZWoLsHGGRsj0ZAmkMXOLmXes9/qITeJmM0Xn&#10;pkttR4msYrd9wIn9yGYbC6pey9O0s2TLOHeLkHEC1Myh4UpesgwEbxfX9/QFHbiLBccDd/mJXM/j&#10;BT2p8jbyRpm+mcrymIwdH3nnaHYZlGVSo54G01cp4+3k+iTkueQBOpkTc5Jb8Zra8ekZ+nO5vqcv&#10;6MBdLOgY97Rcz+MFPanyevJmyh/APO1Lt3xmfsDAjX9PXfnjxtLki+wBlGF0OqRO+eQDt+raDtAU&#10;uP2xNFQ5w0+RB15j82Fc39MXdOAuFnSMe1qu5/GCnlR5PTVnC/3xdnkbP2DghgzZ653aH2/vUD/0&#10;FV79Ea/55AM3JL3hBtODa6/GV/+TLP/77dO5vqcv6MBdLOgY97Rcz+MFPamyLMuyPAXX9/QFHbiL&#10;BR3jnpbrebygJ1WWZVmWp+D6nr6gA3exoGPc03I9jxd87kn9MPt/qb+JbH/aX9B85txM/+/7v7j6&#10;lxTv+78pXx9XPIhOt1kShqUkJa9GT/OLMTf8b9ZP9T9zX8/3f+XvyOPfNID3zfapar8j9ZUEf/AP&#10;/wM+h1Xoh8xt1K9lD8p3Eodv/Z3sG7Y8gut7+oIO3MWCjx/jPNy8acr5qk/AA67n8YKPP6l8er6p&#10;/9On9puO+4P5Kbm9OkMMdFevf51MR963xjWvjyvS1W106X0vIUyHUWXuu2i4/ADmzZ8kh7dOzzds&#10;uY17OV/PvGGe6pE7vWlvfkBNjW/2diJyK+pBt3erTB/dr9K73n8HbolD3A7KYx5veUSSU67v6Qs6&#10;cBcLDsa4G270a8iDTN95C9fwqz4BD7iexws6cD+On5LbWwffG96FOT+Zb417G4lCwtvoA/eS2d5v&#10;3I04TM1Dece3Mqf2MZm/P+fpDfMMnN4nNz+gpsY3ezsRKeq4rhseMtC77vitMXGI20F5zOMtj0hy&#10;yvU9fUEH7mJBB+6n5XoeLzg4KTrDYQG/1/Mdn88XBBnr+cjnsu3bf+VB1BtO4FL9X6/jaSXngu4W&#10;LHU5PLjzuKdx9bIXfNaOi6CUnIZtZDYoCWFLXUoGMkhiiQeSkYHf69kElcNn5owsPVztdr41QwJZ&#10;LLISsKVDOAGlp1hcOsS2cOhY6gBOvDTETWMnoKDWO1bK07hJspWfjL6lbAalkjzeOE2A9KTMM+Iy&#10;G2Kb3Dh4U1aCVtEjI+BqezpAzZTxqnqpK7cknVWuIkvpVhNa0QW3xUptP8hZJWuXzLbZYsylZICZ&#10;PMjMqaKURn6cgy0zDWQpk+4/cI3IdpXdSP98Om2Ygbh0vYLNtuHSp82u9JZmSgYz+9Gq5OTxQVuJ&#10;GXGtd3OS2wTgtiL24gdv0uM5zVhSW2Rsn4ouY+jtx27z0m75xK12sd0ekq7UEbM6K5HdiiEl2asP&#10;fCIrKIK3OAqCtwgycFtwLs29uL6nL+jAXSzYG+N8m3LjQu5FaXRzawnoHs37HnIH+94dviG5mmb6&#10;ogrSQH2FAKGxtIekDIBdeRfwty45/VYTAv9oFCVtXBdcVQ/4cm65nscL9k6KGvUogWSlivi0Ur2V&#10;jOA2Sq/q8izM3MiqZfUKQa2Wh4yI4MaaDrEXl10sIeTtxKrdSi/PaYOTbWg+bSBjGWCs5JNoMqJT&#10;QslehKGHUmJvJXHlVkoZmNMEpHQJDpqdxEA9UQIqzUp2bQsf3CJPk5FB1uUSZKB8JMsDguM6W3ZJ&#10;mURDMtNWDMxum5nhlK8Wnm5RSpZByu7S1lt2hi02YFVyVoexlKw6rl15SzL9k4A6z14JSk/O0WSq&#10;8u+IEM1xzqkfCs9sMcuinExuxywzVNz06e2ZoSn/ssy2oHQmyOxFyLiseqO5NZDsJPfCubTkld6G&#10;3FS7LAlx7JZVGViA9sl2ZHUvszWVwNDeoY1catVuhwTU51QOlvKApd0iHLsdDBCyQFaVczKPgC0y&#10;sJDOERTRyUN8osSYVZ1vNie3ZBQp0zlpW57eFe/h+p6+oAN3sWBvjIPDDervDPelvl15i1sJ/QXj&#10;9kW2Ugb+2ljQ10ZbsNlukcH2yzDNhF1KW7tkmbRlfvHYpWSgvGXt0k/DPY7rebxg76RUprI1s41Z&#10;QlpSjlsqJ9SlS3Go3cY+uCRKG/vgkt51ZVy1d884jwDBRbnw7ICMtymZWVFuNFE6NMZyxadyG6rI&#10;nMVpArlrmkD2H7qrKFWvBehd6Upx1SUz42aqDrct5yDulPIzjZ7ErSwHbhPgUpA3hOPC04ONM5+U&#10;p97QoJcyu2QDC3tku3ZNLdOnOLTLBlmXXanA4RT2ck79tDNm5mAPU1fpJ3eRnrM9Jj7lCiI4EzxQ&#10;JkLGzXDmXr0I2xwyXBqbr3obztE5o3THXIU5jWWqdao3/Wcy5pCA6HZBG+T2bJ1rscEQyN5QupZX&#10;3XqXDVjVFhWIkJRSTZsSb3aOoEwsmJlD+txaanVIEjrzQX8Xru/pCzpwFwuuH7itN3W720bfZH/T&#10;oFehv7T+zm8F6K9NfpcgBgePrcwESydwzPxW5xfPqYpZhZjhHsf1PF5wcFJkQj4CuaHJErQqGcFp&#10;06jLjp/hbou5Mfuf50UU7ZU3K91M07v24mKgSxmoEGTHzVuCT9ssewIqfDhE7RW2B5cV5UanKkGh&#10;2S4DlEognQvO2dwmII1r3yYwlICsrtrDxdnPcFaOnl0yM659Wj8YQDtE6biDzyTGMptGN4mrcFtO&#10;N6YSIbFXuEpA2Obzqje2ICPA9Jyn4yMzcSgnwLu8JcmqOy9qr3KG7NV2Ph0oXSlDQYXs5Zz6jOKN&#10;ZrbFHojoVLXdgvzkLogsOIEk3rSKfz6lRNAZyUDhtnHdHHGv3uzYNFwam696I5mLp5+hnNFjoyZo&#10;S5K9rsJULEB6LpNP5DSQbGKgTJKYKQ2IIA+5PVvnWmyQQaGTYTVx7Na70gAlNui3rVavhtOE5IYe&#10;SJABAm4l+B4TMwf5lIG3KB9AMntJysCQ/i5c39MXdOAuFtwwcHPXXu7M9VshG3+FWNVtDS9WP4Ob&#10;G6W/8ymsFi/gazMExXL7vZ1mAv0tkv+BMtYqn/q6+tsI7daQ571wD+J6Hi84OClTGUpQt2F2MtOm&#10;im1Lk7kxjX1waZByNtP0rmncfFymnMavPl6T2YGk8pQT07lBb8xwKUNFtP9h9ZhOIHdNE8iWQndV&#10;0VNIpiucY6MumRk32+twQznYXBPXJE8MEltjHKIflMlMTMxapj6z8CzBxunhVW9o0EvOZHw6FpJp&#10;aflVSzFTgjbgE1nKqSs3cy/n1E87Y2YO9jB1lX6GzEUpB/+ZScppSYFUhJBxM5yZHtIYgcvBYM/Y&#10;fNXbtPlQubFdZgOnsVxjyuk/kzGnCaQrG+T2bN22M0Mge0PJkvXinlvvSgNiKdzWz/SGSYcpI8iD&#10;BTPN0qctsznTJNPg7lzf0xd04C4W3DBwWz/IfLW4d7mD9QUYVk1/57dCMr9LEAPMvCruZWKiHL5O&#10;e9/q/OKpCsnJV8Pdl+t5vGDvpDJbUpKM4NJoHbIMMu20wYltTPVHcvbf5yUPUhI3jYe2w2HXEJdL&#10;BD0usbSccfO8Bnt3AHtFGdqiKDCLMp0b9MYMx6plqIhZI5fOE8uh/GkCKkE+3QeIK2duV/IgGYFL&#10;hGnh8u/OWDYzbibGdpUgDynLGMFx3S7v2lKBhugwg+5Re7ONXALXtVe4Us0MUSrtzCflA29WukZS&#10;knF6cGhbSiPZW5LZBBt4+5CeUkrL9IkryXs5S29vyPiXbM+2t6U1maqV8ik/zjbThimL6YqcLSPo&#10;jKSnOgQZKwRxLZvKQbITg65rLxwGNjZf9abqlKeMXZ2cu4Rk5uBTG2qUPJypd5nZXiWAJncNbqW0&#10;JfK0MwjbZLC0W7Zsd6VbVvfi+nIgW9xhpT04tIyAWwQnLwMuMfAqHpBxkluGhkhWIASoXZKz5Ltw&#10;fU9f0IG7WHAwcHPz6a7VzWq972bdrJIhAlv8lYDTL62/Nhb0BdBXRbH0TWMvNjaQnJxmYgG6BFOu&#10;tt9qLPVthPk1ztysHAp/ENfzeMHBSdEZ8hFUDlR1IJ8pCJm2lgRvTGoJAW/uvw8O0jfZZKPk1v0U&#10;c9c0rqsgQx9Hxs2z0xkpnMwuW9f/FQWy3bIuZQC8yxxy80a7VWi3LjMxL4YLnHBymoC6Jz+SQSag&#10;MgGZQJZQculMtoVDVqVU0G29GdeJuQOqzsfh7cjbuN615XBGBNV2V2psMxTTcujqceGp5FJxM58h&#10;t6k3abTq6Hk6bJcNkCtr2GLL3JJ054GVWErjVu/dnD4goKOEukTInKGNFdT2LtwhpKGQ9OBUbaZK&#10;5Seb6Q4Adsk46QJlqV0IrhcDb3TcIW1TqwiZLYLznIbTfZL9ES+GR96yOicM99ITXQWQRgkAnNs/&#10;Zj5cGUhOZgKqBeJBGuec27VFuTlWGuj4AEuQNKRHln6aVbpVgXwOabNR4ab00ThtR5RzvKG0kAZ2&#10;695KUE8QtEX5AEK4dhkAyeh1CaS5F9f39AUduIsFr45x3LK6a63PW5w72N8WiNLfDdHfEH9pfd/n&#10;F8BfDODnCJSGvRhnIHGaiR8fYLsFOqX8VhMCJ7bRkuCKDgp/BNfzeMHBSZXlHambf296KMtyIO8I&#10;v8tKk54M88B3xfU9fUEH7mJBx7in5XoeL+hJlR/DDtxl+Sb++PJ/FC6TPEYGzXfF9T19QQfuYkHH&#10;uKfleh4v6EmVH8MO3GV5JfU/qPbH2wP1vwZ/5/8Rsr6nL+jAXSzoGPe0XM/jBT2psizLsjwF1/f0&#10;BR24iwUd456W63m8oCdVlmVZlqfg+p6+oAN3saBj3NNyPY8X9KTKsizL8hRc39MXdOAuFjxijBv+&#10;4se5eH3yjy5zPY8XPP/ATUN+sfOXYT6Xjz6pO/7Ss34lFIeD/vnJuT/nb7L+0bd/ZOmkvL4KzD79&#10;d2ffdDO88+u59+0jAfQPvSdJm+QHZVmK63v6gg7cxYIO3AOPk8/X3qPLXM/jBU8+cOu1Nyhv5n2n&#10;t3ud1N6r/TkH7g8eNDtwP5QduPc4/fbpe3SXr+SW7jBpk3wulaW5vqcv6MBdLOjAPfA4+Y98ea/n&#10;8YInH7jpzB3fPecauO/I8w7cT8uv0Yfrq8AM40H5wfzI//qafiulTM0d6Q534C4PuL6nL+jAXSzY&#10;G+OGF78fMTxGeZhyKfgxpwccwCDnGy6lZ5c0LNmDNKZeKsL0nWFvfprjDdn6fOxKA9KVQ9sD3Et+&#10;oM0Al7ZkF4L0KNU6yd6bBlYecz2PFxwM3I4I3GeyUrGqNG18rJB8pMzEpAF7rViXX1zlweURsIpb&#10;EkAvy+P+A7a7V7bRJbAGP3YFXJHLxBIqf3JwIdME3ARWrRyYDUR2AuxV/io8a3FQYmW2soTum0pm&#10;r6K4HCdmV5nG9DsiZhpcOgFVnedlJ8hKA2Qf0lgamwkkiZItcs6qNFB7EZS2NyKkLGNrgDQDtz2U&#10;W+vzTJGl1Kr1psM5W+iGuy1sh9ajkQBkgB9iOZwSE6fenCQbFVqH5SoQZACPq5jeDMh25VjQSpDd&#10;cx8QtsbpweVkhkmtAgyyTClVLMxTI2302PhWEdnuKMvmC1wjdIYSsu158yPjXzZyOHw1RGTniZmS&#10;kWwb0U3Ahi1c+ozwvDVzV6eHNbUsvwbX9/QFHbiLBTcM3MhSDs9EGehRpWcHqzxNZIAgJZ8Y5PNR&#10;VETpsfFGE6Uf4qwqnLylZxsotywkDV5NfkoZSHZF2ROElNOtSiOoqzjmeh4vOBi43Q29SxSIKNlD&#10;9Mo2bUhm2wQ2ylKtk2XShWddkm0jKpbcQnbZxv1XFB0Qlso5uzTkI0sMkBU6jYfcJFs5TYBPCdD+&#10;pxxaZ1ept4dsCLFSVrhtOcipxNJ1oVQbqUWCgmp1yiEBNRYqhLKlIdajtD2COqYoyieNTVaVDyUo&#10;2zRzDgqqwqVMGSHLYUmrSSztduhhyttUEezZdFzocHabVaNBVrvkyrJaxCfKlBHgnjd1CTpJGciD&#10;ZIWwAZxWgZJCELRLSgSFUENkcNA96dN4WgWfEiCrKic5uFUO6rPKYTUTU72QBCS7HOhdKNOt4sqt&#10;LPFpYzPbiAfFhekEt6odopSNNqY8eIYos1Fbb2x3RBu7OrnV6tSy/Bpc39MXdOAuFtwwcOvxB/0A&#10;ZclPEMiTRQ/QfIKg0fPIwgHxnA5FRXFK4uBNBnqi+UHpnJ0YdM57yU+ZxrbMnuT2qcGQ2wHX83jB&#10;wcBtZosy6Ks16rilnDbfHPK3qyGEuGcMbY8GvZQmOejWSsobG5HTwB72wm0FmAnkrgOm/0xgiCum&#10;2zwLb8TAhWOGMX62wrCLT+86Zp5IJpBEaRsE9RaSm8I5LhxSgtnPaV3OIffyiYwmZRnY2zHxr1hD&#10;SsgqIRPLPpjbhgyubJAdyF2Ws14oJ9d480Y3ATk3XlNFhhYx8zmmBxOlchiSJDclOY2LBkFJbrl1&#10;pRAuHLrMwdjh+JQxQbXdW2Rpb1O3utwqsxwELiVnGghqWipTTto4vblRw65shY3FPcvya3B9T1/Q&#10;gbtYcJeBO5870A84diVkMxgn0csSt3wOq5C9MgBkKE16Q0+epC0bQznbv7H1gIxGCQxA76eqLRGy&#10;J1YOBvJgKPljrufxgoOBm+hyq0A6tcxKaSeUmPWkmpk7YZTSmNkBiGW6sl7UQbhYvC1OAyjZjhMZ&#10;mL61IAYyVlYE2hooT4WTEjo3lzZNALqBQJops5xMIPVKEkiw0mfhjUPhGOMH+xQSNnYVuX3LPJFM&#10;AKYH2yCot9Atzc4I5CYb9mYCWZf2QufgupCzXVtZcCZmNsSh0y1E1kYL0Dkk2a5bwsxMIOWoY64L&#10;IkiZctYLFfoab96YxlmRXMl4WgXMo5QG2btYVZlyK2Ap44wFnZt9GjZYrzeZbOuVKz5lb2AzxHWS&#10;cqLtKkGaBEu5xTYOvVWmsRMTsVEaCIqYuQ15mjb2CUIfkHYlHNGNlebAsvwCXN/TF3TgLhbcZeD2&#10;s0b0A867kvmQSqaTweGWhJaTwRu7yBkiUIL1ohNL7iU/ZRrbMnuS26cG13M9jxdcc1IpZ9C9fk6z&#10;TaIcMh96613TEHvGSTToByVBdWtBPOB8kNPAHvbCbYU94tNut0z/mYD1aZAylm6jN2bhmGHMlq0g&#10;gykxOCgnTyQTSH3KCO4zbpVklpnM5MVpXfaf5WRnUja1a1BmJpaHLiGrhDzorNFkuxsiDq5skHFz&#10;l+WhFXJyjTdvzCbkxlerSLIqYwQ1AdpDxrU8JIleSWbcKdlub+LWlQz4lM/kYJzhkLPS7Ewy3U5t&#10;Upn+EbiUnGkgqGmpTDlp4/TmtPd2JTFg7zWW5Xm5vqcv6MBdLNgb46AeCgh6lOgRk086P1XhYCwZ&#10;Az+PsJRxPqSSfmBBDCybGQ4n9ubc0jOC83Q+MpYyc7NBJj8lD0d7YLssycSxrExZbnm8IqOxh2Ou&#10;5/GCawZu0rCcWUH0Skb26tiQoeQsASeWTRuoG6pLHmwjpgFkl23c/8zf9lj6rNEoW22XzHYboJcr&#10;eFyRPMjSCWSjECxvqVRVTibgtLNeVlPOENoobyocpeRUYuYQpCoPrKoDUlreUslIzgTUGcl4sIyg&#10;hkiWZzlRPtpIhunBdF02Q0Yjy6xLPmVgOX1KKdkc+pay3EJkpZ0HnTWaGQ5jFe4upVvHTYOUFctx&#10;3cOptyExGbsJx8aWTTSKCzGQPChxguAq5H9P3sZlo5J0OVJaNjHYulWf0SDbbcaCTlI2XKbzvGSX&#10;LNMtgSyb2dL0n6EVS3qUaloapJxkl4zTg1KS7FZA5+8QUkqeWpZfg+t7+oIO3MWCg4FbTxDAUyAf&#10;EH4oIPhhoWcT0BPEDzhk6f1gyofUQPQy1uNy+6SzNyCNvFlvSygNyKcY8qoN473kp5QlAnFlyRaH&#10;sHKQEbQREE7KY67n8YKDk3JRnNE0K+gagbPKI4ZskV5KYM3AdTnOSK5sIOocs16nCqyUmSCH0ii6&#10;W4fgojJb9FQtOY/SrciDmCaAgTT2o1g2MGVJlEwgy0R58bTew8ffmuw/n2xR/moCdGLe4gJB+rSc&#10;lBlCJgDtVkkqHILSAG4XdJJAlt5uDA1BkB4/fKLJuhRU7UpZxoIsky6c6L7Z0i1EVsNh1sKnlMkM&#10;Z6VLSz9Zl9toGT/scslaFbfeUqmNaLIJQ0XHVbgnwIkhOxz+2ZiWaIbuOUQmaSWw0pkr7S1tQFA3&#10;TZkL0xqd5HZJvGxd4Bqh3UqQZzNbmv69JFiJrPIzgWkyUM3BHrduhbsquhXug7wJWcjWUhnaoDwp&#10;1/f0BR24iwUHY9wpmI+8L8b1PF5w9pP6eHJj5AzxVuZL8dHUy1jzwW18f7Yk8J52fbc87yNob6As&#10;y/L9XN/TF3TgLhZ04H5arufxgg7crzIHCP3A6eYRlu2Pnj6VoWTG5ffcxnwLtmPTP/yf/dYcNKe4&#10;tObJ2YG7LMst1/f0BR24iwUduJ+W63m8oAP3NdQUKzx6Yn4/9b9NC+/58faU28n1XJfWPDk7cJdl&#10;ueX6nr6gA3exoGPc03I9jxf0pMqyLMvyFFzf0xd04C4WdIx7Wq7n8YKeVFmWZVmegut7+oIO3MWC&#10;DxvjvvDvfjyI63m8oAN3WZZlWZ6C63v6gg7cxYIO3E/L9Txe0IG7LMuyLE/B9T19QQfuYkEH7qfl&#10;eh4v6MBdlmVZlqfg+p6+oAN3seBgjNP/hx38EP8cDIL+tIL+Sv9P8Y8IyAAyWCNL6T/mr4GbS+n7&#10;f41/let5vKADd1mWZVmegut7+oIO3MWCgzFOczOC/tSaB+78QbVH5/yjwhgg68+cIeuf5NAILuN3&#10;/tXh74TrebygA3dZlmVZnoLre/qCDtzFgr0xTj+69t8G9vCtn3BLmdQ87SFbxpBBXLM1Gg/ZOZ2X&#10;e1zP4wUduMuyLMvyFFzf0xd04C4WHA/cvnWYs6cDt39FRMJ04EaP0IH7rVzP4wUduMuyLMvyFFzf&#10;0xd04C4WHA/cxz/hTpuUh4Fbc3YH7rdyPY8XdOAuy7Isy1NwfU9f0IG7WHAwxnlu1nx8PHAPP+H2&#10;PG0nHbjfyvU8XtCBuyzLsixPwfU9fUEH7mLBwRjH9MxYDBimPTfnwK1L2Wj4ZpJGiTE20tt4b+DG&#10;gzyXA9fzeEEH7rIsy7I8Bdf39AUduIsFV45xzMoapq+hp/PyPVzP4wUduMuyLMvyFFzf0xd04C4W&#10;7I1x+vH2T/En//TrItewA/dduJ7HCzpwl2VZluUpuL6nL+jAXSw4GOM0ZwvX/3gbduC+C9fzeEEH&#10;7rIsy7I8Bdf39AUduIsFPf2zoAN3WZZlWZ6C63v6gg7cxYKe/lnQgbssy7IsT8H1PX1BB+5iQU//&#10;LDgYuNff+wn88Pu/59VH8Md/8PcPQuTfi0x+2O8aEf3gl6COk9/jsc89bnfRAfqQmq/H/H+A3JH+&#10;u0k3HAQ8ReevvzmfuZwPyM03wx/8w/+Az2F1jx/WNA7Rf6Hr/byvtzeRdtG0QZm8V258qa8/x1f5&#10;DN+O9T19QQfuYkFP/yw4HrivH0Hu8iSajgV+8nbgNre7HvQmuO/r6p180MBN6244OPMZ3sGv8tWb&#10;03fUM5dzW25v+mL6ZnjTnf9hTSM3PQxvZj5F3+/tZtIumjYok/fK7S5PMGf7YQd9wPU9fUEH7mJB&#10;T/8s+AID94fxuCHT5F/lm5ps3rbrBt7ldXUvPmjg5uDu8mp/Zr56c37YHfUe3vaQedMX87ab4cPm&#10;MD8Mb+anP0VFj7B7fH+l4l2eYK9m+5Fc39MXdOAuFvT0z4IbBm4ehX678BjC7H/zh/8Rn8B6bKTx&#10;QxNLbZQ+PUsDMMbGeojGS3pVWOMnoJ+GerYKwxtFeyXnI1hZSXbO9oylc9a0p7SVwzD5KXkXKCWa&#10;9Ob+mFjKJ9wmAJW5YCXykAlb5FxRpq6kYZVd0HrTycvVNLRpY4VQfxxOOUiWGbAGM2QnyV5708Gp&#10;ClUH1GqFcNuHBGwguKvJNFAgh8BbWuLTGlxhYL3sgTWyvLnz8i8oK3XesbIWJ+xmwjwpeRBX1eyb&#10;lSQxmRHI5SAcnxHci2vagATYrkLwqSqUUpbvSpFdvjum3JyS7wT3RJkn7USxoKvIrorpR1mhVAle&#10;cjLQrlBuQ0OnCqykUasqSnCe6cf+WZVGrZO83SLPStWtvpgssIGAPPXmRh0UbqZDG8jtqp3dLRiQ&#10;s4sy7Y3VzM3enBu0N+AQ2574HGFm685jKf8KZw9ANgTVJUvQnjMBaSCys7Xlfbm+py/owF0s6Omf&#10;BccD9wC/oniU8OjRE0dPpXwS8cSxLEsZTI39YNXTMB+pog0UTt70GNVzViG0XRout34wU3SlJxkz&#10;FYVSW+RHSkWRJZQ+q0uit7FtsLcxSiWfdKxpApIHn3CbiVuK3tsly2Boo+QkGiunHpJ4U7bQxvJM&#10;zpkYZqo6a0FjGYOUlYPipsz29DBNgKCZiVaTtlQCUhLFrkz3EyoBhHTLLqX3zs6rKD6RcaVMZJky&#10;nzLYupWHg7gykLc92oPLUSzFZW/Kx3GT6dYyHtzboXzrUQLLLMkAWWmQg9vuXXiWZRJL1+7ks6tJ&#10;G7siWcqtZGWbblE6B5MtNmDViWGsPsgbgmNB3CpD9qZ/t06r2jJkomY60DSBLGHwZksp9wpPYpy1&#10;2K29OQREKWOFc57mkKQ2otl6U6WYIeONjRJQKgfMVLuUCBBhWw57ZWm9ZHuAToxPxcoEsJQSovQu&#10;ZNV7X67v6Qs6cBcLevpnwfHAvfe80OMG6DEE/SSCudH6NPBDMB9bMJ9xJho9ZPMpmRtxqzTQyHJK&#10;lmSGPQl4ixwiOGen4TxFZPa6ioGZvNKzZwlsdKWm41qAdpVNy5IRhkxsmTm7Y7kXuqVTylj9GTog&#10;Dt6ycHaxBLCRxlQyqjHryu2Wh7gYo3HcvQT4zJ4MHHw6mUzAzAy9MTtj2jL9q1jsh1QJRDjJJgaD&#10;0tt1yS4FJZCjO1ymClGytNeiPWoXgr2l29xueRrXlzAbAm0wbQJEafv0RqBtRDtXr4bQSSd8zVnY&#10;ePCvs0gPGXRoxZYYK5bdJreZ7B2fLXOLMxx2JZ1AljP19mrhU2qXDNIbApc2kBLSLprmS5jhoJ2k&#10;pZ1MG55x7c1b9hLYZiLizSFs47iZQDYHgUDS73l+J9f39AUduIsFPf2z4LaBG/Jo8xMH5gOIjYnt&#10;E8rPvuEh66dz0o/RNM5nnJ9rUgrbJx1BcYWNP9mucOkNslf64RmNTKy0TJKkH/fpECUOkV1+EjOi&#10;7CUwNMQ2CEMmbJH/zJlVZJzLP5/SZ6qmNgL8QDVw6IAob4khSe0VkW3DJw6ldDeyRstDXOXjLh0k&#10;gOWgMTMoRFYyQ5PFNM5k1FJhqGVrRp5KlU/pp53PcvCGxttlQHra5eoMlGxZL15AJoMH1agMByh5&#10;hKGc7EC2yPI0rmxELu0BIsvA5Viv7ej5lBLB3qYpsWpjyQKFS2k64W1PMg0rZWz/uUsnhcaCdmVi&#10;pjYKLhm3W0tW8ZAa+U8oK/tBWBdewJYhq2kCUmKZ3kjJCchgsBw8m2xHD5SPDOxWBlwiDC3KiGIe&#10;KMzcLhF+Bkr2ym1SOSRI227zJhGUwJDJunapyAnbhk8pXZeIvWpHIJCUg+d7cX1PX9CBu1jQ0z8L&#10;bhu49SzmgeIHq59EcLoxDfwQHJ7jw1NMRKMoCrp9AWyfa7K0W1FbCC1jZARv1JJkp+E8RdlAF5LM&#10;5BVLqcqeQO5V0nGnCbDLsbLkbSa2RMmqlO5Y7oVuaVJJDnJ6MwdvSdyyN1eRXZflrCv7ZnmIizEa&#10;xz1IwMTA5YiDT2QlkwmYmeGwMZVkYss0IzetDqlOO29qF5/eLj27VAuBhqJgpmoOcac1JjFWN+wt&#10;3U7PaBo3OfTNIbIJaZOyjSGBthEH5yIGW6UTvuYsbGz/eRbpASEz3LYi/Vuepr3NZEjVtOV2Czwo&#10;0HKWM/X2auFmKlNObwhcIgyF0y6a5kuY4aCdbC3hqw03HXfaeZj+023KtrEyV7N2BAJJ71335fqe&#10;vqADd7Ggp38W3DZwaykfNFz6AcRTzzIPQT1w8wmVzz4byJvkJN70GM0ncobWc227KjmJc4y1Czlt&#10;COHQ6FV45pl6LLdPUjxgIOfpDaL30kD08jlNIMvMBtrAmXg1c86eYJltlJxUGxHkQbKMbWPizdmy&#10;Ud4cepoqypRtkIVbzhzsNrsxTcD+pbRs2sA+YSZgysCtk3Hucmdcy3b1ms6npQrkMy3TQD3URlYV&#10;V7tUl4z5RHaLZLCtMel2uZxXz2gvbtIGylwy290ENOglE84ygqOnEyu9cVBaNjFw8g6t5LcJuzr7&#10;V2nqf+7CMjPcxnUseXDJyCrH3hwLuhy2O2002m6f2qKs1FuEoahpArLRxsEbQiq1S5aDZzGVbLFs&#10;D9JzKRkDUkVQOMlJl5kJuzqIRs3J0DJGM+1JloagoNrOEjIOnQmC/EMMLFOCbGyQCQy75Bam5zty&#10;fU9f0IG7WNDTPwuOB+4tpPczlAcKlzx99ADKJ9RiHZp8KuVDEKKXMTb2bMqYR60frCjzeefnmiwF&#10;P/WSzlay8xGds7zBIU9kuVX0IYReLa5lWBo0Jnr72SYAVbVgJfKQictBtmV2DCIDzAikl1lSGwFL&#10;qkV6KW1mulJZaruy0qr06jlAcFxnCzOWZXnjUntVgorVocMhARsICjQwDdyWTCCJUpYqQUqXA5SJ&#10;a3l/54EaqO0u3yVDK4GVshd8BNAtUvOt31Ju2etyLGjV21Pei2vawP5RDk1wkjJWsQjaAshElpkS&#10;rliSbEvgnpty65wdbpqwq7N/bZdb3T/KEGK5OLpk6MRMbQSYpYGcCM4Bg1UVx+pUnTyCW5dbpunt&#10;JSC3GE+9OdZB4aY7TyG4xQnKdOt+QjkBaKCMB8oAV2xMJ9IDW7o64MS2Pcn7xAkAR3fa4rp88cmn&#10;nMgtn9BtzASkgcg+08Hzvbi+py/owF0s6OmfBQcDd3kv8tj1y+MZuPe2ex7ma/Ir8crO58v+y5CK&#10;PBi9yhxcyrI01/f0BR24iwU9/bOgA/cHkDHr+lHjQfQEo2Hu0/M55lcauG/ovCzPPnBnFfxnxpsO&#10;1E0ryzK5vqcv6MBdLOjpnwUduB9KzRzP8ONtZSI8+Y+34VcauG/o/NcYuKHmbIGihtUDYt+Buyy3&#10;XN/TF3TgLhb09M+CDtxlWZZleQqu7+kLOnAXC3r6Z0EH7rIsy7I8Bdf39AUduIsFPf2zoAN3WZZl&#10;WZ6C63v6gg7cxYKe/lnwiIH7QX8OacsbftP3cb8c/OPLH8Di86n+Jsnd+ecvfyPMwmAw5Zf5veQp&#10;39SKN9H3lYWz8/rnw4c9SW7gM+dWfmGu7+kLOnAXC3r6Z8GHDdyMI3f/f0E9YuC+eVy+cuD+yPc0&#10;gQg3KN/PDtxbduC+nsdfgbxPnnmofebcyi/M9T19QQfuYkFP/yzowD3w/QP3MT/yPU0gwg3K97MD&#10;95YfMHB/GR5/Bc5yn3TgLj+F63v6gg7cxYKe/llwMHBrhhA8g2oeXbXxXtRrEmCwfRWh0apmbk29&#10;YG8ctDfgENu4OT1ntpp7clLx6JlbMooSdgjXq0ugzLdcly9bFE4tQsiUtJ0lXSrcNgFInk4DSAnd&#10;NGClLV2paXsVjiBjBeLzsrhA7XLaUJlLn0mq7V5NM3gxWZC9coYS5CG5zQR6194d4k4CaQiKEns0&#10;imIb1wWn4Uw1TbIKlyuEaUr2ptWDVqi9aBCkMe0ZbPvDqrZYICiCKgXZbWlAKjFetVEa26UfmuBk&#10;XKbC2Ulm6BywsdI9yUapmUCZp30S5zIDyLZkV7q1WYaYxk3aQAJO5Eclq2Pbs1Dm3uvGEmXbq7J8&#10;NNf39AUduIsFPf2z4GDg5i2it4teOXr96L0rA2ReOZJRyphPZN5P0ps2GLxB24h6C2oOYIteZhag&#10;4yqWlIN/BGzsnHzsJ7c4ipVZFFskZ0pJG8tA4awcGoggpZszTQADpSpZxvKgpqFRIATvyrRNVw2x&#10;tEHmg1LeUkk+UqouVeEk3Y1sC4GyFVJmXThEVgnmNBN2OW00bpfpDkC3SLEUF+LNTmwzDZfMhGWs&#10;hBFsjIzZYIA3ZEWftoLtzic5FKuNSedpgVrsFjnL3Mad9kqZq4rkkIyMFS5lG9izvfGJ7J7sGcjb&#10;lMpNHpwwflDKACHl47hmupU3ZIjgZHCS5auZ2iiHkvlExtLG6aQsH8r1PX1BB+5iQU//LDgYuE29&#10;zPSa8XsI+sUmAymhX5NJDPRqzNdhvgVN9vpNNiWrQ9whATED2efUklWn4QKH3Kw39bZWW6DD2RJh&#10;W8i0OZlAGtiVnSfTcq8uJ8Cq+j8wk0TwKcs4PUA5ceEW9nplAQ42WzoTWU6z3RJLhRg6kB6GKsQs&#10;3EwnmXB6Y5fanofyplbsEc92aDqKhSzHCe/FTWIg5WBsSu9Kxe09gJnrldK5ZVxHya5CN3DKzM2W&#10;6Ta3Tw3Sg+kMoQ2GKpJ4lv3gDaUiZhoZvSwfyvU9fUEH7mJBT/8sOBi4eYXwpgG8TvjUaylfLX6H&#10;8eLh9SMlzFeRiQe9yNODXnjDq5G9cpuUpcCqDPwiR8gERKcHnWG++1m9+FsLVBrISk8v2oTTFoc3&#10;scPZAySo9mpJmnxPe5VPuRoM5IrPITq0c2MwcNWQVfXflwIhbOMo6KXBg8wMnOgsKN/CXq+ylqFd&#10;puxBZqJjEthoYzHDuUV5slCrRvZByHBmOsmEEdw9F+XQ8NVWpHFSGwVs4GDALikt5LE64b24015l&#10;aQO3nc9wED02mbag3Phcr1+A5eBBDSST1SKAMnObttrKwUAejKE6ttuDkudTgsq0XsChKhp65Uwy&#10;jUyvLB/K9T19QQfuYkFP/yzYG7jzVZRyvloQ9E7KMQXmq8jEQCOLd8HhZSayFw+pgblrG3dIQMwt&#10;9mnLDJ0yW9g4KKfMtkCHs4ckluqJm7OXwPRFnrWY0z4nXTXEv/o/6FNWGpg5/1w1XbiFzD+ZrZja&#10;7GViomTXoEy3lod7ANn1mq+GSyeZcHpjF3sR8lDe1IpkOknZtNJCZu6Er4lrec846c4PjULJdtdr&#10;vZjhzOFo3MApMzdbptvcPjWYklVsJDvEUEXaWM58IEpFzDRejV6W9+L6nr6gA3exoKd/FlwzcPMu&#10;sZyvlnw/YaDXj16ufhWZvJ80suQLLD2YGdrGttSq5HyRI8i/t5ODV4kOEbwl08CbZQK5QLZYxmBb&#10;FBu3WfGpXWiUEnT5rMrPXgJYOpBdpbFLyAIxU4FJLK3E0smwMfW5ERkSTpeqSxuVA59SpqCN214p&#10;VaWdNZrTTFKZJZhDWyQrlm2yIdhDhIPCRdeIjAdkJYzg7rFL1W2NJWOglCBKGTvngSiVm5opOWkD&#10;C0N/2CX5OK6yTXk4Czh4lowSY5WfBnh2tg6tfORZG2WAoHxkIHlK9UEecCtLV5HKlPfimlky3iQr&#10;lk4NEkIVSS95r2+ZRqZXlg/l+p6+oAN3saCnfxbsDdyQVwhvF6BX7/bN5/cT1CsKoIF+FZnypte2&#10;3o4At2lj6sUm6HVo/2zRdpQW0gAoCsRYGvJRrNxCnlpVOO2SgWu8rC+wZmCGUDf4lHGm5O2Ycelm&#10;ajUTwKG7Z1dQiQl65UNWV9VmwoBKQIUjyL942bEgZwjoRpl5FvIgt+gtyPJisiB7pXqBBAcytQoy&#10;k6xru8Up0R8nrP6kmdubFUkDMlzSoTNhBHcvD8iHIuODVuRRJvEvS9xuS4DsYm8KLhkOWy6eFjjW&#10;tFd7tUM2yh7IQLvczDRGL6USE9UKwSFcJpbKxPZbyi1bEGTJFldk5SBP4yZtoBqxUVY+NSeJWzdW&#10;vXJbbJyhnZ48TKOX5V24vqcv6MBdLOjpnwUHA3dZliVjJcPloDw1NUMPyj0e/MdJWX481/f0BR24&#10;iwU9/bOgA3dZlgf8GgN3VqGfsnvpmB24y6fi+p6+oAN3saCnfxZ04C7L8oBf5ifcDNmMzsKwdMAO&#10;3OVTcX1PX9CBu1jQ0z8LOnCXZVmW5Sm4vqcv6MBdLOjpnwUduMuyLMvyFFzf0xd04C4W9PTPgg7c&#10;ZVmWZXkKru/pCzpwFwt6+mdBB+6yLMuyPAXX9/QFHbiLBT39s6ADd1mWZVmegut7+oIO3MWCnv5Z&#10;0IG7LMuyLE/B9T19QQfuYkFP/yzowF2WZVmWp+D6nr6gA3exoKd/FnTgLsuyLMtTcH1PX9CBu1jQ&#10;0z8LOnCXZVmW5Sm4vqcv6MBdLOjpnwUduMuyLMvyFFzf0xd04C4W9PTPgg7cZVmWZXkKru/pCzpw&#10;Fwt6+mdBB+6yLMuyPAXX9/QFHbiLBT39s6ADd1mWZVmegut7+oIO3MWCnv5Z0IG7LMuyLE/B9T19&#10;QQfuYkFP/yzowF2WZVmWp+D6nr6gA3exoKd/FnTgLsuyLMtTcH1PX9CBu1jQ0z8LOnCXZVmW5Sm4&#10;vqcv6MBdLOjpnwUHA/cvvsUv/+7f8dJtxMMf/uN/NCj/6J/+GueD8nri8PrEnMA0kwfxtgJ/+P3f&#10;+/Ef/P1B+Sq3df30L/450f/8X/3LVH49UiN9HpR34ZtusDfxOzmaO5JvBN+LQXkN3/mQeTaerhw/&#10;l/w95bZH1qXKAU/4Xbj5ljNV2h1fN+t7+oIO3MWCnv5ZcDxw6+Eo3jYCJqdj7jtfHm+ah5zANJMH&#10;8bYCn3zg1vsS54P+szjcq3fkm26wN7ED91t534H7cSd7R05LftMj5Z0P2LvQzyV/T7l0XQjDU+te&#10;fP+4bA+3tZFdd7/H1vf0BR24iwU9/bPg+oH7QQ/ud7p901vTz30LH8DbCuQpf5eB+0HswP1+duD+&#10;ME6/g4872Tvyiw3cJnX5+cbqg7680+7dxtvaSNX3SsBc39MXdOAuFvT0z4I3Ddx6PzEoIPAcwUAj&#10;F881ZOBnKLL3+lGVj11tB9orpUYQYTqIaM4TFFpvTXuTcrDMJ7sSyEycvJ+MqtQ+bQmlYZVddqsC&#10;BVuaWnUUd8zbVbVkk+g2IAHtdYYwC3SvXJe2EFrOMZDgNOwcZqV4sN70LqBY68Vs5rY3h0iZVYew&#10;JZBGnXc4nNtGgVSFG4K9Nqa8TUAGgvqTJOLWj9rLp3oypCGil9I+iajkVaOcCNtGqRb1E8oMOBm4&#10;bRG7nI9ktwt4o5wLGULGJJy5ZUQzPbhA4soDwmDjKOaQKhqnqu0izqWUIEsEZ4UTJcB2bUSQK/UZ&#10;LvsvmHZPxtZDzLRkDzZ2sQOnyUsDlDZk1ZZAbXEJUE2T3rU7jWza/2IWESp5R3Fo6CpY5VKxBGLZ&#10;D6uWEZzbavptG7eFs+okwbRjDo2Zy+eSvXaIHkpWwj4XYFfI2iInfF7Wf26abuYhT5s5bVEhJOdZ&#10;4M0egAzQsD3biDKT3N72phMA0qwXcWT4V1DX8irX9/QFHbiLBT39s+D6gVvPIwQ9fbzEY8UPC/R+&#10;Jvoxxy4pMfOqtyCwC0EPTbnNZ2LSBsoBAVcIen4RKN2mpR+p20wciIRVoKJvM7GBfKasBLIuUx4U&#10;TjLJaJcMWJKr5JCMlDi3JUplmCWortS4fAlKw0pkNM4Z5TR/K52VDktVJ1m1sZJBsHEmhuw7xJYq&#10;VnXhKmUZK/OUlUNabhPAPjNR4SZLKgpXbJGMN0Vh1VHSOasygBkdWUrpFVepDnFT6bjuFTJ7HcK1&#10;aJfCSe+UbCMnsuETWQYIigIxloEcSplEqTTSA/k43F4Uc0hVnZSMH2UiGwVS9yTnRteFgRoiS63K&#10;QN6G7jlVhLQX08Ces6hkGmOpfNBIUPns1apjuUwMvJ0tVnqXExiaZn1SG7ehMXaUITcEleZVW3o7&#10;GiUmS7fRu7IclErS/gcOBkrGyqzLqar27fGhVFwob0PTlPA2+YxiZsKK6PId0SnZg3fJv7Zgs/Wf&#10;zCrscyjByVzJ9T19QQfuYkFP/yw4HrgTfnDkQwr6OQL9fNFTSUob2zK3+EHmvSJKlnwJ80Fp5q6p&#10;gZR6/m4TmGaSflysKpIfyHNWz/d8pg824pAVEdFIkCXbpUnavwU4zRAi2yfMJedvAWXmmR3IZk7J&#10;qoqdVgpRupb0poSnWyB61Zh15XbLWQUkGSWPUnEtQO/Cud1uiU+ZYc9eb5FnO4FObygfY7XFAsxa&#10;IE7k0HQt26LUjSQGUg7G6dYbM2eI/bY5GKfNAfHmiJnbXhTzIFU3B407hiVKdTW9eaPbawHudW8a&#10;Lpn5Z7h0bqY3ca86JwDTlY2xVI1paW+D22kyQzk4VPIoXYWrS2OFxrlCI0OZDXGdG6vbNqbPYaOY&#10;BtBOUCrDrMurqcQhxjhH9i7oxKBDpzGcRjH3ks9KHcUecheCczimT2Ho0rTkK7m+py/owF0s6Omf&#10;BccDtx9zyeHZkWYIer5ABC4x9gPFT5lhC5cILCEkbGNLOzf9RIN2BXmQyQnR+dSz2AmkIDMDZfpx&#10;sXqmu2r865nrQIZimUPaDs0ne+XWq6af+LaHSgYBzeBTvULAwJfQ+VtAqaDKM42HVEUZC2Sl00wP&#10;SZkZ6Q1ZFYnKR3CxJMClDLJGy1kF9EaUqmJxF7AHLAdNEj0+sfEnZoqSaTg9li7Ofga70JOMBBsn&#10;fI6ia8lWCCpq2qKhA+Rmt7ZBo12GmyNBZK9WnXMSpVf5VESHgHtRzG2qMjNQZscgSnZJsDfXaOPc&#10;tdc9BHtA4FKyiU+drE5TcaXPlEQsh+oGn2xRkghuUeYpA2IpqDR4SLA6NC09mIS2E+j+yIkhm8wT&#10;b1ii8afI0l4bcbJev2DwOSQs4nMvQ/YiZF1eRbkECOhQELQLTpsGEXyCyNso5l7yTgOyS+XbQ+5S&#10;OMFbpnQfcjvEp0veZnjM9T19QQfuYkFP/yx4/8Cdzyk/XyTrsWUntswtfhLl3imHZ5aYu2yQz9+U&#10;twlkJmYGcrHpB26fyHsc0iYiGgR5Rp5ut38L0K4Gn/KDoHLkWUvO3wLKaU8gApeSzSzQ8tANE6Uy&#10;GSjPuZp1Wc66MhnLWQVko5K3570ETPw4rokfdikEq9PQ0Ontle/+wKxlStcyFGVOWzQYk5s6kDaZ&#10;c5KN0+agtxMxo6ScKe1FMQ9SNdG4Y1hizy5kBKfqjW6vBThEMTPc9Cwy/wyXzs1t8nvVZYvSFf5l&#10;Yz9paQ5up8kM5eBWyWcVZhojKyhRIDJEYGmIa24Lh+lzujENoJ2gVIZZl1enxULvgsrfSyLRsVEh&#10;cBrF3Es+K3UUexgqErXdcbfEIW4Rhi69WvIB1/f0BR24iwU9/bPg/QO3nykwn1l6CHopV/lkyUrJ&#10;slfEvQeZDWSMQUb3M9GryDzRLDuBaSZYylU+W5WJivVTWMqU5V8bZWxKqXDpGap2lNaYjpVbrITe&#10;mAauC7NMj5SykOwP9qoaorRs4kevBO3y68EekhjbA5YyduhpLVqVnAaZmOU0tltkBHVjmgAatUVK&#10;yyZ7sckcbJNpDPnLOfRePq2E9qPWKUMz87cH6F24knKvajiUJpsMJ3s+ka0cZJwc5IbblJ3nXhQz&#10;nUDy5FIyTtRVOdFGGUh2Q+RENaJRey2I0+5lOAwsm2SuHGA6xHLoBsTb1hiNYmWl2aIhT2zY4oYQ&#10;xbuc7bZp6UHURoWWLD3hnCS7tFEOpYTItkkZIjtz+3di0P4z6JCwaQ+ZLQKXCNkZfGpVrvhE1i65&#10;9a5B79y49EZoewy23csopGFvTgOyS61wntplQVsUV/KUOHSHhzK1K/twJdf39AUduIsFPf2z4P0D&#10;N9RjC+ghZfqxJeYTzVvQ8CmlPAvT0HrACX6k+ommZ7Fk+0fpuFshLYE06Wco9mK1vKWyNNkL2Etp&#10;atVR0kC1T5/X6V9mIB/N2Qp7yLrQIzv/LER7nQluuQRExIOUpgOxlJ3Rrm299iZXiuusWE09QMOq&#10;lOnfypS1a9tMZPZKHhKwgcCqlaZqVJJDczKNTA+iXzyGTxJL/24dkPOkasFGlzIDPvdpi4ZdKO0Z&#10;s+1e4M6knLl5VxJvWpUrbcwQcBplWHWqkL0yBlbaiVa5TCURVb62I6dgyhhkeg7Hdj6tF9UBHy4O&#10;L7aTkxLtzVugNEBpQ/w4hyHP4RIqMUGNGpqmy2GX7kPn49DQVWyTtEGW7FRFWYLUOxCQRglIHhI2&#10;1V5AFKiucqn7JFuR97A8C64LOe+ubdMUa2s/7R50RXIlJ5mGO5N5agtCJunE2J5JijjcHgRwqun/&#10;Sq7v6Qs6cBcLevpnwcHAXR6Qp6SfzjeTB/Rbn7YPJRU9VT5b7r3dyy/AYWwqyxOR+3Y7cD+C63v6&#10;gg7cxYKe/lnQgft6Mg3okaqx7/2TwY/xC+6fRSZs/SwHUtT7/yvioezA/YXZgbs8Lz/sRxXre/qC&#10;DtzFgp7+WdCB+3pq2hPeOZhqtniSHyerIvDkP96GHbi/MDtwl+WrXN/TF3TgLhb09M+CDtxlWZZl&#10;eQqu7+kLOnAXC3r6Z0EH7rIsy7I8Bdf39AUduIsFPf2zoAN3WZZlWZ6C63v6gg7cxYKe/lnwbAP3&#10;I35JN/9/gQ+l/7AUJej/DalfS9UlS5Jt/zz8sBYNfNNfxcq/2/Xp5EC3R3lbG5+qruQnJkZvh/8/&#10;8bThr5L88++yfRbf+ljTc0MdIH/kAejVkPs+Ksvn5/qevqADd7Ggp38WdOC+Iz2gUIJellx6oGR1&#10;mCHuxfcXaA8fPKB8twN3bn+quvIL+ImJ+RtkThu+R2//4Pt5j299rHEXuVjy3ysc/Tu/+OXpuL6n&#10;L+jAXSzo6Z8FHbjvyO2AQlyHpi6q89IdeccCP3hAIe3rB+6n4pvmvy1PMXB/IslhGLjfRG8/6cCN&#10;sb8XBwM3X5+9pfKrcn1PX9CBu1jQ0z8LjgdunuaC3l56bfhFiJzTpOD3BEtQbwuQNjLgXYgxlFJv&#10;o+HNpCVw8PbFGIPtdrboXUsIvZkE7YLaKLBRSrbIWKXJoeCskjYgCns1OXFJdAd1E4AMWF2vX/JR&#10;MtqiYrG8rP/8j8Yplt0qw+HSVAjJ2RZZLhu+/Wf2UDor6TPJae3OEKiB2yocixDeaLKqvskml6QB&#10;8gMxU/eGA3VuTliJKSUzm6A8ZbBX5qr69t4jtJRKwHqvokfgMzOcZiJwSV029okMZpmY6czZzkbl&#10;6S5B55PGQBqYJ8il2iIgpytnmA4xcENsmcwShqxW7ez4tKpyTK0iyOc2H5OstMQWgmaSeRA2m2YO&#10;0wAPaBAcl8tsl9NAgN4r5ZDzXkRRxraRK68m1ZOhUeXX5vqevqADd7Ggp38WHAzcPOj1FtF7Re8q&#10;v/Z4A+klJFmvh7TU20VvU70zLMuYT5QpI+hlY8ttAlOSgN46+GGXZPbKOatyDu0TOvoQ1HUprry5&#10;8IGDgRxaSSx7s1LhVI4SRlAsbYfyppTsRBu3ObPqokx5kJzGCNuU7GHIR1tQeospn5KdoXa5CgTb&#10;TJNEg4FagazQ0MckhzJAKc+42rpNy3RrKmFVZGMJUmaZ0wQwyAzRSzadjBKQW2S7NfN0cGW3KFWj&#10;4up00thMA/VZMq7kATof1T5UIaUsMUtLZW5X3gJZlVJZHWQIUSpoGpBVyoo79BlZnk17UIbKIbNN&#10;ertcyS2BXAVxfSg2TmIsAyUmWd4cDm/amGmw0Q4dMXNWIduczaF8PHCZUMdgui2/E67v6Qs6cBcL&#10;evpnwd7APbzJ/F6EeqMAXSa1yy8bv9Jyu2XeE37/QTay3XEPEtgSV1rFjOiScY4TKb0XgUsEvfak&#10;hBjrvWUBbjP0W1Dcc2JLh9tTUiB68rQgfeY87Unap7GZueVGBFfhhO0hS8Zy63ZKtmvXUIX9w6FX&#10;4rYVfGa20Llts4X2kJkPaYjpNg0QhjJfTQBOy7Gls4KZmJnb0609DLsw9qmJXE4Npt4yH9cuwcZi&#10;1m5X6dOJZQlDx7Zklw2cFXRiditivK1X4TKWSkBjM9Hb0609DLuyOaY9wL0kTXmWw22r+bwmZxMP&#10;aUBELr2alCvsB335hbm+py/owF0s6OmfBccDd8KPdT3l/TaCepsC3jReyhcPgrdbnr5i/WY6SGBL&#10;jOXKn3iw84zurPSOTJAPenZJgK7LyKpl4CjQe23pcIPy4uxnkP/wGmaXlgz3BAGDtM8CTRUoOTci&#10;uAonbA9ZkUIIMhu4rr38Og2azAqilIEhvUlQZ+69yjYhm222EIFLBJYkiOxyGmI2IfPclrmXAIJb&#10;l+01nZizgtlSM7e7LmgPaJbAAYcWB7fIMph643P18gLVnpVqe3bJrrwKERQXAb2UuStJAuiBBBk4&#10;K+hGWRAxdkTR4TKWzk61JL09u2QP2pXI0CJKu8WJDIaeu6us2j4LcXrX5GzKrQ2IyKVXk3KF/aAv&#10;vzDX9/QFHbiLBT39s+B44NYbYiCvE70DvIrst6PlfPEg+K1geXh7sTHfTAcJTKm48oxbnG8jQgRl&#10;5bfvQO2VPGS45eDEe5UMgsPtKU29O/2WzZzN7EnaT40zt9yIoDSgE7aHacna7tzEtLQ8VGH/e8xW&#10;aC+fmW1ymy20h8xnSENMtwcGfKZlMssZjl50YllXJmbm9nRrD9NdSTykAd50rFNvmc+UyoeSs3a7&#10;Sp9OLEuYdiyVKTsr6MSGejFWOabDpSs+kdHYTPT2dGsPe7uS9gCnSaaTlLPV0vN5Tc4mHtKAiFx6&#10;NSlXbmb5PXB9T1/QgbtY0NM/C/YGbsiD3o9yHut64/qVk+8VVv16s5wGCHZlOY3tNt9M0wT2iCX2&#10;Do2931gZHSHTlk+9t7QXJw6UeiW2fU3aCWaWvWsIt3WlXQRSLPu3HhmfyN4oZdoTxQWaGYVVb0RQ&#10;GtDFukUsbQ9CsSSbbJQlZFVyZiUbLiXj3/amEnOS7hWWygdioCRRDtlC78rQ6daUgWpXYhhABJUm&#10;A8nTBLIcDCybTsxZQXZtC1dcya4L2kNmK+OhHGgDPi3jIRsib+lBxqxKQGMD73ITXLhLsHK7XbvM&#10;VJJSyu6tG6W4KgH/lk2HS7fapbqSJGlXzjwTdpcgBs7HHBKTnN4yNMZ7sjZek7M5lE9ELr2alFsd&#10;R/mdcH1PX9CBu1jQ0z8LDgZuyNNc0AtJbwK/KgY9QOAFI6VfNtDKlDHmXcKl9mo130xQS8DbFUJy&#10;Um9T5ZZvVpjRMyu9+QTcSklKlqHyEfwKTNoJbqH22jjDWQmVoaCct69hXMkAqCHZnLSXN9doolk2&#10;X6rjUxsRnIaLdYvkVlNFJuktyXXtkgaf7M2sROcArDTVH40Ug4E0wHVts4XyINkJK2imIbqlErJ7&#10;Qpa5qr5trDwDebBedGKZFZbq50D5QXBdMEtTV4Vp/9VtoKxkYyVu0dtblunOuCHASh0HfjIxhQCD&#10;Q8lKlS26NCnnsmlxzqcyzBoR3CjXi5LQQ8kOl7FUrDM3lS1bsvmZMFSZwAkMtIGTHI5SUQCe0atX&#10;MtZeG+/ljDGUjSljd95pJLRdFW3LL78w1/f0BR24iwU9/bPgeOB+KIe31/XcvqLKMqmZRvPNd0Lq&#10;ZfwalOVdOB2L94jl3gR/PXkwXuOEWJz7oCy/Ntf39AUduIsFPf2z4HQDN1NFB4tyS/20TzKDyG3/&#10;LXdeduC+L7l/9DNm/cfb9b29y8BN6GsmaZK8/r8Eyq/B9T19QQfuYkFP/yw43cBdlnvUD/yE7+rH&#10;25CSO3DfkZqzhTcNtXcZuK+Z8vPXVMrvh+t7+oIO3MWCnv5Z0JMqiqIoitOhA3exoKd/FvSkiqIo&#10;iuJ06MBdLOjpnwU9qaIoiqI4HTpwFwt6+mdBT6ooiqIoTocO3MWCnv5Z0JMqiqIoitOhA3exoKd/&#10;FvSkiqIoiuJ06MBdLOjpnwU9qaIoiqI4HTpwFwt6+mdBT6ooiqIoTocO3MWCnv5Z0JMqiqIoitOh&#10;A3exoKd/FvSkiqIoiuJ06MBdLOjpnwU9qaIoiqI4HTpwFwt6+mdBT6ooiqIoTocO3MWCnv5Z0JMq&#10;iqIoitOhA3exoKd/FvSkiqIoiuJ06MBdLOjpnwU9qaIoiqI4HTpwFwt6+mfB3kn9/p/8ZfkxXDte&#10;FEVRFFejA3exoKd/FnTg/nSuHS+KoiiKq9GBu1jQ0z8LOnB/OteOF0VRFMXV6MBdLOjpnwU3DNyr&#10;ReB/+//43WDzbPzdv/vv1lxfID2ZI/+v/uVf2fLjqXyKoiiK4np04C4W9PTPgtsG7v/jX/yNL/+v&#10;/6//37H9M5CBmzx9+Z/99b/7L/7mv0HowF0URVGcER24iwU9/bPg/QM30yqaJ/8h9zBwe87uwF0U&#10;RVGcER24iwU9/bPg7gO3fuANmHFt81/8zX8jpX6uLNrSyhx/0y2u/rO//ndc8skl0ZdtF2ijbKTJ&#10;wdqcDtwWhsk7Q2csrd6dq/eiKIqiuBoduIsFPf2z4P0Dt+ZmyRpPNZj61zYw8EjN4Ku9srRSk/Te&#10;1IvBdCi3Zz5twGqmJw4Dt+3tbRpawhDr7iREURRFUbwJHbiLBT39s+C2gXuARlLISKrRGXqE1WzN&#10;pfRiWnr4nk69yDkue4430xJuDSAesElI74h7oRGc54NIiKIoiqJ4EzpwFwt6+mfBbQO3f4TsH06L&#10;TLrabmiEZVxer180OUNr2LWwnXqHgXuYgGWZmA7c9pB0xL3Q6Xzq4f1cvRdFURTF1ejAXSzo6Z8F&#10;7xy4delJNH9uPSWrzL4IaXnfn3BPefPAPVgeR7mNuC2KoiiKN6EDd7Ggp38WvH/g1risUTVlBlz5&#10;yREZpWQP2dDDtyZdOdd2Dbg5LudkbCd4cAiMPcqbrw7c09AZSwaS70vcFkVRFMWb0IG7WNDTPwve&#10;P3BDhl1v0bQqeDyVgSBNWnpWTqWnXpTDuKw5W3AIbKRJb+arAzfyNHTGGqq+F1fvRVEURXE1OnAX&#10;C3r6Z8ENA3d5X64dL4qiKIqr0YG7WNDTPws6cH86144XRVEUxdXowF0s6OmfBR24P51rx4uiKIri&#10;anTgLhb09M+CDtxlWZZl+cxcX8zfogN3saCnfxYcDNyrVBRFURTFJ6EDd3GEnv5Z0IG7KIqiKJ4W&#10;HbiLI/T0z4K3Dtw//PDDLzb48ccf1+V3AM9bP7/61a9++ctfrhc3YU3xBTd4++M//mM2rheH2Fq+&#10;unda9RPi+iYURVEUd0QH7uIIPf2z4K0Dt3H3SfFxAzfD4npxU9ofM3DziSzlE6IDd1EUxaegA3dx&#10;hJ7+WfDkA/f7MQzcNwyO12/ZWl6/98kH7qIoiuJT0IG7OEJP/yy478D9y1/+kvkS/OpXv1pVF0sp&#10;war627/9zW9+s6p+8Yvf/va3aORwVb1Y+ifcCBjYv2do9krDKsi4QhoDZP/IXNOwkDZDFTLTEkLm&#10;I6WRlsKw1wU6B5ygxJv0ez6FVRUtdb3KZ+iPnMtAjaLtyFuf6Nkrt8hpoNPJQvLspAHI2+p8OkAp&#10;FUVRFG9CB+7iCD39s+COAzcaINkDVg6mzGEaEIfhT/MZZigXu4ulnGOvVQRvsRLYpyZCyQlnItiz&#10;ctA0mQ5Jw3Upojzrcus/YUsjNQjb/jgcn141NNo6SRnYUiXID6vIQ3+0HQFgpl1STi3lauiMdrkQ&#10;rWo7mbhvKJ2/XbEqITMpiqIorkcH7uIIPf2z4F4Dd85hYDo+YqAtnvMS6dDbbZlbPPxpjNNoCDDA&#10;TLKBQWIbFxCOJYShCkHhps4HODEjNQiaPoG9uWqXnJgq08+2USCDolQ5mGlX+nS9AMGdRFZWhn1m&#10;oGwXwrQ6GxdFURQ3oAN3cYSe/llw34E7oalOk5zgLUxjnvmMdOih0OPddKCUcykBWzTnJTDwIDgA&#10;h0tal8T4RKMqPHcKCoexE9jDkA9gr3exNB1JVbVLTqDUqpEzLnAnp/0B9pAa5ATelLkLz9NUnvbJ&#10;9swTpZJB2FYnefESP/8uiqIorkcH7uIIPf2z4L4Dt2avRJpZzunQSEtPdbacDpTDmJhznoGBB8FE&#10;TqWWp1V4lZS2/hPa7nyACwEsOROn6qrT0pgq08+2USBLU4vQKAqY+hw6aUjPp31moGyXoki/dxDH&#10;3SuKoii26MBdHKGnfxbca+AGaDzJMXJp1WYa3STnoCY9GlsCBLnyeLc3UHq2k3I653kQTAxOLGca&#10;cm5Lpb2dShNsV+ZA9o6estN2OC690XBzkJ2GmwPsk+3T/gD0QN0G8qlLWeI/A6WsEvi0T2m0PYOi&#10;VCYApaoblJaLoiiKK9GBuzhCT/8suOPADRiqmLGAJ0JNb9LkfGY90PSWDj1TesveQKn5D2CPgea8&#10;BEt7c56zVTJKI/XKJ8PhXzKCaxyA/rJ7QYbOS6fqqpXD1qeiCxqCgUO4XoRpf0AuCelTVSu6/aeB&#10;ck6fMhakAciyBK7OpwO2d0tRFEXxKjpwF0fo6Z8FNw/cTwjmPM98RVEURfEF0IG7OEJP/yw49cCd&#10;v96gH8H6Z7RFURRF8QXQgbs4Qk//LDj1wA00Zwv98XZRFEXxxdCBuzhCT/8sOPvAXRRFURRfGB24&#10;iyP09M+CDtxFURRF8bTowF0coad/FnTgLoqiKIqnRQfu4gg9/bPgrQN3/s07Q3/xDeGtv0Wdv4Gd&#10;WJffAXleL16Q/yfL20CllwR/xg3e2HXQKP9Nvetx7DAx/Pm/t+KG3IqiKIr3oAN3cYSe/lnw1oHb&#10;8B+QNq4f+7aYzsfvweMG7vxT2belfdyoDtxFURSF0YG7OEJP/yz4rgbu92MYuMENVb+nUVNc77AD&#10;d1EUxbnQgbs4Qk//LLjvwI2GT5BT6VQ5YDofM9tpI3Peqvr2nznM4Q/nUiorOXRozaP+CbeEaWL2&#10;g/OMK7BlqAJL/8gce+3NjdsqkJWPEvB2ATPVheAMgVaBShOkQZBDC8B+gP1I0MCtJgjOwdkCaRLp&#10;c2i4IA2wWWbrQT9DWzmtNy1dWiLvh1V1ScOucCsl2y0XRVGcBR24iyP09M+C+w7cGkY1JGk80gB3&#10;WZ9sMTSWrRcXSKNpjF0ec1FqOswtacBQxZJW+UTjHJQY2yUoGStl6ZkM5XY+y0Agq2NJDgFKhVYa&#10;UtpAq8jT+Q+lplUEG1ip+VJtQaNkHM4C8JbMAXtvRxh8SrgYflOOYZ+ZvJU4l6CW8mkBJUtuHUrl&#10;idIR8bP1iSDLzM2Qf51dpoRyG6soiuKM6MBdHKGnfxbcd+DeTnsWQE5+A7ZL6T+nTEOzmpQZWkiH&#10;3g4QuLQgA2/PbBE8wBmkhHHCTgw5l59tlwCreN46F9BrrwVgP3x6lDRwqPwtAG+fdjL7A2ScmU9h&#10;nxkIDXoENUdKA83QgSG0XU3rRZDzKRwa5JnaJ0i3RVEUp0MH7uIIPf2z4AMGbvQJGQwYhjCAf9kb&#10;TFSplyAlwjD4pkNPmUCWFmSA7JnPJSB4mDMombjrxbdQRMAuoPIx3k57suFzyFnwXgsAP+o2nxIS&#10;uFLaFsDUj1vhbA3ZyECwK8OuVosXoJeBT8catVrQXj69CpAVyM6B6wXotX3beWxSiY1airDtQ1EU&#10;xRnRgbs4Qk//LPiAgfuacUfz33pxwdY/8Lw4yBlaSIe2BAhcWpCBt2e2CFxKNoYJL5F7LU+rUDiw&#10;9Q+8Nx3azzQB528BTHNwKzBDkHIKGWC5Xl9gnxloCiyHwhWazyG0XU3rTWBpA4FLdknOM7VPkG6L&#10;oihOhw7cxRF6+mfBowduPtFLib3HowHDEAak0cBnJ54XkUnAMp49hiqxdOhdAIFLCzJAVuY5wKHc&#10;ZpuBBrhkhU75sv6zc4fDlcwS9mMBqCiE7ICd2yFb0ixz0Bb8WLaBuoGZLNEAeZBsOCWiqBaAT4Aw&#10;JIyc2SqKQxMLISNO67UlwMCyIJ86R/Y6pWGX3RZFUZwOHbiLI/T0z4JHD9wAM5YEabbIwcvAg3YB&#10;DWqAuNJomHNE6xG4TIce+zyfWZAB8tZPzpQGSvnfQhG1Mc2yCmkQFE5pOLTg1mUP8YZPyQ4E8IAG&#10;QU5UKcAeeLtzkKBdii5sLYH7YwwpySy7JA1gVZrM1pVmaCUDpvWmpTuQcMlgVe3cimgy1aIoilOg&#10;A3dxhJ7+WXDzwP3lwZTmqbEoiqIoPgUduIsj9PTPgg7cCf9gFfwifu5bFEVRFJ+CDtzFEXr6Z0EH&#10;7gGX301Y0B9vF0VRFJ+ODtzFEXr6Z0EH7qIoiqJ4WnTgLo7Q0z8LOnAXRVEUxdOiA3dxhJ7+WdCB&#10;uyiKoiieFh24iyP09M+CDtzvxy82f9rvTci/IXgWvDNn/S0//0HAeyH/P6/vBK76e/xFUTwDOnAX&#10;R+jpnwUduG+D/ry05I8cuPOPVX8innzgfmd6+uPfd0+vKIriBnTgLo7Q0z8LOnDfhhy434kzDtzv&#10;xIMGbuMu/z2wXhRFUXwqOnAXR+jpnwVfY+BmPBL8k2YNxMD/uKB+bMkoJr0GMobX/NcHPc7KWGD8&#10;8qq2I2gJoOdTcRHsP91aiXM+V+0LNB3a56qd5YCZLuVHSplJzklxqFSQgeB5F3matqFwgjTKWUsI&#10;QKv4dCHyvzVAqTQk86kloCoSW0vZIGxzJgpKZ8slym3yA5wbllxmizIf6e2NE3cCvuuANCCVDgFW&#10;VVgqLqAQy6oFAY0DaUkyyBBFUXxVdOAujtDTPws+ceD+J//6r//en/wl/PWf/W5V3QSPKRrI+Mwp&#10;jcEFeFVDzDC6SZASQUr5TFcEkivArJPGGn0QbGBlWmoYlWxonFIOyB4fUU5zkBJLCfi3kk8ViOBA&#10;pJRVb7NC2KZtKLpk/MgVn9qiQEoeTcqylIHTk6usyKupNFKp/OUfYZuzgzo9bV+MIvmELbM5B5lk&#10;IZZ9ZAgKkali4FR9UmgkyFKxvApcC5pMZhqiKIovjA7cxRF6+mfBZw3c/+wv/kbTtvinf/Vv14U3&#10;YjobeYoCNhgGFGRNVxhryuFTo0wOo8BjUM5DaWNXFkCOVnILBs9CZqsk+Xw1Bwy0i+2W+VQC01TR&#10;oJcSOFsLIDcKSmlQOuf0mYVMDQCuOAIfinMTttFtiaxM0CAjbHMmInERHH2afCL9eFcGNVKZaVse&#10;djmZBAbO0B6MLN/bs4HXhCiK4ouhA3dxhJ7+WfBZA/ev/+x3OXAzf68Lb4RGkPXiBTmIaOTiUwL2&#10;0iNr0uJTAw27tKoRKqExKOehHLkQ5MoCyCnQu6bZkuqQLWav5iBLafwpjS4vm34GSjauFy84SDuh&#10;tAVZkjB1IWCs0KlMOQ2APMghJeyVadgSOU8QYZszEdXJzGSbvJEOAU60K4MaqVTa0lvOQIKSSb0z&#10;BMhSuj/ZfFtmA/dCFEXxhdGBuzhCT/8s+KyB+3l+wm3ZY02OU4mch9LGrtKnjXPGmnrObJUkn9fk&#10;gIyZ9vKJ3n7SzECDfr0ITNOeQlmRnnNOn1nI1ACwnSPwoeyVadgSWc1Bg4ywzZmIanVmYjj59fqC&#10;9ONdGdRIZaZteboLOKtBNshfymy+LbOBeyGKovjC6MBdHKGnfxZ81sAN7v473IBxhAEo5xJPUVyi&#10;ZOliOE5a6QSwqkvtkmXaKIRkG6RPG6OxJUrLBtFRKjFnC1Buc2DVOSA4Cp+28aVkVYeQfpS/gubG&#10;rFHI/F2181QOl8Vvkk8D+7ex/OiAEBQx0zNSKVcHORORuAhcKvo0+UTmbJ+ZnpHKdJsymSgBgHLI&#10;Sh4kZ58xsCVAUNWuxR0G0xBFUXxhdOAujtDTPws+ceC+I5g8BM8fGoOAhxUNMRrXALKmK7AdsGQs&#10;2GcOSUCrEuTKAkhjJqSL7TJC8SmlgZIxC3vZrNqdHBB8qbQVcVuCg4JV9WImONWUhxoFBRXUQOWs&#10;JXfYypRlgKztWs1sp2UmHF2CEkDY5kwU4iLIvxNYNl+gvQOcm6NnekYqCY0sfcoAWVAmQBsBgQjh&#10;dkkJlCdwK7BhuzzkFkE2wCGKovjC6MBdHKGnfxZ8jYH7LGA4G4anL4/tvFgURVFcjw7cxRF6+mdB&#10;B+5H48f4ua9+cin5O0EH7qIoivegA3dxhJ7+WdCB+wPAxKnfAfgOR88O3EVRFO9BB+7iCD39s6AD&#10;d1EURVE8LTpwF0fo6Z8FHbiLoiiK4mnRgbs4Qk//LOjAXRRFURRPiw7cxRF6+mdBB+5H4BfxR+ve&#10;iv7Sc1EURWF04C6O0NM/CzpwPwIduIuiKIq7oAN3cYSe/lnQgfsR6MBdFEVR3AUduIsj9PTPgi8w&#10;cOc/Vei/cv3D5R8dRKO/ge1/7Q/kvyC4quJf+0scexbsTf/iINDqMHCnRpaS7cr+PXDn5O0tKoSl&#10;y6bFpz1kRGlAKouiKIrToQN3cYSe/lnwiQP3P/nXf/33/uQv4a//7Her6iYwlWqszH98m7HY06rm&#10;ZtnwiSw9NkyuCDJgu/TGnuf0oEE5PWgaHiZdlBhLZovi8ukk2TIoc9Vpe+BG5nO7CyBssyqKoijO&#10;iA7cxRF6+mfBZw3c/+wv/kbTtvinf/Vv14V3QFOp5kuPwiCHUYDNMA1rih2UiT3PCBqjXw2h2Vcy&#10;gmZ3tmhcBvawFYASQFCq2m5lymkAMtuiKIridOjAXRyhp38WfNbA/es/+10O3Mzf68LbwUDJiAkY&#10;LvmcDtwyMDQNW6+Nw4gMXvWMwGUKAsZbb0zPKHFiyzRDuOPAnXC2RVEUxenQgbs4Qk//LPisgfte&#10;P+HWT441CqecY3FOrgmMPe+mLFzj2XP2EGLrDWCjvV5iC0rJ9rAVwDBPvzpwy6AoiqI4OzpwF0fo&#10;6Z8FnzVwg7v8DneOwsyylnMslo3GXM2jsrGS0daycY1nBA3cGWLqDcgm5/IcqRG4TCUesGcXMlGQ&#10;EZS/lDJAGGS2O0OUclsURVGcER24iyP09M+CTxy47wVNw4Ch02NrjsVAc6rgURhLaRAGe+FVzwga&#10;uIFDoMTYURLbKA5hPVE0cAPstapU0VwzcANkYQhXFEVRnAsduIsj9PTPgi8wcBdFURTFV0UH7uII&#10;Pf2zoAN3URRFUTwtOnAXR+jpnwUduIuiKIriadGBuzhCT/8s6MBdFEVRFE+LDtzFEXr6Z0EH7qIo&#10;iqJ4WnTgLo7Q0z8LOnAXRVEUxdOiA3dxhJ7+WdCB+4Mx/P2+oiiKojhAB+7iCD39s6AD9wejA3dR&#10;FEVxPTpwF0fo6Z8FHbg/GB24i6IoiuvRgbs4Qk//LPgaA/fybypewDgrjeZa4H+1Uf+yev7rkilP&#10;DbQRHP97kJ6h5cHG/kcogf/NSK2u2hew6ri4lR/Jq0XkkG5dJnDtdgWkcYbA/1ZlZqu90xDkICWr&#10;q6ooiqL4KHTgLo7Q0z8LPnHg/if/+q//3p/8Jfz1n/1uVd0EJkINx5og+cx//5zZUeOj50tkDaAp&#10;20AzrmSNoTlbo1SsVA4e5FYymSCnMYKME2RoJULKzsFKjDMEn8gOodoXu8sALUtnCIaBW+WAaQh7&#10;AKyqnKIoiuLD0IG7OEJP/yz4rIH7n/3F32jaFv/0r/7tuvBG5GxtMCNqyAbDfKmRMXdNDYBnTQbZ&#10;nEo111oAw8BtD8gal9NDzr6GB1yQxpZf9cD2zMHGwsHA7WynIdDIWPqiKIrig9GBuzhCT/8s+KyB&#10;+9d/9rscuJm/14U3QuPjevGCnF81Vl7Gy5/nSw+dKacBwIOmdpSamwECgykCk6gEKbFBGDx44+BB&#10;xolrBm52JWygSzxYqYoExc2ge/XuhdAoL0hTFEVRfBg6cBdH6OmfBZ81cPcn3IlrBm4rjXQ1dSsl&#10;WeXqXr3TEAmSdFeLoiiKj0EH7uIIPf2z4LMGbnD33+EGTJAMl54p0TDIakzM+TINhgF0a4xzQiAA&#10;x/Isi8wWZITcBZAxQ2CLDAAeLBt4OB640wOWyifHaLvdztYWlBjbkZdqv812GiITQ7BcFEVRfAw6&#10;cBdH6OmfBZ84cN8RTIqCR1XNnUCDI8j5UgMompRlwEzJJ9CsLFiZE6fmbOBRVR48wiLbiT3kXGu8&#10;OnADewDSAM3ZQFUotEIITmZIwPXaAByHcCeLoiiKD0MH7uIIPf2z4GsM3HfBdgAtiqIois9FB+7i&#10;CD39s6ADt9GBuyiKong2dOAujtDTPws6cBsduIuiKIpnQwfu4gg9/bOgA3dRFEVRPC06cBdH6Omf&#10;BR24i6IoiuJp0YG7OEJP/yzowF0URVEUT4sO3MURevpnQQfuoiiKonhadOAujtDTPwvOPnD/Jv6i&#10;9pOAfPJveD8J8h/EeT9+jH/L8wnxVEfwhLdoURQnQgfu4gg9/bPgyw/c+W/KPA45zr5z2vtV/MOW&#10;d0QH7s9CB+6iKN6DDtzFEXr6Z8HZB+5X8fED9zvRgfuLoQN3URTvQQfu4gg9/bPg7AO3pxkJDIJ8&#10;SmB1uMRMlwD7i4Plny6XGZ8Mu8yRQDYakrRLNvq5qd1q6FRogUs+ZWbPAhrBSv0r66v2Ao3FQDM3&#10;goyx5DK9KTfMtARysJNn4Nl9b+B2sUAaLNllvf0DaQCZqPYBbJSBdw0VgewnkJ8hPZQYSJYZwEYa&#10;raLRXq0CB0W2sVOyhr3aLvhOSNhAnUSDmduiLfbs0jDGQDZAZ6FzSYcydmeALIuiKLbowF0coad/&#10;FnziwP1P/vVf/70/+Uv46z/73ap6OzxlStA0YyUy0w+zzsV2mcO2BpqiLuvrnCobyQiYWZl6YOc5&#10;LyJotsOzRzEEeUhLlJYNzLyLVSfPRuszrpVszGRUHRpVl3ENtrj2IUM+LV/Wfw6qhnijYQOAAU0e&#10;DkJbtD1dYYZMAgoKvAvl1hI/2QqlLQPtQpArVrVdmWg7GlsiK6tEVk0gyfLgDNkIJFtPJsjKRzKC&#10;NmZvCQ0kyHKbQ1EUhdCBuzhCT/8s+KyB+5/9xd9o2hb/9K/+7brwRmiaYXCxgFLTjKYrj1w5RQHP&#10;lxYAgic5ICfpDaS9faZzBI1faek0LIAhJSFzsKsBGHhEw0ZVoxxKBm7LNFaC1W2jvB0guAlYOgFh&#10;MBDSbM8VsmqkcCegXd6y2O30EAEbyYZ8DoG8i09nNZy4kP7djSEZQ1F00IM3Rc+NmRKCoxRFUeyh&#10;A3dxhJ7+WfBZA/ev/+x3OXAzf68Lb4Snmb2xxsOTJqeEhiQmJAlgOzBt5zYMLrt/BkqPZQCBS4T0&#10;7DQQrFTOko3Mwa6A0hBwAqSXQ1a9C81q9wJWM0NDCQjsykalAdstSI+lExCUng0E+wQ2kOB+IqtG&#10;d4MtqUm4h3YLXO/Qt23O2sWnkx9OXGB1e0aDN3UJsB3IfvDG6pBG1i5ZcLiiKIoBHbiLI/T0z4LP&#10;Grg//SfchqclsB2YcJLeQNob6RyBS4S0dBoWwDSlzMGuQI6JKWOgQNtYiWmstLSclu7q0IRMQBgM&#10;hDTbc4XsGilkGl2XxrRAwHbp5XMI5F2ZVXbbSP/OZ0hGPR/kwZui58YhJUEGg7IoikLowF0coad/&#10;FnzWwA0e8Tvc27GGycnDE0oNRjLQnJeTE4L1Hp6GIUk2kvEsG0WXcurZM5wHOICBZQMD+QR2Bdiu&#10;MVH5eGQEXLJFtQOF0KWzzbiGs1L+2wyzqxgr6DYBAY08ANWe24f83U9k16ie2wnISyzVz20gyegl&#10;26ctM6gzAYoo2cgOsCo5a5FesWQsmU9khbbn3Og0tkp7LoqiSHTgLo7Q0z8LPnHgvgs8uGwnGDTI&#10;mody6hI0IYGc2DQkMY3JRsr0JuBNBmBVXYY8XfKpkSs954zo7RKkNBROsxqCXFmvJRUlPcCPJ0iB&#10;uDIGbEQzbBHUNMB21Y4yLbOrAIOL+dK9IaJgAxcrb0DOwdBP5KHGbDVYNl9gn9lMsC7HfwMg26dT&#10;sibb5aoHYKNdEtAMrXBdGAA5lDdkLckyN2aB9gCcG/JQflEU3zk6cBdH6OmfBWcfuO+LvfHrQWDM&#10;+shwxQ140xl98P1TFMX3gA7cxRF6+mdBB+7EBwxM/mkoIBaXkovnwc1n1IG7KIq7owN3cYSe/llw&#10;MHCXZVmWZfnpXF/M36IDd7Ggp38W9KSKoiiK4nTowF0s6OmfBT2poiiKojgdOnAXC3r6Z0FPqiiK&#10;oihOhw7cxYKe/lnQkyqKoiiK06EDd7Ggp38W9KSKoiiK4nTowF0s6OmfBT2poiiKojgdOnAXC3r6&#10;Z0FPqiiKoihOhw7cxYKe/lnQkyqKoiiK06EDd7Ggp38W9KSKoiiK4nTowF0s6OmfBT2poiiKojgd&#10;OnAXC3r6Z0FPqiiKoihOhw7cxYKe/lnQkyqKoiiK06EDd7Ggp38W9KSKoiiK4nTowF0s6OmfBT2p&#10;oiiKojgdOnAXC3r6Z0FPqiiKoihOhw7cxYKe/lnQkyqKoiiK06EDd7Ggp38W9KSKoiiK4nTowF0s&#10;6OmfBT2poiiKojgdOnAXC3r6Z8HxSf32t7/9xQt++ctfbpXCDz/8oCXjV7/61bp2wR//8R+vCzPg&#10;2c4NefjNb36zXn8LIv7444/rxbdgV+aD2SWFBcdpFEVRFMVZ0IG7WNDTPwuOT4o5WMMrgy8Dq2Zc&#10;DdweaodLgIwGvS41OvOpy4Rn92HglgewN3CztJ2elSRwMthwqdCS9xwWRVEUxYnQgbtY0NM/Cw5O&#10;StPw9gfJ2wk7fxp9/VwrS0Ztfa7ayzBt/dSPBmsP9IJy0K7MzdCuvZ+LF0VRFMWJ0IG7WNDTPwte&#10;Hbi3Q+p24M5ZVj+clv4YDNzagv0wcPPJEsJ04GZj2gsM3GCbm6GJvAN3URRF8QXQgbtY0NM/C45P&#10;SlOv4Nl3O9RKo1mWUXg7DR+DvdstBwM3S9ORGuwN3PpPAsCwvqqKoiiK4rTowF0s6OmfBa+elH4w&#10;LGikvn7g1i+NCHsjMmD1TQM3xmS1XnyL6cAtJdhGKYqiKIozogN3saCnfxZceVKMsJpZkbdDrX5+&#10;rIFbltIL0yE4wer1A7e8TQdxMI2FRmB1VRVFURTFmdGBu1jQ0z8Lrj8pT9LboVY/ydYQLDl/c+O+&#10;A7eG+/Vig20spQ32ZvSiKIqiOB06cBcLevpnwcFJaXT2L28ga5DdDrXDpWZc/ziZYXowGMDq9QM3&#10;+Rz8ZsiQm3+nJf8DoCiKoijOjg7cxYKe/llwfFL5C9weczXUJrbDdG4EByMymBrsDdzE0u+uTDEM&#10;3HKSONhbFEVRFGdBB+5iQU//LOhJFUVRFMXp0IG7WNDTPwt6UkVRFEVxOnTgLhb09M+CnlRRFEVR&#10;nA4duIsFPf2zoCdVFEVRFKdDB+5iQU//LOhJFUVRFMXp0IG7WNDTPwtePan1r3tcsKreDf0tke1f&#10;IPlx/99s/xQc/wnC7xb0xH8s8npw4jf8ccZ73RJ7t1xxM/Q3NxGe4WtCDsM9edtd+jH4rNy+/LeA&#10;0ijwU2o8flIpMfq/Xt8JHbiLBT39s+DgpPR09ovB79f34+4D94NeYPj89Eniw0Dnr/ybidd3Ow+U&#10;E/+uBu5nHvgSN9/kVw7c9zrBYxCCwwWkpLHmmfv/wbn5CD7+W/B+vOn+wRisF+/Gm47pOM+8M++I&#10;DtzFgp7+WXBwUjw+hocXmoe+J46fWQd40AsMnweTxBfD9rjfjzxQ3jcduJ8QN9/kV/4X+L1O8BjK&#10;5EFjzd3xwfeGj+DLD9xY3rGxdzymDtzFA9HTPwsOTur40azXLfDbWk9zno/S+ykpvaCRa3juawnk&#10;s5UnnZT2jz0yBigzMWkAW/DPJWZc6ukmGcjPEJot9m8/pCFNriZsCaQZ4iKoD3LlWkBW7V5lFCu1&#10;S8rsoT0Q0Z7xYJupN4ylYTuX1ivDvct0ZaAkrgRbAq0azk2hEWzsZECWsKoCbLHx9pYTpAS6u4At&#10;gZTDuRtbS+C6+BxsZADyRGSWIGctqVFpjCybhA3YCLQLbDs2PT4Bm0GJH1tKIxnIoUtzS7dOBqQB&#10;n2iI4u0IXtWSLp2/LoE1WMqV4DPKplk5PQtW8TY0mUzURpacBkqbOWeQBqvqW9hAAk7kR5nrzskq&#10;WEWjw/Le7Q0GMiKylKyuqh3Is7CqNvet4OhukUNPzV7tANBxyJv1CClrF3BRLp+4Pn0sFVEVDbnZ&#10;oe2NbQew0eVgjBM0XiVtp6RjAnlfKU/bq5YM513ZcMAW6Z02UK+03RvvhQ7cxYKe/lmwd1J6mO49&#10;IPLxcXmULQ8abeG5Y1nPGp5KeoRp17DK3twiV3r8yb8fZNrup3aCEHosaqM8g+Up+PJS8d5U4tlK&#10;PfeBvfFppYFS+YC9uOht46oBUaxHmbLSkB8pcWIZQYHkTZ1hexqkLG9ssRJjVS0PU28yYK+rRinL&#10;hKtGsKWViWm9OuisdzjohJVDqrZ0XLnl0wJKlpShlDhZ9rxgagkQ7F9xtXGwUQmZWAIDNwSD7Ykk&#10;bKyGSE5j8jk+PlYzt/Tg3HAivQrfFjV1kkhjBKVnJdvBZXEpWf7RuJnTBDBwkmmMMjtsYZs2stzK&#10;QK6cPw61HSCkLP/q+TYBI93KGzJAUAiAE+eDjfqgjXKYyWNpYzthi3ZJKcspFFoGbLErhG3yABvp&#10;tVFRMp8rOyB56k0eUl5MN61wzg5B7cpfBttzTGNjrwMOl8CnjTFIWcbypnDOByAoHxlQF3JWlw13&#10;nkp+qlSIO6IDd7Ggp38W3DZw+zkC/CjRFj3LALKeUFj6ESbYcthit3zqUQjs34L0CT8Z82mYUCA/&#10;zZWPlJf1n7MFfubmw3cKdinPIa7zGZCtyIi2z8Ltc895GmdEy6m0k2yjOqD+25sMnNsWU/+ZjIEG&#10;veT06Y25a3q+9pCubDndkmAXBghZ6RS2BFlXxp06UWO3nu1kOD7kobdDFdP22kkaZz7pll3sTWGA&#10;nMg+baZOEtOUMhwaFyJkA41MIA3sys4Te2eBUoLcKgGnyiobEVKZchqkByPj2gA4gQF4lv3gDaUi&#10;ZhqOjmYbegos8SA500i3Cec/5IysI3AOYMh5C4wVPb3lLstpABwl++la0kNuTGNjrwNZiJHG6W3q&#10;GSXeJLuf6QFgoL7ZAEy9odHGrO6O6MBdLOjpnwUHJ+XHiuHnRT7X9LzjU4Ifr7mdhw6XQI8kWw6P&#10;IT+z+LyY/wxsBuOEH3zDe1qXAAPbADR4Y9VVyMzAGOXwnBWUhuA+DHEzFpAxwN4Oucz+yB4Db1Qg&#10;BFdh2Nj5Z0TLCOuGF6DMNvogkNNbRtRqIv07aG430KCXjKtpvYpiDOdrD+lfafPpFg1w4fKPJitN&#10;bC2ldF0ElYEhJ9Zr40GX+ESWEiC7D8JQBQ610bkZKGWsLmVRl/WfoYhDaC61qpyVRtpo1ci9Akon&#10;r5sEIT1ku6whnORpAoOBXLG0jb53FrbM5qDEGwLO2XhZ/1mZspJJyIPBdntQz/mUoASsF3AIUGY+&#10;AKX8ZBpWAgR5ANJMgZn8Cxi7D3absP2QM7KOgNUlZMA5G+vCpToCoUlvWanlVALSABKcPwnLWxqn&#10;5zQ2BqWNUSpEwiFAbkwZA5wANHxaqX7yqVVDfbMBSG+rUfRqaMW90IG7WNDTPwsOToqHxfDw8jMl&#10;Hy5+lORTEiDrqZRAyRPKlsMWu92GBgfPLD/4iIiNlCAfiMPDUbGOs8Vej8tE5mb5IG46STkj2j6d&#10;2+fg3EjjjGg5lUa2Mfuf3gy2b0NP/U+3o0EvGT/H9U5hD+nKJUxviWyX5azUmFqCrCvjGult6hnY&#10;SXoGyGjWiwuGKqbtNdI4Q2/dArbjZL341sZy2kydJDIlLLFHGKIINE1927sHLKeBXdl5YnoWWKKX&#10;nM1xqmyxQeY/NZgi4zpENh+kjeXMB6BUxExjGh0lWC82YK+6BDKNdJtwPkPOyDoCVrc5JDKi5fSW&#10;lVpOA+AozgfYW3rIjWls7HVgWkgapzfLebOlzC72IqSHhA2AvaWx5azujujAXSzo6Z8FByelB5kf&#10;KHoS6ZGRjw8/aPLBB5D1NLcAePogpyV7c7vkjEUCyAgHzyx2KU9tlBL4gSi9a8EVS0CXgCp8eclo&#10;fHQaLGGMoHwk78UF6QSblNkl2fbpB6VlBBmoS9roTEBGtMynPbjAbKO86SAwkDd2yRIQyLJh/xZA&#10;JmOwqk4Cpw28UfUOB53Apzxk2laCzEEh5FMaViVnpcbUUrJ9Kq42yh5X6Y1kLCfIcEgMISMmhoZI&#10;5tPGRMEGQfmQAPKQhgwAodUfPFgJMFYa8uyUbDN1ksiUsJTsKNjj4bK4uJLMqv1ME8DMBnYFbOAy&#10;VbvqZQmZJbbLzJZqDn7whpBZWZmyXSErscv6z1BcGeBNMkBQMsBVSC9ZGxU9nWQaTi/zRLC8RYbG&#10;jzuWbhMoMzfnjKzWvdqBjMKq5PSW1aXsotI4Q+BK3nLXYKzkE4OBPIDsoZEGrNqbZZUvJZaWWWUv&#10;gsKpV8pToTGWAbC3DIel5KzujujAXSzo6Z8FxyelB42Rzws9pIAfLvkQBMh6QqWT7cMX6BkHeFT5&#10;aYgsJVDcg2eWjPnMRydwksT1A1HIZ6XAqoxdEQaWDaUB9DiWwRB3cC57kCUgqD8g7cnzYrvkzKeU&#10;2UNbkgA2ktPD1BuQJnOQWx2ESpDD3LVtuP1noEzGUCy1HWFaL8IlzoJtLHxqO/Bpsl0aQUpgnxhI&#10;owT4zEoTW0sp7Qo4LrAHt4jVwV5QXdIrurCtEdiAYtNbHoQ0ylNOhqLYezHcvYGVEkDwecmJzbZO&#10;BjgleUOTURC0ao0S1iFOE+BTqzLwRvcE+M7ZngX26oagBNAg4A2NA2lVykFGkE+Q3gwbqHxsAIKb&#10;r0uAWyWJUrW7YzbO0EN6skSQBjM3JyHPwqr61m1CxvgZckZ2Y1/twLp22c7nUn94s3KQgYtyLGAl&#10;cVVs7tp63jZBemFV7TyFHAKwalcpOx+5VWj1RC3NcC6EXVoF6W21i15ZkMG90IG7WNDTPwt6Uk8L&#10;Hut+TxTfDzj0HE2Kp4Imp/XiNdxlzNpOkEUhdOAuFvT0z4Ke1FNh+KFL37XfA/LneYzaj/hJWPEe&#10;5I9I+Xr6G/oq3j9wcz/0v76KPXTgLhb09M+CntSzgVc7L2nQH29/P9CcLXTAekIwZK/Hc/WPt8GD&#10;fpGgKIQO3MWCnv5Z0JMqiqIoitOhA3exoKd/FvSkiqIoiuJ06MBdLOjpnwUfdlL528lvQv9nWcq/&#10;+68Z/HLnDxo8Avo/+4P1+oTQr3ysF0+A/LXvoii+T3TgLhb09M+Ckw7czzYAHYA83zkuv9/DFh64&#10;bz6X60Gsu+f/wejAXRTFs6EDd7Ggp38WPP9JdeB+KD5g4O5oeHd04C6KogN3saCnfxbsnZTe6Exj&#10;nhf9iwH51zM0+AIs/YPM/HUFhjmWEDzYsSS34GLy89/l8C5gGwk5cGsEF6RJY2kG2EBVSKkaBc8u&#10;JGNjICXIoE4GWcbKPDfKxqWpM24XWPZvYAPlqawQ0OM8J2MpEd5UhaEzUhRgz7oEcg7wA1xI2sgg&#10;E/AuY114aZELxKEMtF3ZbreT2MX855PNcGoymNaLYIeKK9mWrppVZNWITycJFCK3X5/AANdCK1T+&#10;EBeNZCADgDE23isz5eCI0+bgXMqiKL4kOnAXC3r6Z8HxwK0hCWjg0MuetzuvfwTZ6L2u0U0ys4I3&#10;YqlpwLtkKVdgGSVi2pMHhZOS1bQX0gCHnk5QOrSRxhpoJNtYw7RCYGBvCDLIStMbgmcd9N5IztZ7&#10;o6JoJs6cDUWRAdsty4NWlSR6b0d5ZRUJK30uUirtbSZ2m7I8IGSBCANQpoG2L6ced9E2QzDkJif2&#10;xhaHYxVYljc+vR1XVnoXq6oXhyhVr/JRkvYgAwSAcGUCCTQ2YJfkjAtIRvmAIYocOqKSlLG6Kie4&#10;1S4pEYqi+KrowF0s6OmfBccDt0cBjyZA73IMeLV7hgAo9bLPgcMb+dTskpPHEMU203C6FDSpSM5w&#10;6dxIb96YHoCdTJMf3LJRlVoYgLEKAbZxdWAoXMgoaWAPbLcrJcklqwjCcRUJGziroc/elWmnK8sI&#10;TnsK55+uHC4rHeCNxlCvDab1yrOUCFwipKW9bd26TOHA8iCBRBogqGODN0OZy97GAnp6NTTNabx6&#10;FkVRfBl04C4W9PTPgusHbi4TGAyjAPLB8OFhK3cpSkI26cGTmS6FnFQQFBcgZEoCPgdvCPKQkM00&#10;eTSr0QsU0QLIWtgIpOdSNrjSquH2CkTxLmADBHmwAUmqIW+qImEDn4s6k9AuG4B0lTLetMWWCfTK&#10;P7eoXXxKGFohbPXkTKz14hJXnvfqlQFOnJhTNVCqjTIASkmQWxu8NQHDlgBBToa4ugSsAjkcIrKK&#10;2dA0KSVjvLjYOYuiKL4MOnAXC3r6Z8H1A/d2hvDcIGCvt75nBeCNfGoCyAFib9jKcKxig6UuBY0m&#10;kjPcMJ0I6c0b00NimvzULcCDSgYucJBtk8op9jpjD1Ii28+bqkjYwFlN+wwy7XQ1dYsHxzWcf7py&#10;OBW1vQeANxpDvTbYqxelLu0nLY3BraEk+bTBWxMw0gCBS4TBW9pYtrGgfIamOY0ESnsriuLroQN3&#10;saCnfxZcOXBrMkCJzFscWXq/6WUgmYEDIMiJhg8PW8MAYWOAXsYZjlXLhiYhyenQY0pC3iRjYBlB&#10;xspTyacHQiufNFBodcZK4AJlnEVtNyqloShtlAHeLCM4Cm7tUGD1yioSNuAzU7Wl3boukK4sZ3pD&#10;boIN1AFVbbdZ9YBpaHvjE/myuFuvnLOqS4CZd2GmpXSVSWo7n2mAcH0CBqtOg13buMBOpJeshBXR&#10;Toam2cACwNJyURRfDx24iwU9/bPgyoEb6MUvaBwBMgNMGHzqBW8lr3z0Gj741PDkocHgUvaeroDD&#10;SXBEQ6uSca5LxdoiDfiU0nkCokhJMpZzctIcJniOSTmrRokgvSLKTHphOmLaQLtkg+Ao6Vl4UxWG&#10;DVSXOy8/wFsQvJquLGcC20AA/ZA/IAFptH3aDUAU2TuHDIcs5UG9wyXgct3/0smhq04SKPM0eGsC&#10;hmthVeXvxcUAqGTcYuy9shyahqw8Mzc8aJW9zq0oii+DDtzFgp7+WXDHk+Idr7f+M4MMPeo9MzQ5&#10;eZ4rvhIYfzVMXwMN3OtFURTFCzpwFwt6+mfB9zBw+4eFgNnFP/l7NugHnJJJsmPWVwJ3oG88Tvn6&#10;Hzl34C6KYooO3MWCnv5Z8D0M3ICRhfTAk88uzGTKE/TH218M67m+8e+HdOAuimKKDtzFgp7+WdCT&#10;KoqiKIrToQN3saCnfxb0pIqiKIridOjAXSzo6Z8FPamiKIqiOB06cBcLevpnQU+qKIqiKE6HDtzF&#10;gp7+WdCTKoqiKIrToQN3saCnfxb0pIqiKIridOjAXSzo6Z8FPamiKIqiOB06cBcLevpnQU+qKIqi&#10;KE6HbwbusizLsizLsizvzp8Hbj6L7xM9/bOgJ1UURVEUp0MH7mJBT/8s6EkVRVEUxenQgbtY0NM/&#10;C3pSRVEURXE6dOAuFvT0z4KeVFEURVGcDh24iwU9/bOgJ1UURVEUp0MH7mJBT/8s6EkVRVEUxenQ&#10;gbtY0NM/C3pSRVEURXE6dOAuFvT0z4KeVFEURVGcDh24iwV7p//f//Vflvfi2tP3od/ToiiKojgd&#10;3jBw/yKwqi745S9/KSXCqprhj//4j3/44Yf14gJv/O1vf7uqik/CqwO3Tkqw8rz86V/8cwr583/1&#10;Lwc9yj/6p78elO/nL//u38Hzjz/+uLb1HTj4ni5nE7gt3K9+9avjL/IUxBq+3YCvPGmsFw/A9amS&#10;BsmsFzeBQIRbL96BR/fkZvzmN78hsbs/iuUWIKyqv/1bbhXdnBY+DGQy3AmUPKRXvAn3+mp8AdCK&#10;7WNwi+OOTZ+lZ8T2uwZue78k7Hb6bDnGp3/Zrxq4laVvkXxncGdYj7x3o2hLrrJLlxaKT8TBwM1U&#10;ytn94T/+R5odmUe5lPx+Mona82388R/8/R9+//cG5d48be4ZoLz7wK1YCGtP34fjgTsfcFz6u3k9&#10;2HLlA1HPO41o7xy42XvD4HV9qkNnbsDxO/J6XN+TD0ae5h3BsW5P1sd927m/B74THPq8A/dt9+Td&#10;78B7fTU+AD79N+HK5wy3EDfVNV+i445xW+JnvXgyXNkKYdrtN3kwcpfd0ih9hV/F83zZrxq4t49F&#10;NNs7Zu+bTKfQswWsqotSXVML7v6gL96Eg4GbcZah1uOjNO+cks3vYeDGIWUirD19H64fuPm6Xfk8&#10;ug2vDtzX49GpDp25ATyvDt6RxR442W3fHn3c18A5fPo7+Gbcdk/uvaZvxom+Grc9B6iOGteLfXA7&#10;YanPVbWD447h4T3P0ofiylYc4DYP013TZ8sUz/Nlv2rgvjJFbuVpK9WU4TZKn5/bggIcDNycDuOp&#10;x8eB+oE30EwJ9RNx5mDpPQ1LL2ioZUmXzNyEwIM0kj2Io/TE73CAS2wk58ydgTRSOxkgDSGQrfeQ&#10;nbLTc3QZCHv/nbAuvzQtE77Lf1VeP3Bz6a+VHjRCftf4wkrJl1RfTz/apLHB8KJKh8j6dttYlear&#10;nVUt5UNAYK+W9EwEugROlV3kI6UfMk4VYKlVsO0zyiGK7LUK8LN9E9unSiMcSmS5UiGqUZAHpbrs&#10;//bNigEO3RMEVjG+bP3mf4tAb6WiDLABwqoKZCuQV+23bqWhENXCknapdXm49rDn1kgDaVzdUAWX&#10;xE3hksh6QMD+p5lkz4ezVg6S3WrgTqJB71gICpEabUmw102jV0CywKr2GoRY115wXIgdDskoZ5C9&#10;1XYHVWLZE0fHrV0BNOlHNkZm6CYgpAdnbj+kQRQ3x0DvNORZssAWbTfs2Zh2jEDSDJ1xkgipF7Td&#10;QZXYtGPIdqVDsZkuD4ANORMrLbMKR8FAHVM51gsk4Opc755P18sWZY6w1xPA6qAkhC11KRnIwNi2&#10;AkGaoQQh9bYklrfbIZAGIDsfWQ5xEdC4EAT0DkT+aCQL9oag1qVmNQqzYft98frArRT5XK/3QdlZ&#10;wACWXIl86msAkN2v4lOwd/oaXjWkbvlT/JyY8VRTr7ZoSJWMGTIztGZZ7UKQUpOrlB52pwN3hmNV&#10;4ViSkExLfOJN+sFVynwiOweWvMvJsF2C6pL/pC01ZzsBZIS1p+/D8cCd4NGzLlyWdKlnsb7O/krq&#10;+ygZMz3X9OTVl9TKxODKMn7kSg9KBLZLA/LhaLDqRwcGSlXb7dPJLN6/TVX5a5Vd21RZtRJZ/p2J&#10;tl8WvwFKGSgT7SK0XWmjMnQyGCs99Ggkk5tXFUtC+kcA00NJYOBe2UMC5bYV+LEr78KP4+ZpIqjY&#10;QXnQYWUrA9xmXGdrWGlBmSgQcqY6ZKJAsmTJlgahMw3JmKlk9kpwaDmUrCjakpANQub2JjiuQlhQ&#10;IfiU20xGspKxkM1HUHNkKVe+DwFCyjLGA8ZSJjDIDOWNTFJ27ShlLG/ynMDYSmQl/yY4hPJByMzJ&#10;Vl3SqmJl5ggKyi43AaV87nUM5bbGNNgDlt6IsetFlhNXISU+gTUJ95mNTjKbP/iUAatOUnr8W7YT&#10;2ygHBKUhg0wSYyDZwNgeiCgD7eJTegOl8sTMyaOUh9yVblGmsTwMBlI6AVa9BUGrCVtSJtu3aasJ&#10;i2kYPwJ3G7hJ0R2ZAgM3RT59QsjbHhUfidsG7hx2f3qZcbWFS+mRNcJi6RHW9ITq7YMeekrOcOZU&#10;OXgzcSvjwQClwjlbC5AlZU4s9FJuuVfCRw7c+T3i+6gHB0qWpAToeb4gpL2/nn605TNu8CDogaUn&#10;Q367vdG7JPj7voWfcekTONV8CMoGYZrqFNi7Uoxdqfvj5I2h5GkmCZSy18MNAQ+ZoWN51f6zagSW&#10;pGfLNjFDgZRVgojDLlm6/3ab/p3DXuFbtwlXCjIcW1R4wkoLmYld7WWCcuvTYMkJ48FbhvY69NAc&#10;GwzAGIesrtdvwVCIkCW7+XvJENrGhhuSwK1jpYHrnSaTkIFyyCRxhUOEwcM0DWwUDj/bzF/FNEmX&#10;AGzg1iFn96YdY5WN68ULsmNp4Lpc+AGI5Y3YOzTCdi8a4KAD3HM+XW+WaagJqnfPOHuCkEkqsaxO&#10;xqp6ChunW5DRDYebxnWZYC9JLJVMJmkDB9X2y+KyyqVkY7B02nblQACNvd0drw/cwGkZQ0kU43bs&#10;IfsLhrItF5+CvdNnTOR0PHqKOadqFJYSSz4l/LQZuCEzKJfAI7KnUuzRb6dV6Ch8OpyJxt7M9KZ8&#10;BCxlLAPbOwRKD9wJDdyyHDSmB2sRy88duP3gkJDQwwXB3zs0+nr60ZbPuOkziL0o9SjIb7c35i6U&#10;yMLBA3EIhJ6NEmQAHDdTdfQpsM9KtUsPXwT2Evey+DNsJiBvMwHocQLQy5uUhMPMn6wqAReYlbKE&#10;rLYgyBJM69JGQBSgrAbIAChVVZqQW1bt3znYv+EQ6/Vs3k1XABtVgXJrbKWF3O7O72WS5WzLZxeu&#10;sPEnmdg5WzBAQKPQ8uae22DAYJbAFUuJwQOXqijhBICc8zlESVeL3wu8K08fWatKxkobOBwObZBg&#10;9eJg9aAcUHIpA5+LBSGjGGyXDdu3TWNJsYzBZtqxDIQ9uyzQN+Rt9wR3DNn9dA7ZMYQ0ULih3i0U&#10;d4BSAhkoNXw6VsI9V2IJ+ZyeFLLL3OvJsiegoobqtFfYpmfjDAEI7eiGPGQCwB6wX2IEnOTxEdgg&#10;S0ZGCRCkSdhySMaucI6ckMHdcdXAnYUJXLowZPfiALkFsEWlqgU+ueJTcDBwexg1PePmsPvTy4x7&#10;MHCbKDWMvnXgdjhzqkxvaWB5CIdS4ZythT2SobIy90p4koFbykTa++vpR1s+46Ye8pmb325vnO6a&#10;Pi78hBme41jqgWsDIBuEaapTYO9KMXaq7FKS2+fPkPw0k7RJGYPMDWzN0j6rRmBJevw4VcOZDPIW&#10;OJQ3CX7NGOnfOWRiU9jten0BaahekOGyXYaVFjITu3o1E+U81OX01BlkBMm6VOYOPTTHBgPQH3f7&#10;ANNCsmQ3/9VkZCCl80n/KWfCrneaTMZN+ZpzmbbFTrz9TZgm6RKADdw65MzckBJ7ZAvpP2UbANfl&#10;wveAgRMTpj3BuZRaVeZaSrjnWa+RNaacxns9QXB1xl51aoucGDZOt2CaqsNlXHtwmQPS2G3MJG2Q&#10;QTHQpewH2HJI264c6NG4auBWlk6IFLnUSWQjjjH015fqlJTFZ+Fg4NYA7fFX46PGyp9mc63sWZI9&#10;8naEZRiV7Ek3XUmf3jTapo2nWLbLMqldshwSkyxXW7cISowlkkSATmb4zwDLpg2mqa49fR+uH7j5&#10;Yvp5xJK+v/ouy8zfQSn9fdQ3Or/a+spLNrRLz4H8dnujdw2r2+87BkAye5VqvjbYkrKMHUiZ6DGa&#10;uww0rgXZXcIDl9t8BJaUiQqR7OjWS8a/ZXLgUm6Vz3ZL7s2csdRGFbXNzf3JrIxsBbCMH7vCg/Jx&#10;LJA52K28EWjPrZEG7HW38e/aDSstZCa5fZtJ5iml5ASu8KBkkNNGThCIqNBykqXJIKE8Zbmq3gi7&#10;dTiAoMRwrvKnyWyVktmi5mCD8rL4zX2ILAOgEhAUV0ojQ2CWshID03NRaEdJoAcq8Aawd+hYljmU&#10;oyi2zHKAZfKXz72OIcgAuHtoXPgUdmu4V4NDyfZMCaoigUY9x5jtKg17JZmlYWnZDQFovHGwdyHY&#10;K4pTBYooWU4kGxikB0Ucum2gVL0ZF6Vk+deurNS7AJbbI7CBEwDKAcjJAMxkOaSKLFduL8DSse6O&#10;qwZu4HoEV7VeB7RExu6aQBk6YAOb3FJ8Ig4GbqhR1dAcKWqaBB5PZfzTZuBOJ5p0IeMpl3xij2DP&#10;NsYtxrZ3OCBjbdRAnGSjbNKVZ1/twu1l5ef/EkgZn1p1aTIQthHFdTk64KBrT9+H44E7kV+3/P7q&#10;ESb4O+ivp5+/ew/ihLbjPL/d3pi7WF3CXCBNQpZ6JgKZAT8Z2c6qlNtAQI9vwbsMlN7uKEBtyYYk&#10;3DQiApkhpAd1ACiBfJRnOX4YuifZHO31Y9A+8UA4KQ1t1OrUIFuRpdmtt+T2zMGFA3vYc2ukwara&#10;tEuw0kJmgnMf6zQTdwC4sQksWVIt6Q14i5wQVyFIfjAw2G4P2APJb0IWYv/KAdj/XjLT5qtMXeJB&#10;q7KUB5Q2zoOQpWSDVemJ6I0oj8+FVeAoCfS39UqYdoxA0uBcGtWLMXJ2b9ox1Shv044hOJabILeq&#10;HQ9DUdizul68wJlkFd5ozwD90D3MXJ3rBaoRYCBNnlR2WxXJ3ploCbPL1p9vObZbBhnRuwx5sz2C&#10;LN20ROodN8OpdYJjIXsXlqou49ogSwZc2vMABcJ46EbGcleBNI/AtQN38bVxPHCXd+Ha0/fhQd9T&#10;HjdgvXg+DM/WO4LHq95MT4gnP5SiOADTz9N+s4qvBx6Vms6fGR24iwUduD+Aa0/fhzt+T4efH/i/&#10;9Z8QDxq4f3Pr75g+Dic6lKLYA/dt/1ux+Eic4j/wOnAXCzpwfwDXnr4Pd/yeaqQTnvzt+IiBG58U&#10;/mzP6BMdSlFMwa279z/uF8Xdod8Yef4fb4MO3MWCDtx359rBe6Pf06IoiqI4HTpwFws6cN+dawfv&#10;jX5Pi6IoiuJ06MBdLOjAfXeuHbw3+j0tiqIoitOhA3ex4P0Dt/763k8vfwvvqUhi/mN/U/4y/sD2&#10;vbh28N743O+p/y99HwD9Zh6Y/pq1ftd5+4erXsWPL39160H/R0zj0f7fBBq118lH4IPDGfq9/AHr&#10;2k3gbn/PryPffJducVsmd0zgyaFb7uZi/Vj4RHz8Yalpd/mePtXj7hr4CzU9+ge96TpwFws6cHfg&#10;3oMGX8kfOXDzENzG8sPx5peTPTziDZEvsDf5f0QyiTu+Wa/BB4cz7t7G28Zc4+a7VMjtt2XyzgSu&#10;xDu7dBdw7u85evbqsfCJ+JjDStzxe/roJ9jd4Zt2evQPetN14C4WdODuwL2HHLg/EjzyCL1evMAP&#10;x5tfTg99s+YL7E1voEe/ru74Zr0GHxzOuHsbP3eUzJv8GYbaPTxDbhz9Iyakj8TNz7Sbccfv6aOf&#10;YI/DQ98IAzpwFwv2Tv+H3/89/yuPOVLrX4gUpPHqMHkje9j1rvy3G/0POu79242mPAvOShmu2vi3&#10;KvXvOwKtbgduMpQBHjxw25uSsRMgD+g9mueYjoFLFtcO3hvH31OlCnJU5V0opd+L+ZwdnvI2TktB&#10;q36r8ZyS3s9ZgmLAw0t6WyJIA6QZYAM/+JxGPsTTTGlvcwA2UwkDsFQUPrWLT6AtwK1QCMHKbIiV&#10;Qtojy/96HYWnB7XIZgiyAfLGpy7xJmOwtc//KJJ/bxSk9Ea7Am6124Xs+yc9e7sauEUmxic5ENe3&#10;hNolWeAyy8zMdS/J3m7BUNcAGa8X34K9vjGwUV2SZUA4G7hANM4fqASgtAV7SKUaKI122Tm4mC9Q&#10;ycK2tHXh4mEvEyAN8KkZmQDCcQeQ00BKYEudCJBbbPj8gz/4g8viN/ePkG1ExkD6zFMaYKXDAWkG&#10;ZNOkcVscUVDTJMutZGUOvIpGe/dS9eGyCjCTPiEDgMGqCuBTcfnMZFQO/hXCJ+scHIuN8uC0DWxk&#10;DOwBWfYgt1gpgbjrwgum3hLODQ/SULLdAilBHpYLyVagvHR0PcFtMvTK9iDz8S6nIW9Oz8cHpAFS&#10;YqmesJctF5OfwZKyzdBAqzejA3exYO/0f7pMpZogmTg1hqaS8VTKVwduDa8aiL2LgVUCZH6V5R5t&#10;oATkiu3IMkDGM0LmoCl/69lKJeaB2/8xICeKwqr0GCth9GgkE8i7zLWD98bB91SPBoR8cKPRYwWg&#10;lKyHoB5tg7E8AJR6MOW7wY8hP60Aq1LKctilWIvdt/6Nwb8NHCvBqh6OSlvGCqES5E2l2ThhJZ/a&#10;zud0C0olkO3KQO6AkZb4QZY+60oPNnAyCZTugN0edF7KzMGQMo1dbybGEgJmbgKr2sWnQ0yzHcpR&#10;CMWVW5Cefb5oHBelZMeVKwTJ27gJGSeyOoVWSimrFYROWRtVNWbIaNx55zl4SCUCem23BuBHzrWq&#10;LXzawPB25INM0psMjFQiHHcAASBIVv/TgC3aJbcyAAjOBwPpM3Qmn8YIacynwm0tjXSbfSCu+pBI&#10;D+4wQu5SAuxVaVwepyo/khPTwhN4UAiQx62S2ZUbsbQxSuwRSNK7EvIg2YUAlFsnGZpVZOLqUtjz&#10;ZqAEkrF0wt5FpVuDjJutUMPVOsnSG9ooh5KVMJrt6ciDIiJvDdRkPr2Kn22NtkeQWSpvRgfuYsHe&#10;6TM4Mkr+dJlcGS63Y6snVM+4OexCZO3CUtMwZBU9lhp2bXwlc1e6zTk+J2DnYMqDLzH2wG1vSZSy&#10;V3UIeHAUhO2utYP3xt5J6SnpRydPED2heEboOQv8iEljPYD0hDKk1MNleFD6MeRHj92mpUOkqymc&#10;KpjGSvjhKLdOG1llprehJ4I92NIaMK0FZOE23iIjZiYZwsDh1NggB+3CrbIC2ZZpttOqU8knMhot&#10;CVLKs2TpvSvjDs0RsgSHmyYjoJc9biXgAc+SCacM0y2CGrKHNB5AOJwjqDo5T3koUI11h6XEWLIh&#10;pVO1sWD/EuxfSOcAA2VoZHrTTFhCwEz6bfnpwf5TOTUAhFOrs+cOl7vAUIggYzm8Jnkhww1RhHSV&#10;BtvawUFcVyo47jWpYoCZ5C2m/kHusmdg5y7HggycWzZnDxg4/0zD0bNRQ11bpDcDP9td6XaaZ+7K&#10;ViBkiCxcyF4BjFUUSldnJ+nNG6dl2nKaLUvK0ALIGm9DB+5iwcHAzSipaZJb1tMksvCmgXvZEMAS&#10;PdPqev2i2aOmXiBXCpEjMgKXKYgYDwP3MJHvDdzoLwHXiFYSGjN/sup6zbWD98bxwJ3QowHBTyUE&#10;PWLyAcQnsp5xekIBzPyg8WMLWIlm6zYtM0Tm5l2GfQJZSk694Ydjpg3smdUlTGB4ztqDn57WACJm&#10;LQkns17HT0+NrNr+QYZA0HYJW+OEDFjK6O4hwnHnjVTyiazWuUz8AEdBZgkbp41Glob0Rm53uCEZ&#10;XQouGSV7EfyJvWSQnck2TrHXRkBE9S3LTznzdz/ROJNsMlGQARH5lAeAsfVcpn8+tQSUCc7X6xdI&#10;b+T2aSbpUxjKTw8I8r/XARsAh8uWypjP3AUyNxelzrjSveSlNNxYw1EEDNRbwQaZpzGNa1nQdru9&#10;JlUsMVsvXjAtPIFb78pk5Dy7KiGh3IbaE6vdxdL5c+k0HD3TcGhdGhdPC9JbIo9JGizd/8wTQWYS&#10;FCtzQMgQ2Ayty14B712cBuQkvXnjcHyCLadddRQLIGu8DR24iwUHA/dPl59GM7B6Es1p1fI1A3fO&#10;sluyardbptuU0y0ClwjDPO0cTC5R+hLj7cCdNiljYP8IMF2ZawfvjeOBe/vo5Hnh55cfMWmshzsa&#10;5Hy4WM7nnZVpabdpOc1HBoMyn2LTWAk/HDNtgKwyX30m2oMtrQHTWqZQAgpqZNWZiUOkwZ5xAr1S&#10;cqW3dT6VfCLLYXobPCslF5irU2QJDjckkzYpY0MgXSrQ1AyBS8lTpPEAhUDI8vdagSWXCGgkSIkx&#10;wp6HBEr2Tlflh6V0PkVun2bCklxJv0V6QDjugA0A4dTq7LnD5S6QuaUTy9cn/+oRp6tMY3r007gJ&#10;DKR03GtSxQAzyQYG28ITuSuT2XbVggyMveZkzilnGo6ejRrqEva8TYE3pZRunWf6T9nJgCHEtvDs&#10;FcBYRaHcNjm9eeNxmdOuOkMLIGu8DR24iwUHAzdkuIQ/vczQOc5yH0vOIRhB86vmVA27kjFD9pDq&#10;EVlKy1umf3ZZng7cMlZcxZKcRJlJSt4buKnRMnG5VCBk9N6SXDt4bxx8T3k0+HFAVnpM5AMIQbIe&#10;6HpaYYCsZxyr2qVHlWQ9rRCADQa3uUtKP+O2SslGGuQTzW4TaPRwVAlKGyCrHHnTsxXjbTg/Xh3L&#10;GpB1sVcJuF3boJYFGSh61uIQbgsyGssY2DihcpwSyAzdIrlVMvixWyPj8mlje1AgyUA2Q1w0kgmR&#10;S0J23qVlXOlVpvQuWQ7xIJklpQembdxDGg/Ap/xn+SmTAPJiGm3h05WqQITcldkiKARQObb0XsCl&#10;ZK1qi5Tyk7BymglA6ZJR+gSFTBVBsVI5GDiEjVlCxgzZ/c9dAMvtRt0wlveSd8IyVjh5lqVCGxk6&#10;3U6PPj1ggIwwJCPZpb2aqpRO20DJEgJLlhP2ALJM3UIkmaWRjPIBbFRpTnJA5oyHlJ3GkH/2RLKx&#10;581gl1uNIHlQKk+VuY3lZAACerduG04JZ/LSE8XGOFfE9JDGGVHhbOlsE7bPjZi5xtvQgbtYcDxw&#10;M4x6wha5ZYWfXn4bOwdijaqASZSNHnY1+wqavCGT66p6mWixH8KJeJOZDLYjMoLmYKjEwJCDqYQB&#10;W+DWG2SjbORN1UFkmyHbuXyqtLWD98bx95ToQj4XkK30w4iHiJQS9JTXEwpgCfwYkhIhnz4YSI8g&#10;TT7g8lHrWECBBtggH3wZy5BbzPCMYG/IRJec4YZ3CXBdfnpmpex1ixRCcCZKQNimB9jOEnvtH2QI&#10;BG2XK6Wt1tk+sdVzuez/Vm+lyh8KVywpVZdat3fiIPMXuJQxWFXfwp13DhkXuHs4x8atVhqZkvQg&#10;03CGKsFuDVYX799CbhHU6iw/ZZJxgY64TVKyLVFigBlKeRPkIf27OUAagLCq4gZOqCLM9jIBl90L&#10;nLaRCSAcd0Ae+ASqSFA44ARyly+16jIRfHbXJO+IDgccIoFyXd65TxK+JZSYlC4TkLw0WCLspaoa&#10;AWYYOFtD/gHCNJlhl3PQRvwrhEvG/rL+81PRSW4hS6Dm4EpKnTjI6JkqnzJOaBWkt4RzQ5AmS848&#10;EWQpV8pnSIZLm0mZ0Cm4XZmMdzkNeZOcxwdkCRTaltOuOkMLADPXeBs6cBcLjgfuj2dOvecig/sn&#10;DtzHyIdRcRZwZH4HF49Dvlm/TzCLeD4rDsCt0kbdC6++lYa5+dTowF0seKqB+6d/8c/18+Yz0j9i&#10;Xzt4b3Tg/q7w2/i/DxYPRQfuDtx74GtIc/TfvZr/tj/0LW5DB+7iu8NTDdxfg2sH740O3N8P9L+i&#10;9sfbH4MO3B24D6CxT2iX7ogO3MV3hw7cW64teDL0e1oURVEUp0MH7mJBB+4t1xY8Gfo9LYqiKIrT&#10;oQN3seAJB+4/3PxplI/hH738NcC1BU+Gh35PP/h/Vb/hf5x9NUP/H8lP8RsCH5Pk+//P9a9i+j/7&#10;5m++PgL6uwf9bdqiKE6BDtzFgg7c5vc2cOev0H3A/JeTGcJ3OHB/cMPB+wfuvV+j9Am+c+DOnlyP&#10;DtxFUZwIHbiLBU84cH8WO3BLfhD2Rrcr8WqGH/DT3HfigxsOPmvgvh7Zk6Ioii+JDtzFgr3T17/k&#10;8uPlX5zRP+/yhy//eE3++Nn/iAz46eVfh7Gl/1JeWm7/uRnpgf6Odf6E2/8ATf59bm9J/8mtT3JD&#10;tj694cRKPtGsLXgy7J2UfprI4HIpYhFSXo0uE5LAEMal5iSgcYdPJrPUCDYD0twWTj+SFLSqcQ1g&#10;IL1HwzS2z+mEqmQAqx4u09LOgTTARSlz/SDWHZATLQkyuKZwa4A0xjUNZ7uV0rCkS7cLA7UUYO+9&#10;bhoGKGWvnkgPZAmG4xCQHQUPOJ+agcwKIDiKPKhX6tv1PQHpWRq2UwWQHs8olZhkoCXgXUVRFM+D&#10;DtzFguOBW2Mx1E9/NbwymHrSRalx/KfLRGtLrTIue7RFljcZeOC2sYZvBA/cXHo7ZoTQ6nZLEv+e&#10;122g9BRU8t5wj7C24MlwPHAz8SB7+rF8MVkGLwYXhGESykHHMgYy1lgzGN8cLg0QuERgL8ZS4l/K&#10;6RZW5TNhpVJVJlbymc63KWFvGQMby5tkZ/hq4cMurSZIgCiSESyzywkjE0h64sqJPDtn55kOMVD3&#10;5EQylsiX9SWivA0d2HoAKJWSqxtgYxlIVmgEhwDeTiwlkMgSpvXKp5KxfxmoUU5VQd29oiiKJ0EH&#10;7mLB8cD908sPrXO0RckSBjlbm2lpA2+R3sN3GiNwieAhWLO1d4neC6cJJDGWz0wgS5t6W1vwZDge&#10;uDWd5CCSsiGlxyPPOp5agOcePj3bOcrN4TSZSW+lhSk0YMlnZigMEZ321hJgqdWsOmuZ7gK4lX0a&#10;Z2jLMpg6ETJ0hnPme7mB6aHYPnsLkNVV7wLeuBfFu4DTGzwbNk6DoRVcSnClWzgZb5F+2hMgG6BA&#10;FtbloiiK50MH7mLB9QM3lwkM8mfJZo6wbMcyBRFvsjkeuKW8RFsgDUvr9QukN5W5gEP5VALbgRuB&#10;KrTxCw/cTC3IgDmGT41KOcp4wAKedfjULgOfN4fLycxKBLlKaBeQIJ+ZoZAOgdO2pVISvMoS8rLh&#10;ApaUwOBfuwDG6tI1hWdEFZjAv1yBDJe52SDdAgxkw6fztz2xvBEgK7o9A29MD4AoKipzdnpDkw0b&#10;p4FzBghye2VP9urNngA5sbGEda0oiuIp0YG7WHD9wO3J2Jz+gDktbYAfBM270EN5Gk8HbpMlreZA&#10;P6X9pJwJZGnp7QsP3AiedSznKOMBC3hK4zMnM+HmcHwiD8q0FPZ8ZoZCrgKnbUtrUs6q2YsH/CCn&#10;/7SxnMZ7SRoqdlCm2wz3am7ANnwiS2n77C1AVlezA964F8W7gNMbPBs2TgO3YkhekCVL6/UFTmbY&#10;Mu0JkA2QKwvrclEUxfOhA3ex4MqBW8OoBlYmVGTpEVhCsH1O4Qy7nqc92spAchpsB+5hVXJGR7Md&#10;ze1HKUkmMWTln6WlN1xJXlvwZLjLwM34YplPjzIesIBnHXmQZ09LwMo3hZMBArAyx0fFTT9oLGeG&#10;BspMVbIth0IkZ/5oLKd/BC4lYyA5N8qhErOsFi17vi3WwMBuM5zzzLjA+gyNjT1jbHuU257bA0Dg&#10;EmHwZg8IMlbySm9aCMBYIbZV498htquSDQycwEG9iuVsHQgZjVIFtiyKongedOAuFlw5cEPNpoIm&#10;VygzQZN3WmrYHSxRevgeRmrZs+QxWkMwyMEaSymBlaYDscXTP4UgKG0ZuDR78/C9tuDJ8J6BW1ML&#10;QBjGGk0wObXklKaBSVCIm8MBKSV4MMJAeoRBI5+yzAwTsmSVKApkS20HOESjSoGLwp5P1TL4lwFw&#10;XUCXrFo5yHhAFmSZkAelkeHcokxS4FLeco60Mu2VBlBRsrdngOAO2xhIA6zEDDg9KSUbjgK86lao&#10;UnXg+p6Abb2qkXykl9KBdKkloJy1qqWiKIpPRwfuYsHe6WsYfRA1Cg/K5+HagidDv6d3h6Y9z21f&#10;BhS1HW1PivyPiqIoijOiA3ex4GMG7vyhsn7qrB82PyfXFjwZ+j29C/Insj/GH8U7NfInvvqJsvRf&#10;AB24i6I4OzpwFws+ZuCGmrOFZ/7xNlxb8GTo9/Re0K9DCF/mx9uas4Uv8+Nt0IG7KIqzowN3seDD&#10;Bu5y7eyt6Pe0KIqiKE6HDtzFgg7cH8a1s7ei39OiKIqiOB06cBcL9k7/p2//cvaX5y9f+/PeU6pL&#10;QL+efsy1s7ei39OiKIqiOB06cBcLbh64/Vf8Hs3804GP420DN4ldn9va2VvR72lRFEVRnA4duIsF&#10;e6c/DItbduCG5Hb9rrWzt6Lf06IoiqI4HTpwFwv2Tt8/4dZf9GPkXX5z4uXfstG/EeNLyMAqjQdQ&#10;/fQXDUty4l220TCNRn78GxpAP1x3XARtMdMbn0Oq+kMo3g7kUCG8138vhSRtjCyl9P//9t6n57Yt&#10;u8u7XwGqjWTrfgFEUhEyRFgpi9uLlAYGCakcoZSUi5KW3Ugi4iAsYwpXgBIRVrDcQCBfhGggGwvJ&#10;Pd8S0MHlNMF2tRIKKZGAYAFCieI8ez/r/O7vzLX2fv+c933Pu88dj6a2xhpzzDHGHGuvucbddeoc&#10;lfsEyNmpffKxiVs+t8o+lnlOh2EYhuHmmIZ7OHH/hpv2UZkpZDTpthEiY9DNrkoX2sgqa8OqdLet&#10;5zNrsTF6j6SHjIGyHtLN4yTO48SFZqvsdrCMcZywJKFj2SNuDa0BmrhCMBZjq+xjmed0GIZhGG6O&#10;abiHE/dsuNNrIqeftpVcDKKPcGjDQEjDyqDHTZ/KSKC2yWjnl1LtkcY3xupR2ltjkE49EdG08X60&#10;ZZLvNNrtVtnHMs/pMAzDMNwc03APJ56q4W7Ud0+8OMlUGlaG3W1zveGOUuf7VDsxnBgx+9Imzg8b&#10;bgaCHkBNj1jyqX8HxqYxDfcwDMMwfJmZhns48VQNdwwyugddbJiyT+3Wtn8k7tE2Ge38UqptEznG&#10;6lHaEF9quDNQxlsrtezkO41puIdhGIbhy8w03MOJRzfc9JFpQLsZpcW0B+1+VydetkM0aW3V69zo&#10;2mAQm4ykh4wT5fbMSALqlV2ow3Zy2HB3egiRM2LQobv5noZ7GIZhGL7MTMM9nHh0w62BXSyDzpLL&#10;1tCJRtYJGm30wOiOlqFPiQ0Cl/tml0ZWS93uU/USyE0nKA2RTGJ82HCr1xJBTY+27ORj0G63yj6W&#10;eU6HYRiG4eaYhns4cenup2V8krG0wk877HQX5aWhMfks+hcYW2UfyzynwzAMw3BzTMM9nLjRhrv/&#10;2MYnR3+6+tKYhnsYhmEYhhdjGu7hxI023AyabHzKMnVlTMM9DMMwDMOLMQ33cOJlGu4ZV8ZW8buY&#10;53QYhmEYbo5puIcT03C/97FV/C7mOR2GYRiGm2Ma7uHENNzvfWwVv4tLd+p73/uef65muz7zne98&#10;B80nn3yyXQ/34NNPP32Oin3zm9/c36AGg48//ni7eAf8JnDrt+t3I96e1u39eaa4Pho436538B3g&#10;m7Bd3EW8ffbZZwib9nVAPmS1XdybO7+u75HDJ/RJKu+W2ft2/RBe/tY/1Ylxnff7lc7jf+cD+zI8&#10;6FjYMw33cOJKw+1fpQdP+Cee89fzvczwL/Xb/5WCjv5/Xj5o+AfB4Un+VPpW8bu43nBz/nIwbarz&#10;mwnl62m4c3pu16+SZ2q4uTXX+55puA+5f9wHFRCHuMX5dr3j8M16aVX077c7OYR8rn/xDrnz6/p8&#10;3PkAHhq8e+Xx8C4P4Mvf+mdtuPHsf3i8/L6aPP6XHr3rPG7VFQ6PhfszDfdw4krD/cmbf4Xx3Uf+&#10;vuqXbLhtixdl/983H91ws5dLTfwjxlbxu7jecHMW9HHAocnlc7SPjyOn53b9Knmmit258Zf5veqh&#10;vPdbdv8EnraAh2/WS+/vS/rXAIk9onV+jzf9zgfw0ODd+0K+P+/y4E/D/Ry84/nz5A/m4bFwf6bh&#10;Hk5cabhpRumPuzV89EjD/ZKD5Pf99JM03E/4nyKMreJ3cb3h5nzJEay8vEXQYAa+g5fzqN9kCFpe&#10;Ol9i4LkM+MT/Xh/UgwcoBl52ho1nvahxiQmbvBtpSzWAnBDsIjbZkfVRmRy6CPsEIEtgU70NHpxN&#10;IC+BtWpC7gjGyGiwiQdtlMHEyEpLwDgyq6BfUQhxFTOI0r1s2iJ71BJv7VZZMHAJHLptY28ckEyM&#10;QSXs72PHbfCgmQlkodtUzyeZcJntgK74RDafZEh5wSUIS4aHG5F4M41o4sEkBc97ZRMDMnE7eENQ&#10;b/7ZvgaAMQZZmwyRkwazKnsv1rnZJs4JQJYvs2YCuMVMJfnEeXJb2Ccf4iepegnRkA9ynKhM5aF3&#10;lyQXtuk3BokLGgiXqU+HSE3AUi+3XqWZdKFOC96+9WqAHDbVG9hjomOgrE8+sccgPnunKU58EtGc&#10;U3MNICFCfLLcfbkW2vhwO02ngTEaliOot0QagAaCvUrjsjVAcAmcJ08kH5YnScAStotaGJJbCmKS&#10;0cdz/DBlFPWPYBru4cSlu08n6leNRrl/lv68/lo9Z09GfCOrc6UZbWVsFlf2vpI/tcKS2INK9WqY&#10;jbJHDPyPBANJnDM21bnntuHOXy+IZm+mtx6xR+Dy+i7ccm+KKEvEreJ3cb3h5pNDwZOX40NykOWw&#10;8PDSDCU25/nTGaQSsxxDCDEIGOjWuJ5NfC7yybTQ2BBtQIj9KdZJkkDySWhmTSx7R25LlFrqqmWN&#10;sWzZHOL/MAGVCIClS5olATNUtjJNYgEGLmQJslkBBjpxm+YTA2ZZlS0wu5i1//2tYUnk4B71SYbI&#10;i1tW6aotL7lF0Nh9qcQAIvcG9YZGg44bzoXfKp/ZLFEZA5NURtk311hJwC0oY5ZVGOitVzXRpwhq&#10;dNWr8JMkE7dZdqGsB8sIODEfiJ6Fiah8nj8ZuGUrqTFuFfR8snubWOoqW07OzEbftUJoWSfNYfIN&#10;s/nSIhjO5MkWGYOWLZH5IACCq7ryzeEu0OiqQZlkiJVVsWTW7SSBDrqknVVJYNngkipTOscDSxLI&#10;lJg9dM6sBoAB9ggYIKuEeOsMm2TovnRixPP88XYaDEzDEMp6SziULuw0+ES2FKaNppWHyeMKGUFZ&#10;g17VMKsBYNC70xvyfnd6y8JHMA33cOLS3bdr9Hfc7pI/f7vhtulU7k5XJV2m/TFmCj2bJTboKgnK&#10;iGwC8cPAkhyUM+Lf9DToWBn2xxoYV5nlHVdvbdwj4RgYHO4ilTENbVjVsjZbxe/izoY7RwnHBAcE&#10;J0Wfep4mkCOJs0YDpnLEYOkZBH30hDbAjx48TFV6Ni0nXeeQBKAXhriFJXny4TKzDaviCsEke3nL&#10;OUkBS7eZuIcJKGTVnvbZpUsyTStj3KsaoseexBQMh2xiaHqD7T+JsfYRlW+3weUqD90u/pHNJ8lA&#10;LwxoXHgYl7Uomdquz3TdEmiBWNrgUA8RNDisUgqyGIfos9+25BMZDTJCEuuEQ1cmBpfi6ln7xdth&#10;xN7dPnSTVe12SaO9pVZRLvKeTr5JtRtDm1Ib6ITPVD6C7HO4tAs+kVUG/Sv3qsASk0nc9u/y/Y1I&#10;LPbiqkNYqBn2rM2SfcKJ3hEhteqiLRVAz6xywLNRup69EGG/naYNEr29NXrWvlPNdhI6ggZJvncR&#10;D4vxHv1fqeelcI9jGu7hxDs23PaOjBh3M5oRZVy1T0ZcxQ8jq+xl8/vxMpa2eB+rx9JwE059jHuD&#10;jHtux4G830XbdMTIW8Xv4s6GmwOCU8NjAj2HyOHRw6nhwZGFWIKzaJrlMHUJDr1MiD5Ml3DSC3Og&#10;Q7JtSA9lk4gGaud404ZM+FSJ4AnecS/lkOSJ63YuJWC2ov+mlQgp3d64MwEy0TiCcHmK9GZrOkFJ&#10;eqzNJ3o+mWq3sYdsFj8K4F6UAwa6gnhrt8wigympPHSLpveCbD5JBjoc+rPjL+7jUqWQHEBNx0LZ&#10;1dYMcKuNGeI8qUp20VkhcImQVWYl2EdPUIS2RNYYDTJCk4QDmmSOsGQbfZaDCff2gVn9RIAYK599&#10;nGqipsmqdmtcZTis1RIicjhMvkm1gVmN0fBpShgkXGqb3OI/LCEu7YJP8lHZoGQJIZKVQQWl+rh9&#10;6K1n+aJp0OMEm3xipvNOONGN2JheV9UMm9Qz4NmydLl6a+d1X7BPHqUbB1wZfSk++vPqt+4v8v7+&#10;JrRCo3GvymazSn0wDSDt7PSwnkvCHeURTMM9nHiOhju9Zsa+Q+3Wk4G8b1W72UVgoajJ6JQYWB52&#10;w457NtxNcshIYvfZRafR9pG3it/FnQ03MkLOhZx0OblO1m8fHMieNTmYsPTsu0Qb5HTrs+nwpOsc&#10;OoHlUJO43YPx+ZxcD8dFRjDJjtsyHjxqAUsdJu6VBMRYyx7bZ5/gSaZpZYx7FbRNZPI3EJckgEy2&#10;TvUGe632CA+qfLzthZ5FPnS7+Ec2nyQDWdjGkTvEISwHhK5bAkHrI+MQG5xH0OCwSinIYhyiT9pt&#10;yScyGmSEJHZIV2afrfq2iRxjOYzYCwMGh0pXtdtLaXStOsRhuDsNUm3o5CO3gbXlkykENBEucWkX&#10;fCKrbNC7wWTSCURO3PZvevsbcQjR8bZdvAHnrDIxZjvJlhO9Izad81KBQ/BsWeIZeiHC9e20wb5K&#10;0jaRO9VsJ6E7h4YlqV48XDLO7lo+rOfioaM8gmm4hxPP0XBf6VDjqn0y4qpb1UuuGK3pHpqxj9Xj&#10;ng132vfDcSkE8n4XbdMRI28Vv4v7NNwcCsgeXhwiObxyWGjMUaIeSw6amAFmOXrQ95TkRIPEyiEF&#10;l066xG1jXO1PMT20cXancQ7KdoUyMoKJ9X5bbuN4y9YOE+hYGiiHPrXjE7A0mabrjIFye4AsRN9O&#10;sAFrgpBMeoOLvcn0Fnph6I2ToXLctv/MIl9yi2AOi0Eqkxt66KHDhf7CIGQ5q1QmKHQ90SvjEDnV&#10;68ooLyH8SpiMq5p4yxbav6vcAq6SDD5129yZLRwmzCeyu16cpBRZuCgjh0NXEA+dErtIrWKwyCFK&#10;/ONhb4AmZek0IhMLOfXUWG8IELdW3lXN4S7QoD/Pv4VOemr5PiwJdFDTvnLrk4nKyAE/2FheQ8Sm&#10;E050iHPI2uQs0UP7DBirbM9drsPtNIl4WCVBRoNArMhGSdGUVRr6MHn8R7mEdlWDh96dMp/ZUeeZ&#10;cOaQKI9gGu7hxH0a7s/PPSifyDSayFca7sP+klX7DjXLWxk/jPS1ERhx1SMG3U+32x4xSHqMJYeE&#10;QJl8MjofDK7vovUdMfJW8bu4T8PtYaHMIdJHIWcHU+DRFvYaVmmZM2ghBp5W0IdUn4+Nq5hFZuFp&#10;/ZuzeI8OxSUud9YQpp19qdQYwVmLo7JlT1IuYX9Ywz4BSNoQZbP3CVyazEKX0VJHkIRDwLjzRBk5&#10;OfcGERIUn3hQ7gz5VNlk40bHW7vNcszudOtCQVbZq3pT6LUkkJ8dt4klghotvUToap8NT+gWywjM&#10;uhDIJIktpU55jevCEG/WrTXI+s8WcMUlJPOFGBBXm/YGuTsYJDfSxjhrtQTklCK7MyXBg7MNelfp&#10;VqW4CnpHcZIQixwOk2/cbDalMUKiuArnTp0XbW6Ve3f7BGSbrl1guew09AYh/rFP3E6g0+bz+q1X&#10;A255wVjuQvkw4Y4OKU587kutAfTWgpnz2Z69NaTh5eF2mqSR6EueRgEEDJKJZur5JO4S+jx5Ikt6&#10;ecKBOWShxD+WMSbWpXpqzKz2m/bhTMM9nLhPw82gv/Sbh4bPKw03QxtRY9OJk+4+bY4lvyi3n+5r&#10;0Wtpk7ofMUhKHasHbtF//uZvKVG5GJ8cnUkCPTqxO3fRnjti5K3idzHP6RPCAcohu118KeG9knfM&#10;E/JMbl8A0ib57eJ9YxeyXdxFtwvD8Kp4xz71g2Ea7uHElYZ7xsuMreJ3Mc/pE/LlbLh58/XPP0/1&#10;Inwmt89N/2roz1rLj2EvDDVM6Ujm/t/PabiHV0VOVx+x1/Pfse+RabiHE9Nwv/exVfwu5jl9Qr6c&#10;DTewcV6B8LQt2jO5fW7ss+U1tAVbKpf/qNUh03APrwr7bLmV//x+bqbhHk5Mw/3ex1bxu5jndBiG&#10;YRhujmm4hxPTcL/3sVX8LuY5HYZhGIabYxru4cQ03O99bBW/i3lOh2EYhuHmmIZ7OPHyDXf/DR5P&#10;OPzLQCR/UclrGP41Jp+/+WvC92Or+F1culPL35r0AeOfuN0uXiXei+VPA3964S/gey8kvX2ezf3/&#10;WPDhTen/P+Jz8Nz+L/G+4t6T/L9XI7w7L/AHxPF/z/9DBWbUHy6lFAPZtMU2UTxVoZoXPqncSNcw&#10;CbzA7XtyPsg32jTcw4kPo+GmneURbZnPzL7f8d4b7id8+96H5wt352uMuETfLt4TvvK3i9f38iAZ&#10;++wIh9z5ns7yw5ty/8b0QQ1B7u/7anzfV9x7kkfvcc/g4ar736BHFwf/RNkuLsM3LZlcetJRHuoD&#10;GV752r8j2cjhQ/FMdFlCEnjQ8/VKeG1n5pMwDfdw4pkabh6YSy3mIxpuljzoR+srIdB/8vY/VPkk&#10;g82y5UXpeO6G+054Az3i7ftoXjhcc+k1/MLwhksapHSfZuLF4Kt4n4bjzvd0/Lxjb/GghiD3dxru&#10;Q97x0XvH5S9ZnEtfmzsft3xvnwNSevmHnYj7u/aOT+X7ZRru4YPlSsPd/6SL/86LbWV63+j3g6lL&#10;LSbdMKtOTj/66J69bzfc98nhSoN+veFm1TmvE3rAHtl/0WYJ3cOpRemwjNny/r8EtorfxaU7lePJ&#10;Fx5vzXOc9R9sy6HMW0FN3g0scVXeYRpAXk6e4KLGcPGvt324YJ6S0EQ0NJ+LDf61CXmLILCQEFrq&#10;TT+gK9OTbgJ6VfZ7GBdZn/o/T55I8pfQG5/muWnPsFYnqY95JkPk1LzBz3ndF9H7jmQJcuqwhBb0&#10;GkfALEvgbPVFQ2N6y91MMngAhHjQZ28qW4bz6i9wLSTV9qwmJASC/luzGZXZ/huIzwTKBoEl8bBP&#10;AMv47H35RUKjWYhxfBq3v3jqG78zwCqMjc4SvbkXlNpA0oNNdV6rZQRI/bPfpXpaxiwLJYW6cxfq&#10;wfok2yVuAsUDBpGXrC7BLJbbRYGrPEqH4LlL1yRhPONHs86tg8YYtOzKOKtl7iyoAdxmp7Bpq4YJ&#10;urBN3/VwJQEMiKUG4fD2od8r27Ox+mvjlpuz4eleYwBoFFRy6XLRAMgngTQDK+ZaSFZuSvbP3Stn&#10;Gu7hxJWGO23r5+du0qbTlhSBtvVK54oNqxalA7d6UL7UsvdYGujrOThrtvtxpeG2M3YhZgRVT4Yu&#10;YXbfLjss0aJ06FYPyr0Xxlbxu7h/w41S2YMSDefa2fZ0wEXGwHPTo00lcPB5xumET0Pojak+QFuO&#10;t4Ro4sFzUyXLY9xO2iZEqbC3xJXbB5TuIvVBTvKAcp98e0OINzwvNVF/CRbiHEu3LO2cWZ3rMGbI&#10;ZtIs+8K401g2lXoeuooyAmuzHMFt6tMoeycQPZ+RWYWMkE2BGmAL2UXo5LNNV/GpPsRA/3vjJABd&#10;tMCsRWPWDSIjuPwwAX1qmX1hCWgWejtYconQJVI+z79FDAynTIh4M7RpdBRsuiZmhUbBcK6KUste&#10;5U5j0CSWrkxM+Tz/Be3KAhoXnx1Xb8p6Q2Ohln2pXDA0bNdF/Gug8wWnGs06H+JGTm5ASl00PpE7&#10;5xibJIKWKW9btuyqbLn9N7HU/z6BkAQyq8ZNZRZO9+bNTY+Bt0/l8rUxgQUMrIwLlfmMEyCNdm7y&#10;LES2Pqc8zoE0WHZqdFcxpeUNMQ33cOJKw51hC/v5mwY6P9bGIMPfg5t9d0sjm7YVz+lr98O4TTfB&#10;amLsOOxoHdo32dF+6D+XxOXysFNHeXb2BUtTbkpdPUZmGVvF7+KeDbeHFyB7wC0nZgyijwDx5qW0&#10;QZzsvYHC9dOQ4zIh8gpR328ObMw/ePi2AJ0wcc2hDSBRDsNdihsBcNsO7wP2JhOSHiTDpYwdVBaD&#10;PZ1bL+/NhhhEaLNkaE3a20Km+ERWmXuRnBX2aYQUP0vUd61ClIsx8n4vnVjAQ1si6wrNpQSSIWjD&#10;JbNqFjqBLDwskZeypIpskodFAJTaLzmjN7EI7SGhl1UJl1XN/XfRbtvVpbjYAEKK1tW7jsngcLs+&#10;YyD9a5BYAaWbXUDpNiVmnVIXM6DBWDnGRkdI9aC3f+i2Xe1xd9lyPHSIsE8gGoirTglIYP8FQKOH&#10;xTgs+t7O3huYifYxBrOKgFvkdo4Q45tjGu7hxJWGO02tPeXnb1rGK01tRtsvg+Y1a22pM3Vp9BLH&#10;YQ73SYxu+LBvdthYg1uO3jzxH80y2Gzb9zCrrKWqSwJbxe/iqRruRn2fjDn1Ggy0D5gt4eKkvTUo&#10;XavAcpT94kHQIJh/yDvj8OWBjGeiI2jQGIVw8Yngi+RS3AiS/F11J701aU3qfOmuBQ3cYIM39GBi&#10;KhGyfJ8AxCBCm6WA1oQpNE4tZDmfyCpzL8zZTamU5BYIRBSErFVPGmbSJL32D/GcmgQNAuHwwMJ8&#10;slCflxJIhmBco8SyQZ89IrgQIZksUSSWgqyT7FeMC7nj+5y9XxG0bDAGBNaeF32Rc1Y12f6du2i3&#10;+Enm6k9R346bcPgnioKZ3AdcXTeO2+bSqr7LkEzaSW8KPa7ACkepcWq1lBSl27/kVm+AgZoQn4Kl&#10;HpbMJcaZ7eW5fd6RJtlu12eNHpbbF9Tz6SV7cTt8xhtwefa3VWz/PUlWEVB2UGVJ9W6FabiHE5fu&#10;vm3i5+emuWUG/aKN6ZUGtO2Xwdp7/sKdsW+49zmY5PVum3Gl4bar3ssMZMJdSZXNtn2PpXqv5xfu&#10;0CdjH3ZhOTpl8YYNKOyN223L/eI5fHM0eWccvjyQc3y3QXMY7lJcPFjABYyNcp2OJUkPkuFSxn3Q&#10;xUB6gy338n0CEIMIbZYMUxM+47DJcj4TPffiSs5MbddnEmhZ0rUKUS7GyPu9HMISbbDHCTIOXXsp&#10;gWQIsUGJgcqmE8jCwxJ5KW0AyKbURWibyEvOGJtVhPYQllUJl1XN/XfRbttVjNsAsAGEFK2rdye4&#10;Mu1LHHq7tAql25SYtZMUs0vRcoyj5DJue/uHbhsMFuVS83joEGGfQOd56Y6E9hn5kvGiz3b4zHeg&#10;bVruvaNBHwEz5MOgGizKV8403MOJ+zTc/tStTMNq37n/pbZH7PfDRjny8gcwDgdm3Ukf5oDPO7tt&#10;xj0b7k4Se1vkK9my2dgvw0oadGm+HVvF7+LRDTcnZg4+hMgco/uTEdCzRFknfcB5cCecCzt0hwtJ&#10;EpnZyB1LJ+bcEUPeGRGgPbMRdwQo9dxu0eRFgrJfJPu4UULnSf6Rr9BLpNPGyT5VDRI0tLFu2xWa&#10;yL18nwDEIMKyNQOhQY9gQc6Tb8GsyzuT3AtLyuV+VjlgYCBI9CxXH5g9NEA2GdJOCCzjuUEJeFDu&#10;lA4TSCkWPUqDNm2MYGEPS+RlQNlbUO773k46bWwAwdyUWaXgKsOlOL0LQE5oVzXZUSdwZRe6bYMk&#10;0xl2DilUYkFWhWWW5cqhM+yNNyjd7J5MuVaZHDphb4cGCLDcCzcSg95m558tA6t0uygjhxh0edtt&#10;SAKZ7Zx7+Wl7b+qMpZm0TyyVey8LeHChnpX5jOdeiz4yBsjJpJ2ozMK9UvlWmIZ7OHHp7tMI2mcD&#10;nai9JoPLz9/0i8h2og8auIrn9L52onzGjGEH3JgGwpKDyuYRiTHsswH/fpIhgrMq79PW93Br2XJa&#10;dgS3v1X8Lh7dcGvQpyqXremTUTSAHPqe12IIw3l6grFgCRfQaKmB9iSTEOCUxGEwhxbAJSQTvae2&#10;6UmHSBqY5aVyGLdlcBa6bsY6ZNmaoFmcgGmDKXXQkLuWiNGYPJ8oEbL8MIEYRGgzstI/GvQqzUo5&#10;oNQDIKjMvbD4ppQtg5pGy/hH0NLcFoxF6PYPbW9iomZBg8h9I2CfQJei47rZ/Y6SAIKawxJ5GdSD&#10;y42e2yHJbQkdPam6nd5X19+4l6qn26Ug2f59dsHaeNYeluqlPgYFDIiinNmsajILm+ocNMv3m13Y&#10;5t7GKdMDo5helOSDHjTmUr2lcMtG53NfK1EDvWXyj9vN7uj8lG26bh9+9rVKApndp5T6ZC8dVA3E&#10;2FIk7sLZ9lSlbIfPdsilNmSS7WusPsadXgd1C4J8tj3FvZTSq2Ia7uHEpbv/2x999B+++49oB//l&#10;T/73yHwey//T/4D8JIMGdGm4X3i8/Jb9r4Kt4nfx2p7T6+fv64cTv98Hw/BKuOnH6go3dGJ0Szc8&#10;CA7V/LfEndhwbxcfNNNwDycu3f1/+T/+d//8P/sjv/PZ36DF/Nd/8acPP//N//q//O9f/Y/+9bd+&#10;ppvIR4/82v2+xgtv+Rd/4ef8sXyr+F1Mw/3u9PlO8vd/MQzD88FDxLfRn/T4TiKr/8CYhvtDJeXy&#10;m3z/WzwN9/Dl4tLdpxH8P/+r/5IW8+IPvWf53//ar/6rn/lzCB/GeC9b3ip+F9NwPwnkLPPz9vB6&#10;sM+Wm3um7sk03B8q9tnyoF8xpuEevlxcabhnPNPYSvxA5jkdhmEYhptjGu7hxDTcLz+2Ej+QeU6H&#10;YRiG4eaYhns4MQ33y4+txA9kntNhGIZhuDmm4R5OTMP98mMr8QOZ53QYhmEYbo5puIcT03C//NhK&#10;/EDmOR2GYRiGm2Ma7uHENNwvP7YSP5B5TodhGIbh5piGezgxDffLj63ED2Se02EYhmG4OabhHk5M&#10;w/3yYyvxA5nndBiGYRhujmm4hxP3bLj/2T/5h1/9A7//o48++vH/5r9G+PVf+9XFYMb9x1biBzLP&#10;6TAMwzDcHNNwDyfu03D/0t/+Gz/0n/zHf//v/E3kn/2pn/z6n/hjPTvjoWMr8QOZ53QYhmEYbo5p&#10;uIcTdzbc//yf/saP/PB/+s/+yT/0koab/juzMx4xthI/kHlOh2EYhuHmmIZ7OHFnw02HzVD+9V/7&#10;1a/+gd9PC57ZGY8YW4kfyDynwzAMw3BzTMM9nLiz4f76n/hjf/3b30L4+3/nb/7Ef/vp/HmSdx9b&#10;iR/IPKfDMAzDcHNMwz2cuLPh/qW//Te+8nt/j/9HyZ/9qZ/8xo/9yfzxkhmPG1uJH8g8p8MwDMNw&#10;c0zDPZy4s+Ge8eRjK/EDmed0GIZhGG6OabiHE9Nwv/zYSvxA5jkdhmEYhptjGu7hxJ0N90cXiMGM&#10;h46txA9kntNhGIZhuDmm4R5O3Nlwz3jysZX4gVx5Tr/zne988skn28WZ7b+Kznz22Web9h3A/6ef&#10;frpdvOGb3/zmxx9/vF08iqT3VHm+X7gRbOR73/vedv0OUNilILjFOSG26/dKbv0TfgfeF+RPDvuv&#10;92vgPRbH79t28er5Q3/od//4H9/k54avCl/77eLeHB6hT8K7P4NfEp7vFtzJNNzDiWm4X35sJX4g&#10;V55TTts0efZ8eUkvl49mGu4rpDhP2HBTjaUg03A/B96y7eJ1wHeJb5TyeywOObySL9sl/vJfpj6b&#10;/JINN/SRe0+er9ubhvuePN8tuJNpuIcT03C//NhK/ECuPKe8lXPgInD+KguXeX8/mmc6qt5vs/VU&#10;PEdxXvkb9Anf8e/3O0Do11bq19Bw02q/8m8gvMeGm+//Qx/55+v2puG+J893C+5kGu7hxDTcLz+2&#10;Ej+Q+zTcd/7CyiwnDp825criKj0wqzIve48qlaAyB71dCzbO6lzUMMty2LRvYMoQLSRQv0WYVQmb&#10;6s2PvhLnSRVBTTh04pYBezB5hDhE4FI5xrDUEKHr37nljuh205aenapJ0D06JARynHSJGgJpAGrM&#10;rbNV39w/59z6+3wHsrtWBvTeeji0VANR9n1MnvdPPix++NTYQJl1g6ANs+oRWtYmWPAY4C2ZZL+d&#10;s3ck9mTOpfrW7EnN9QDtNltmF+083+RDt7hyRzS1v+/3qfvdH//xL2S6WwZtLkphKjJfur/4F0+f&#10;v/7rp8u/+3e/kNthYJa1fDJwayetHFil0uX6dIANd2v2JEQnELcEFbcWPSgoixXeLs6osdp9DnCv&#10;/f5Q59xKOK0540Lx6QaWaOw9zc0C3TbcqXxFL1lioDKWrEo+5pDL/krkO9MhkP3WIXdEZG2afso2&#10;1dEBZaGi9+vXoNS/2Sob/Ty/PjvAbKeKYD1NaR+iU0VWGbegZiF1g/3dkWm4hxP3abh/9qd+km8S&#10;n//m//itb/zYn/zaH/nDCG2wjL/wZ//Mp3/qxxblUw2c+81GUPP5P/h7H//gD8TgEYNsP/naDy/K&#10;5xtbiR/IfZ5Tz4vt4ghmPXHAA045J5HnlweWMp8axDOrNOYk0oNxPaE6h8VtQoesasHorexMEhQQ&#10;2sDDjuUxaC45QenJa+bKyRwQOiU9aKxy2aZpIJgbDttyv4pPBWBW/3vymsFtkseJCTdokjCWGphb&#10;y/t3A8p75oyBOUSwIC5XRgCWgHIMmigPLdGYs9vnMwJKpvZL7ky+6VQRYtAlYiEgGFobF7aM0HTB&#10;TSlybh+COXc4fBoOUHZojZs2jrdYdimYBQRdtUz0s8kXMBslDuyVaWppQ5URaHlpUlECSjTK6JGB&#10;S7tYO3Vletn05YEQWbvIhrMJFpS64hNZWBKZWDEObRxvrFIwFp+ABjnbbLkz7xIJNyJlZ1aZG+R9&#10;Z7bvhd8cQKlBfwcwyG3tW89nnIR8oy5ZEqvDaeB3w3Au1EbZrelEG2ZNyTx1Am1sGk1vioh6iAAs&#10;cfvG0q3yef4LSCCWWcWnafcSZlUuqRIUvZam1LjxpOpe9HCef6uMwWSU9a+8MA33cOI+DTfDf9T9&#10;L//Mn7veajN++zf+8Tu2vw6+5YuGgXP0fEZQT/Od/vsR40NtuDkIuBTPEYScPg2WfZjmMELpudZH&#10;CYLGOZU6bjwAApfqDw+j5LMXAOdGT0RY3IoJqDwMBIdOAEElJGI76YUBMxbiBznGekPZBQFkN3Xo&#10;tl1dYck5VboOlktuyHF1Ntl4aM7e+gi9PLGWQFneGOiSJULcBjRJSR6UfNMLswra+HA7US5yaGVH&#10;WVIVlXru0CiTUr6cTRvI4j8GvbxX7T0AymwnfbMdJzINqBEioLSrBgS72Ah6UMbGvrbBiSF0qEHL&#10;QSWegSVGh7TOgMDlQhvI4j8GvbxXLR64R0vdKK9fNqeUKbu3FaUayC3GrG9W7lHfLAQulWF/v2Jw&#10;p6VfYD23sXrzhCzsnPN97i824MS9HJKdXgJXhuhSLCEEA11hH5nPfapxtfjBhmz3nvfgSg9YIlix&#10;O7lSimm4hxP3bLjps3/0v/jPabsX/X7QvL5L7+vgK75oHHhOZ4yQQPbfyo8YH0zDfXhOtRLB4wk8&#10;SoRjwpNif0J5ikUABI1zZOeAg3jQf1yxKh4CBuazFwDnnnQsRN8QpfXkE2Wn2hw66cyBtUY83C8Y&#10;CBTcXYyz936ZAbKbuuQW+ez1hJo91tM9mraoaUxD9rkht6vwoJxjHKErmVgGarLlgJK1VywR1CS9&#10;NvZ+PbTgodNGcBX0QsOdNlN163q2HFrZUVomBDK4Rz13niiTEptys01WhUul6OXttmVxm9mOfTON&#10;aT7TPYMNdBvQmPIJfNqC55MeV3mBelxvuO2tGSxnPK7hdlXAM8uJIqzSQy9vty0D92i5HdwIK59P&#10;aqgM/Y3KLfbL0OizbxbCNveG5X5hYJRLlomCWTxnFXjH80VCdqFfywbL/mKLU5ANBjR7pR4kZTHJ&#10;NugQYJIIpu1nlmRf4PII8eN22nKBKQxAS5Wd7VJ5MCthFWwTbzMN93Di/g331/7IH/7Zn/rJRb8f&#10;fO384ZluOPLn/+DvIf/iL/xczDJO39MLLJYMOmPGXmbQMR/6d+CNHBBszZXNCsGG++Mf/IFT1Prh&#10;XGNxCQMz7NEYXSeShT3awP9C2Er8QO75nO5Pkz50EHJkcMzldIi8P6H0hpBzM8Y5sg/PSkDgUn17&#10;CMlnL0D20qmG9t/yYSA4dGK220VFbCdZmK0tcoyj7IIAsps6dNug2Sul9xjItgMJHhIlcid86OpB&#10;OefWP+g7cIiB7mNJoGQiBuLzQck3vTCroI0PtxPlIodWdpTI7a3lDo0yKeXL2bSBdCyIQS/vVXsP&#10;gDLbsW+mW6XBtWOm77Q/BmSmbKMRGBX8JGNpn6qT7lmDZnCp4U6T3fJDG+4ldPuHGPTyXrV44B4d&#10;1g2lXzkLnq/f4VcRY5aobPpm5RG7RAwuWba3yG3cXz/IV6JzDoffdtDJUpPstGm3kbsUl0KQMGY6&#10;5JMtxHn7jKvFjzbmuXfeCbQcVC4Le4MtL0zDPZy4Z8P9P//0n/3r3/4WPfdv/vo/+v4//d+W2YzP&#10;3/7j1DayCHxN7/mzN5aLpgfe0mTHuQP/mdoPpkyAppwMlbOET+LaLuMzbpM2+4oBy2NgR26jz+dh&#10;8ihZjhCDrcQP5J7PqUcMR4OXHi7gMdFTOR20UXa5J1efVh5VCJCFObL7eDpc1W4blOazFyDvBpfz&#10;iWws/EOUeI7cqTaHTpCXKMp4yNsIZRfHVWgiY2zENkBwI8ZCgM4NQbeLMvJC9puyA84jhzg0n5bN&#10;La5O1gXKe+acHCL0ko6FvUsAy/3uEvTQEsE7Aswi7zeiHD93Jt+0cTxAR8lCw1m3Nmg5tLKjRG5v&#10;hIjMHpMnyqTUpQi9qWw2qzpuL2+3LQeMTUbocRn+GIzwxuUJ23E7VGSmuitFZtZmGpnZNLgN+ns2&#10;3DbZyoaT7oYR0jGH7s5ZjkPIqo7Vy9tty7CUSKg/euvZ9xRyd6DvGjbeF78Pru2b1Xq8tU/BEnuE&#10;S5bxxhRK5ayC/ipCnGjPLDL2yAh6VrlfGFnaWG8IKYWzypmN3lWNOSd/bMwTevniP36iZ23qH9oD&#10;UZT3WSmH3EpLsXcr03APJ+5suGkTv/J7f8+v/9qv/vN/+htf/QO/n847U/uBcTfBDH82XpSXBpaL&#10;Zhn4SVeN0G73oXtkllWR+URWmbV02P43A1OdT9r0CIwYO7DX4eHAGAN69K3ED+RBzymBgseTcJkT&#10;ygMCOFxyrOQEPM98cXrmqIIcMR5/CPtTKWfc2c0pRHsITJnPXoCcrWAISVbJk9kYHwaSQyeghoUd&#10;USWgcb+AoNJtmqpuCdp7T3kh1ejcEOKWuFoiqNmjQ9POxiHOg2kA/nOP9rnpqlEvcXuYc9xGsAgn&#10;o913ILvLfhv0lhEOLdVAlH0fs/b+yTedNkK8QaK4QTCEdes9LvuVVnaUlnMfURLF754LTdWps+0X&#10;j4PGKgHLs48v6mOekqyyHNDHbcuBxGIMNJpvUn6rHxWm0oki2zqLba6NbLe8QNcbP1l1qeF2LYNA&#10;nYBK6G44BnrgU4iovUvE/35gJO32325btsLbRUEl0fsNUVYPl76KfbNS875Z4FdC9jcLy3wfDi3N&#10;BIib0L3KHEwbkLMWs/PSE36XDJHvVUfsnEOiQ3sAMkkamp1XrCGCenPb2yTV1Hax6VtA0MgBpR5c&#10;yCfKroCaBudOsba3sDAN93Dizob7QYOecul6bVsP/6yF4/xdPWaxZNAZd8MdmUGg7n2X4U/RCNr4&#10;mRBXGu7GPptZBY23uTfsG248O6XwMg33o9mfYk+FZ+t28Vrh0Hz9SQ7Dc8M5YBs0HMIpsW/XhuES&#10;03APJ5624abdXBpuujc6VFvYKwOzRXM4uqFHSOPL2IdeBjnExrWxv9Jwq+yxNNzXt/Z5/VmUyFuJ&#10;H8gtNty46l8j9j8PvDam4R4G4b+QfWA/evOr8AwHcFA8x68Sw4fKNNzDiadtuOkpuwGli/VH6G5S&#10;94NWbNFcGulZ/cXaRtaB//7Bez9sjk2DT5bn1+jDhpuBjfaG07730npz49MpRxJGJoTyVuIHcosN&#10;t97kJhrZabiHQfzfyreLofj07T9vMwx3Mg33cOJpG24GZ3T3lyrtO9PgvsuwV4Z0vQ7C6R99uuce&#10;nUP3wYxLDbf9tCTc8h8PupLDDVoHSAJbiR/IPKfDMAzDcHNMwz2cePKGm+Z1aYVfYNgZ5/L6T93v&#10;fWwlfiDznA7DMAzDzTEN93DiyRtuet/8QvxigxY/Xf4v/sLPHf7S/HrGVuIHMs/pMAzDMNwc03AP&#10;J5684WbQ+77kb8yfv/0Hx1//2Er8QL6cz6l/kPQ1/L8tP4w/3v2+dvEu9/H+OX9y/gvy8peCPY7+&#10;u8PehSt/R9g9ycbx4//5+GnBP55v9G/beKaaUHDvWv//T4K14pPSnc2H4V5Mwz2ceI6Ge8b1sZX4&#10;gbye5/Rp/4+V15mG+93pzu+Fd0FrYvv7Ag23Id79a/klabh9ireLG4FqpNN9jpoAbr371ufwm+DU&#10;c0QfPlSm4R5OTMP9JGOr2nMyDff7ZRruR/CSDbdfy+3iHXiqhvvdedabxbcizeut0A33c+CTYift&#10;1+nSN4E0/GIPw32Yhns4MQ33k4ytas/JlefUbgZ4B4AvaQTeFirbBtIr9xtdewQ0Jy9v/vm6GMve&#10;D/ZeskSbBV9josbElJ3l9WYH4JQaZg2XRg0DZ30pAvYuyZtYA4jNwjZdCceJJJwvXcCya9VoAAnn&#10;jiApAZcpFLFig6yB/lV2JaOErokJGzQ2HVGyBeASg+y0jdtsuePgbKIQNE6ya1ADS1Zsp3NWcAkc&#10;7vqw8ikaLEl2/sho9rFYrjeUy3LTA2axcYkCShPr6G6QWS0hqwAnGGjPJYJuXetexGRUGqVhVmMM&#10;cKKGKC6Bs9UJY8mmevubs6ne0PZ9a5Y6E057beIQoWVtmtQTvB2yqWq/CIliXGXQEpb6a4+A5mz4&#10;RRmj0f9en+olaOOs3w2/UbmnC205DHcyDfdw4jka7uUvzmP4t4h8/vbfUf3kA/9EyV/295Jjq9pz&#10;cuU55eXha893krLvm/P8CfS+dZhFVpmFgL1vFw3Ut3HwVeTLxojq8bZ/P2nsSxdvSclwvphNTFd6&#10;UGZWA5cnw/aJBhlBkkMvbHDi1tpAJ2iUsTmZVtHMx4VNCqg3Ps1NV/hpV8oatKwxrlrunSJAEjNW&#10;kkmtkDv5oIEynkE5TnTYOz3Pf4FpaMxny/GGYM56YwnyknNvSoMlNw0AZedDID24TS7329RtDPbb&#10;1JVxFzDWRiemQYg4WaKrxzgGCMpaImRrCr0dBFiKs98RDs0qyxNFuXN2X51bB3JHTWeCEAMXulNS&#10;6gy1cWHLCAsoO7dDb8pJGNobs3rQeNkdoLQmWJqMsWK5X4V9lsd/w2wS0NuCDqH9D8OdTMM9nPhS&#10;Ndz9920/7diq9pxculO+GHylAe8MXyR5D8HyXkT2XRVjiH3eT4Lx8l7piFeiCLPYKPe7E5Dh0nJy&#10;QJMly9rEbf+dGHRuezS2Du0k29/nk1rJEk4u5ZNYvZGW2z+WfQsEtyp7lfps8zCl3khHycL9HTfV&#10;0G7bW+QlbjynGkvOyIbo5OOtQ0ByRhnjPZ1DbzO7W9yGS8l3bg3K+HEhHlBij0wUt3y4nY6FwJR6&#10;lyuH3riWva+k12vxjDFRFGK8p7O6lEmyjdtWLnJoz9C70AMkSu4OLAvFEKbXxio7MUhNDt22q0OY&#10;zSqN9bZHn1dcDUMzDfdw4kNquO8cH3DDvV2cXzm+3vLugX79ALKvCgSN4fBdBfv3ihF9y7aHJRPB&#10;J8oGM6dYyKUy+A7bLt54zgtV53m149Zs+fTNDdo02jQGBVbx6dbaSbYfQXqnYrjt4g1ddpM358TK&#10;jha5/XcpEATP5tOrwI00RgztraMkVTQuDKYa3Klu21tkDRo9p7BLzsiG6Hx0goDGnUpsdCJZFTpJ&#10;hGwBQW+debPoU5YIghPMwIKrRGY5yeSTJXwyFbcRYEkyBWGthWqycSz1GQ0kPT4xaHRrLHF501m1&#10;Qe/agvOp0G7RLHLQc0PO7QGyXwTvDnRK6M9L33pO21jlkgCZm/wlt51bkgkos0rPKcWCfsxqGO5k&#10;Gu7hxJWG2y5Z8tf80bAib9r6OfnzN//gIgaXGu4sXGYznIW0xSxxlX/xX6dERG0yzAGbJZzeCNqX&#10;DHyq6Xw6ST6jVwn5S75TCoStas/J9YY7r5y8kvvF2a8cQPZVEWOIfb+rAOPlzdQRr0QRZn2zLvgC&#10;JlBml+VMocl7OoKzidv+l1IcgoF7b7mdZPv7fFIrOQx3KZ/E6o203P6xNIe+F5F7FaQUl+iNdJQs&#10;7CiH9EbaW+Q2aFKNJWdkq9HJx1uHgM5ZDBdv0jn0kuxucRuW5JPSYW6LjHP3yHL0yMTSVczavmMh&#10;MKVeJ8ohu4hl7yvpHa5tTCAblM7qUibJFhAseG9hKZ205yYeIFFyd+BSSpHbWGUnBqnJJbcBg70S&#10;TVa5Nb3t0WcyHIbrTMM9nLjScNOP2lx+Xn9Ug+YSuTtOZZQa84l82HDb6Srv/20aZl2lAUGR7Whj&#10;E8+dUkaUejC3xZs5MBAiY9DJq7Qdj7z3xnL/M4CxVe05ufKc5jXsa0A57x5B7+uhXz/YAILvrbyr&#10;YtzvraCxb9nF2/795HvLN6LGLkzOieVsbwShX6jx30o0bkFwmxzirUFpuN5mO+ktx0Pn1mQXoDf3&#10;6x7bbWJ18i3jCvlkWm6XZJR7FZibEbGPk2BKyp3wUk/T0zjORaUhDKe+ZTzvK8+nFVhyRjZce0g+&#10;EA8aIHcOelMObYB96pYtd6yFJK8T5c5n2WlkwnEJyuhzx7Ok13aSOO/iZGHArZkzi5PWQNLTJ5/I&#10;xsLhPqhyaAME/cOVDA3RBi03KM3ThTqPN0CpnISR0SCf579ICT+R+bTUEGXq0EmyKpaG2CsjBzRa&#10;glvT8x6zMtYw3Mk03MOJKw13hm3o52+6zDTZ6V+7T2XQhh423HpgsDBO9gMzjO2AE4JxZxQXpuFO&#10;uL23fT7qe3cJF7fqY9PGW9WekyvPqW8a4N3DO8NXXd5DEhvw9dZKVmGsva8lX36g5YJvJv347gGW&#10;OLvgC098RbEceha9AjmcDTfnZpgXm3EBYzXYL3E1ALezkGwRUqJ24vaVUx9mgSn1jQaQ2ew3foBL&#10;c+4dtYxx9t6ZqwHM+GRJr5JsCpjdtIVTCERJnuwogXQuqW1IaGR3p75lOC0+s7gl0JIzcqIkeczU&#10;gPYqwZwNJ9eThH0xl2wXNPYuuIS4WQtMaWOg7AU9lpGXr0ELsCQZnwSKkxBvGLjf9t/pGUKSWAoL&#10;UYbOCkH/Em+EU9O3r7ewbCdoL0kYyFll7zdKE1aZ5BGyU92aFUJyThmjYVWS753iR0voLfRs6xfi&#10;U0vlYbiTabiHE1cabrpJTxk6Sz4/v9xw0/jmt17GpYY7PWsW9mDJOdoW7lLD3bxjw92o5zM+9Rah&#10;sQIYKzC2qj0n93xOeSX0u/MR9LvqJen34pcQak7lt4vhSwYNHGwXXwLYbBru14NN9n3OT57WV5j/&#10;8GqZhns4cenud8/acneZ6V/zY7Djcb9wY2Bb3HJCMJYo+2FnTKwl3N7bYpDRu0u4uFWf0cZb1Z6T&#10;S3fKX314VSDbs/oLzaOZhvu9MA33l43ccR/hd/zv5NvidTbcwE258798voT3a3hHpuEeTtyn4aat&#10;jNxdZvpXBgY22faphw339WYXpW0xayN3CG30rBNtMvCJkqklRCxZG28IkfkvBDdl8lG2nF2jNAeW&#10;R7lV7Tm58pzaqsq7vwam4X4vTMP9ZcO+Tb5UP2/Dq224eQa5HdvFBd7XCTncLtNwDycu3X2aSLpJ&#10;Xwa0ofnRurtMhPSs9rhgI6txhrNxuMw6UGY2UToEI1Fg7+TOhluDOLSlbg0jSSpErxJMjJEkGVvV&#10;npN5TodhGIbh5piGezhxpeH+kg//M2NRXhpb1Z6TeU6HYRiG4eaYhns4MQ13j/5Bvf8YyZ1jq9pz&#10;Ms/pMAzDMNwc03APJ6bhXkb+nMn9f95mbFV7TuY5HYZhGIabYxru4cQH1nBv2X+IzHM6DMMwDDfH&#10;NNzDiWm4b4V5TodhGIbh5piGezgxDfetMM/pMAzDMNwc03APJ6bhvhXmOR2GYRiGm2Ma7uHECzfc&#10;H+/+Ecr7jPwF24t+P7bsP0TmOR2GYRiGm2Ma7uHENNy3wjynwzAMw3BzTMM9nLjecJ//frwT/kuN&#10;DP/xc+i/NY9L/13G1ve/CunyT772w17ac9tGS7pwlscVLH6QexWyqzK27D9E5jkdhmEYhptjGu7h&#10;xJWGO79G2/Km2UVASfecfyMGZcu21yxXcJWz8clAacdsEx8DRuRuzY3bq2KZsWX/ITLP6TAMwzDc&#10;HNNwDycu3f3ucTP6H2JcmmB7a0a6ZCz3DXFme6CJqzbAg//WY8fCIDnsx5b9h8g8p8MwDMNwc0zD&#10;PZy43nAv7Ww6YAbt7/WGW5kpSIu89NOZ5fOeDTfjvOhEksnYsv8Qmed0GIZhGG6OabiHE9cb7vS4&#10;jgf9wt0DA5WZ7eUt36fhdnDZcR1b9h8i85wOwzAMw80xDfdw4tLdp3nt3tfWthvfbr678c2qRanM&#10;kn3DjTLyYcNtb82nAms1aNmxZf8hMs/pMAzDMNwc03APJ6403Aw6WkkTTN+shs5YjWb7htvmWPJn&#10;P5jiUgP7bLD51sNhw60eG3xqLG2pvGX/ITLP6TAMN8qnn37qof2d73xnUw3Dl4ZpuIcT1xvumxtb&#10;9h8iV55T32TNJ598ss09D7w+r4TgnUoO3/ve97brN3z88cff/OY3t4sngjRIZru4N/tMLuX8ApAJ&#10;+WwX7wDJs4VX1dA87o5/9tlnbGS7uIpbBpZsqnfmhctoJ3rpC/AuX8tTXT766MmfuEdA/h4XEV4D&#10;fGcecXQ8iOvnZLj/F/4Sz3G0Ni98PBJr/0SzwdMX+t0KtfDulb8n03APJ6bhvhWuN9z3bziepL07&#10;fJGk9710Ot/zrfCgQzBBH8Q+k2d6o+AQt9e7tye5I3CfWC/Mg/qAGN//C4D9UzVw+Uq/cBkPY6UU&#10;j/5aUsMn+VI9LWzkqe7Xu0OF739sPo5puB8Hsfa3hj0+1f16xFHzjkzDPZyYhvtW+AAa7nvyoEMw&#10;QR/Ec7+fwn26tye5I6+TB9X5ETeFW/+Iu38Ifl6+F/TrsX9SUopHP0osf9btmNh2cW9Iaf8sXCrC&#10;u0MZrxyMh8k8LS/2pXrEs/Oa4fuwv3Eon+p+vXy5puEeTszdvxUe0XBz1nOyKHO+YPbtb3+bT4ge&#10;GzVpXHxVY6C+PauB/YsETaZ8GUeToy3HnC21LC9a14qa9qymIY3o3SN0br7OJbGSiUvIx7gYLMl3&#10;0NSKVSlgk1VgrO3iwq+YTrFKb6SRyi/L3REGids54AHcqYEQ0JyXvvXHFaJ045u2WAySRr4GeGNK&#10;OcagJeQOuheNkTXORrQBPaP3EntnT77evn1LDXuDBjWHrkPiyj5JQOlmAfteDjh3KhXAYfuMZbbg&#10;Hvf0Hrk0kMQ5tJl5JpwLJWbMbqo3ZDug5souUr2swsYpZe0XXLJdvI37stTxjGygs8lbtP0hvR09&#10;kBXeevbQMzaX8gdme8ub9gIYa9lxuQXRtwc1QBn3XwYst+k3u1aDkHKdJw9uxN7g5PHNXpSvfDGA&#10;WX2amMWXruHixLgYX0pgcauZaCApV7JtyyiR41k0AGwgdwEzlAhuJOUyDcGrjt2DAAAabklEQVRe&#10;pauyNfRZDoc5syQ+YdO+nc+muso03MOJufu3wvWGe2E5iD1K+ETTpxVHSWQtEfg8NPZIRfBo6xNN&#10;YmA4vXmi+V4xhMvVcLn304dgJxCfTYL2KpaoBJRWg7VtwGVrzJmsOvkokdF0JpEDUaJcamUxG2az&#10;8XhzCzHGwDTaCYL5MMsqZQRmF7P2bwWWEkUOGsR/5HgAFpoVGtMGjPcF15vGZnue37aj565qe8ZA&#10;ZbyxryhDyuisPvVvHdzFybSSbIPsIq6W5S7Rv0o0yMbKKjJXAByac7P416BjNSmFcbssibuvW4Mm&#10;Bld2cZ5/KwqfLcfJgku2ix0sNCI27hQ/Zr7HIlyazQ0CgvammDKNS2sxNvoeg7rN606AvbgdyI4s&#10;FGuVOzGNDZFvhag0FqucxSFKBDMxK/1H1r8GrlI2AWa1JHQyibJhbQwgIfRmYjhJ2hh3nS8l0G7d&#10;o/rOB5suowYRUgSV+xsXZaoBWWXQrvzeLbMasNxdL8v3OSO07Co2ouAqPs/z15iGezgxd/9WuN5w&#10;748n8UQADwjo06oXRt8Gh+cRcCTlRA45TzHD2GOoF+bAQqPlIX1EZgl0YiFB+zSPh3YFyO4XP9BT&#10;yfnO5OEwk4ZZ69MeGpRmAvG2ZBtMSXvcZgssRDYEmo7V/pP5YYkaZmPQdTj01mS/i9vD0A3K2Mc4&#10;Tg6TbFhu3M6269BxY0wUYqkMmc3y9gNxFUuIK1ON8R5mU8N9LPUhpWAKg/2+2tvhdqK8zy46Stf8&#10;sP6sQtmY6gJ6EjCWfqRTZXbTvkH7xqyEPLNcmSWpQ+hw0kEFm2wfMEiJrmAx3W+XPYVaqt1FDhgs&#10;28zyO29EGwDOTYZMFJjF+Dx5/MVgSaJ3CDh0Iol7KYF223FTkAjq97AqnhGWBCDK9p8tLP5j3ImF&#10;7DTLD3NGjiXEFZ+uuj/TcA8n5u7fCo9ruIHTIUcJ9MnCwkb94XG2nLP45PRRDjmP2vjw8FIpOc5C&#10;ggJCtobQG5EEjXMwAYTeCyDrDQGDXEJyvpL89Ux6U2QFUeohLMokiVv0KgH9ydfZG59GR8l+WZtP&#10;9Fag3cYecG5l8KMAmGGjHDDQFeiNT+RDbxrIabfn/TLVlenQ8Qzos5DPKDVOHRDa2x58GtftmG3X&#10;oePGmCgKTWazvH1qAApZ3vtFxl6ySjolSAKLPqQUnUMbIzT7KiWx++yibVL8RV5wyXZxRFfmOu4r&#10;GS6QJ7Ohbxyye7kECeR7u0B6PYVnC3uIdQAcgremN5hC7avdCYv7FV0dLo+y5cV/KpCsmG2SYeii&#10;ZV8hTpZqJO6lBNrtsmu9uessDFiiBwUNEMhNgxDlYeX1n7RjjFs31aRcWX6YM0IsAYPsMWnvK3zI&#10;NNzDibn7t8LjGm7PRw6FnBR9Wh0uvM9xthxPkvPIoB6dvbAPL9EybiVBoZd0YiFB+zSMh3YFyO5X&#10;t0Z3KjlHQHkp+cNMuiaR20OD0kwg3i5l2zKuzIRLnCMTy6mO1WuT+WGJGmZj0HU49Iblfr+L2ztD&#10;txzjKBdvexK3s+06dNwYE4VYKkNms7z9QFzFEi652itxxXaU97HUh5Ti0r7a2yFJ7D676Chd8yv1&#10;d8l2scOFJKDP65jhoeUShYQtC1hk93gJZi9VCVepyfW9AH4SN3IqDCnUUu0u8h7j8pnlaq7ciDaA&#10;FCRZMXtpy8ISvwDQIZq9k8S9lEC77cqkIBHUS3trGWG/iyjvU/kYd2Ih5cryw5yRYwmXXO2Ve6bh&#10;Hk7M3b8VHtdwO9UnCJc5WTgpInOaAMLhcQYx0JtygzePnj4694fXflY5aKDcybhcOZCGQZdUVQJK&#10;i9MGcXVO+a2cLyXfmaCMHPBzWJ94aDDee+sMAdnMCR0ZMAYzRMiSznaxd7NLBSKH3jsZRsa4q5TS&#10;Xdpvh1PuO3IpDWz2eSK4kd5dWHLQEiex7LiLsQbZMqv2s1neyvgBVrGFvTJyaANcXdkUYGkpkh7y&#10;koNxAeN4DkkMmL2+i47SxW95wSXbxdskCjkY9zraG32ho5iMdUtibEHNIVTg0ixTyQ1XVvsSGGtg&#10;XOWucPKB0804F9Z9KYcudTae5XfeCA3MvI2TIVPJKpk0aPqm4MGFJkMgZAyyUPvEupRAu9UVs8hd&#10;pbYx4cVDZAQzaaK0Gr0KoYPCYqwyybDKXWf2Us7mqZz8F2XkK0zDPZyYu38rXG+496jnONCGQ4FL&#10;jhVPlhwoHlit6eOmTytArzE28Rw07tMZpeE8yHJOaSnIp8Vv45QyDr3MYd3kEAT3CJ2bCYgpQTIB&#10;9MjJ+VLykFoRMSUKCcRU181VcRLijeh6W6qd7SD0Ni1I5Gy2s0VIYXuzroV20uTWaGAdrAkQC/R2&#10;ab/RtzECDjUAlmijZ3N2v3weeoPsKPT2XQ4K+uy4bZwdgZZqMOgyQlJN9CWo9w5QaglqFmLAKjVL&#10;rOAW+DQrzFAuxvGWBJpODK7voqN08VsOvU3JdkBX0SDvd/cgyPMcZPs6kZLF0a3htLw/7BRX+oHO&#10;n8t9wtYBSCZ1Y1UqvBQq1cZG4ybeADkaBLdz5UZokJokVSJmF0R0tr8AgVmWbxdvP19dhzgx/yR2&#10;KYHFrWayqc6kMjFOIJdYkAhNK7OKnPlE40aSD3KMtZHW8JnCwmHOS2GT9mb3pj53Mg33cGLu/q0w&#10;d+r1wBF8z3P21cKb5vB9HHz9+O4fhvfC//XRR//vb/82wr/9838emc9j+Wd+5mT9FPBcpGl7hbz3&#10;p3KOhccxDfdwYu7+rTB36v2y/LyRnz1uCPLPfyfQbfcvUnvmzTq8d/7tT//0//1H/+h/+KVfoqv+&#10;d3/1rx5+/vu/9bf+1R/8g//+r/21bc278cr/Q3oa7htlGu7hxNz9W2Hu1HuHN43c7s/b+Z90r/+8&#10;DfNmHV4Dv/On/zRd9cXfts/y//Pd7/67b3/7ZP2hMw33jTIN93Bi7v6tMHdqGIZhGG6OabiHE3P3&#10;b4W5U8MwDMNwc0zDPZyYu38rzJ0ahmEYhptjGu7hxNz9W2Hu1DAMwzDcHNNwDyfm7t8Kc6eGYRiG&#10;4eaYhns4cenu/3//6vsz7j+2qj0n85wOwzAMw80xDfdwYhruJxlb1Z6TeU6HYRiG4eaYhns4cb3h&#10;/vgHf+D0d/ae+cVf+Ln0l4fjPjbvfZAheS7KR49426r2nMxzOgzDMAw3xzTcw4krDfcnX/vhT//U&#10;j9lZ/vZv/OM7++kPo+HuXd85puEehmEYhuEK03APJ6403LSSn/+Dv5fm8i/82T9DM5rL/biJhvvO&#10;MQ33c/Cbv/mbX/3qV6nVj//4jyN897vf3SaGYRiG4YNmGu7hxJWG++Mf/IFLHbY/eAuySmQaUPpy&#10;FsYSGU0M5LAvb5/LL+uSVTjcVPVbNf9tsKne/gGbLajUZ1pkRi8xSWy8TAJeQufcPvlEs1XtOXmm&#10;5/Szzz5jC9vF8/DLv/zLP/RDP/Qrv/IryN/61re+/vWvq7/Exx9//J3vfGe7uB9s4fBfG/7kk09O&#10;9+mjj+Lw008//eY3v6l8CQzu/JfPXy1s8B3/5fnD7VPeLqM87Zfn0Nth3CeHilG37eLVQ0Go1Xbx&#10;DPjPd18pO1+POx+iV8X7eqKJayUPn0rr/C7/TPpzf29f5ul7Ku5/HLkveNbnqJmGezhxpeHuZjdN&#10;swONDai976JE8KdxPThL520Xq1KDHhi43D4Ys72yBQYO9z7RpONHzn8z6IqR5VnSyv6F+zBnthz/&#10;CC7cqvac3GjD/f3vf/9HfuRHfvM3f9NLGm76b+VDeEXBdnE/2MLhWwe9b9kIgnz9JUcC7+X1/CR8&#10;mRvuR/cfH1LD/e43hVLsq9Fu+Xo89CF9v7yvJ5qg3inq+VQNd6/6UjXcd5br/t98vg/veEg+lGm4&#10;hxNXGu6M/KJs79vtKSP6CDSpNuh82rDaJdtDM7qp3Q/9291ime7WYe+r/4xugrs5TkoZS/ION2h6&#10;ye1SzgRK9Hjbqvac3GjDTYcNyt/97ne/+tWv0oJ7eQjJPPQNxNF5+EpAn7YAt7FBef0t9b5ez0/C&#10;4av9QRxu//DV+7RfnkNvD3rlP7r/ePTCV8i735R+cEK7nYb7nlz/6jKFwUOPu1713N/bBz19z82d&#10;5br/N5+ivfDzPg33cOI+DbcjTW13twxkm1q+6wp8akCTauNr89rsG240TrGKTxcycBW9mvZmRNZm&#10;loHe5REy0iIzDAQKhw13ox7BoIx426r2nFx5Tjk7zgl+lJdKv2CWYwi9xr4ynY0HLjVrPOkkL1oX&#10;ypVD8Otf//rP//zPI/zKr/zKT/zET1z/8yT4TLPoWa9nE+h3fEeXLAzsNNtpWc/Kh1x6PbtQ+iWU&#10;kmaVG1Hvqv09AgItyjbGSVe+I4aEzvsDIaHBAkInHyVmqWpe3r39ZGhKSw7eBaeWWbypTGILMQA1&#10;h95MO56zr6QdstCIh/ttYoDP7J1PUMklcbUBI/KJ8Wn9m1IrI+xTSvVgKR2gzHfSvSubgJg5a00S&#10;jSlloUpglZZeAja5j4Bmn0Pbq4nDbA0WM9wmyQ7RZql5F0ENHFo2MSAQIdxv4rpZiyYpCHIiagZo&#10;WJut4Vz94S6aGHQ11ED7iSWo3y7O+TAbD7FUyPZVQt/cdoslbBfnSw2slUsg5WpSTyAflamnqIQu&#10;IJ/ZZjisPOBQZUJ0wvrBZ0rhfUFgCgF9zJSFy2XjrvVSD2BWCGiSFWYJJ9kyZrpV45LMImiPHsvo&#10;SS+57StziWm4hxOX7n6a5ow0l92zMpBtQCNEjofP3/61eD/6Z+mWe6DMT8sOM8G+/xuglyMkJYdL&#10;EDqllpeGW2UPAr2qX7g9DpQ5CDzpcpBBjiHAIOcISs4LZz1rPMKcbbREiCvPqRx8y4nW/PIv//JX&#10;vvIV/4+S3/rWt77xjW/kj5fsITfzF2SzTYZ7MLg01auoRnvm8spZiWWq1+BQJ6zN9knAJCERLVRC&#10;IKdEi02caGBhk2qcYLxPaQmtJZq4xec+Ls6RVXZZsNRbtr9sMyGCW9DDsp1k2yECmiQWg0NvkLjn&#10;3azbaZjtgmiAQ2SVTeK6TRe6zfP8CWRDmw+C+ZwnTx5AGSVTyqJbZdwm89BFwCAbj89sR1fZb2Rm&#10;Y4zQpVOJYP58xjJ0bdtVlzG0WyxjjNK4ejOxGC9F0O2h5UIMcB6ZoKmYTqw5Np0PRDY3nSw7xWdW&#10;4VbLpt3GAI2CmZsAPltOkijNPEpXnSdPPrMKt10cU9XgZFo3xZK6KkqWG8jlCAvx2QmwCiK7r/aP&#10;8ywMhtBgKZHJQFYhmJhuEbDB8mRUy53VUn1sDhNzF0lS42ytlyPEbcgS96J/SD4QvW51YkEiJ8qd&#10;TMM9nLh092ki+WLZejrSiTplI5uOs5UMLLsxZXDZy5fWubtkzCK3Tzwgd0RslHt5N9+4Im1l889y&#10;16bJjoxN8jzMmU89aKC8Ve05uXSnlqNK+uDwvEDwcPEcDJmFPtEOwW0MEDhx1D8V+8ORKGzkSqAk&#10;v4epeMupLYencOjqhS4ULA6hz+7F+DATcsi+Unmd5B5hfOVMx4+rtusz/RrIRi7l07tIPlnVrpbE&#10;ZF8T3cY/xNslMDbuobfEXRLo3EK2sLhCTj6SgnuZhYduoUtNYubjKmS4vkcs9wbuSLmTCSwxGfy3&#10;AbLbiQCH95r0vL98usGmb43JEAg51WjaLat0CzFub2Buuo2xHFpuF2c6FsSg4zYkEPv2hrEF7Ihx&#10;blWX0M0+3HIjYkACBoKOFf8x6NrG2+I2Nm0cD20cA4IqEE6zS2CZ5b3BuEogwAxjInq5B2MMEA4t&#10;U+qm/adWSwUa9CZ2uPHWJ5zJOJslTXLQMml3QZJb7yLKRb6TabiHE1ca7jSU0i2yDa7YpzKQ0xx/&#10;fvTz8Nn8RLrYHiidxQlxDdeBssqWVwik0oiixmEzDXbe3a9nyrUmr0H32dI5J9U031vVnpMrz6kn&#10;gnh29FmwHEPL6dOnyaVTj7MJPShooDfJIfWOkDP5bBdnLh1qvWXJIR7a2+IZ4ys5HwbdR9RD9CyB&#10;Vp7XnUDuTLRJVQMltap5AYBTkBdMg3KbfhMu7xLIRpYdIZtPkgFWGSLG0cA+McDJ4lZv5hPaRvym&#10;SaIcektchSbbDPstCHLqL1ziYbuohXy2W+TE4pMcUGKDfzzkU1zSuBZYvi8CmBi7S9DeJkr1lsvo&#10;gOx2zlZfYIjeGgtV8omsMiybZZU2KK1G027xlv3GGM0picIkTV7UXLIMXJq2IGvQcYFLl5MDnyoR&#10;4g1j/UQAZmOsLPv6JG7otUBc8+lKdiyM9RADprIFK8Nt7RKJJU1tIR6yCjkGfm3ULDkL+rPjt77J&#10;nUxcRQDdHlbm7OyLymup20AmKUXIRiC16k3lUpLPsnFnA/q+OxhwCYnVJAfTzgaRWaKMYG4Icds3&#10;t+U7mYZ7OHG94Z5xz7FV7Tm5z3PKEeDR0GdBzovlcJE+TZZTT1p5xWBxG5g6ZJt+G0/J7eJNbmxk&#10;iRiwvxQXmKUOyvhpyyXQwuFJ2oVqsEyUyIsxcsLFhhzyYguH9wjUX8kZb4Bw+D67lE8nzyrzyap2&#10;dZjY4pZVur2eKiRWy4feEvdSZZpLrvb54AclPr3Mwt5y27SMK+1RAjIgnBd9Qcq4yA16XSW9TiAy&#10;zjvbbCdCgwb9dvHGpjWhs+rympL60E5YxVrlGF/aY9ADge5puV3UNjtu27QcY8DYAnbExblgsFd2&#10;OFluRAz6rnWsJBODrm28LW5DG8dDG7cBQd3a3k8vabk3GFcJBJhhzBIvpQsY+U7L0P5Tq84Kel+R&#10;26YNQofDszbZYJMclrS7IMltcatyke9kGu7hxDTcTzK2qj0nl+5UP/YcDX1G5GzKedHnFJas7dNk&#10;OfVkOeaUW8nnftXj6PNRtwRCsz9bAYPr510qk7IELnPI7umSNuRjeuaGW2QsVVrJlhEkxrDYWzc0&#10;2mfXiwwtS99NBGU+fZcAbrMRlptD54alxsbSQ1YRLkGZ2iegq/2WMU7chGjQGMsQyofeugjtCv+u&#10;atBEySqcIHRiTTx0DnwmhHpvEMrIgNyFjdwsxT+0cXc9lQScUu5MANmtYZy1WLaxSsCGS3e3YAhr&#10;29niZ2/fbrH0NkGM9WZiGvPZxY+HQ8uzyRfEgECRO257Rh8ZIRtpJ1Fm4aKMHNqAPVpeNOZg5t6U&#10;zEKvSgIxMLqr0ERmSWqO0hCpLcSD1YuHGLAEvTYLneoS1EDqddV3BE3kkAICHiJ3MvHMrBUwbVyZ&#10;59nqZAYInSEsySjrQZsuYxx2YhpDfDY4tFCaZYO4Mh9AcAvttg1avpNpuIcT03A/ydiq9pxceU49&#10;FiXniwcr5DwSzgj1nmJ9miynXogrDTxAXShq3h38eA4ayPMOkHMmBvK/M25nvqneHLItLFixxkDa&#10;S3JLHcgHzF+lBoCcVHOOQwey7IZIttZBsqrJ3czRnxyAJdF38sZqJWbmj7JXZXemutwFZ1l1Nnlr&#10;NpWPqyb7wizhDr0tBcHS2eyxiQfkw/0uONt757M9ZxcmnJuIPvtCdu0e14LLD9NYlvcdcTsol+XI&#10;ncnJ+u06q1FeMl9wVjbV5R3FjFj5NrZxe0tEvzmCgcpDyyYGOI9NxwUutdFY5wgugRjnOwa4Yko5&#10;lnB4d2KwLy9kO5hRB+WOhY2ZLwYuV+jbKhir6dq2BzfOwjbwm5MtL2B59r3Val/PdmWJwAyzzWAC&#10;TrVB9EtWYlCIGf6R0egnpfASyCo24ELNzE3U9J0F1mbhQopper1Bps4uv9hCu+1kWr6TabiHEx9G&#10;w70l/UHzJXlOOdpy7D4THJQ5TIfhw8aWYru4Tci/W6LrYJzG7svGCxyeNwSHPEf9dvG+mYZ7ODEN&#10;963wJXlOOSKf+5T8+K5/aXIYPhjoPm/uPy/7905Ogwf9B8OXtuGmaP5qO8irOuen4R5OTMN9K9zu&#10;c/qtb32LtyCfv/M7v/ONb3zja1/7GsI2dwQH5f1/0Hoor+pnj2F4VniUHtStvh7ss+VBpwH2X8KG&#10;m1abjc/vCOIfAnlV5/w03MOJ99tw56//e8exJf1Bc9PPqf+o+1/5K3/leqs9DMMwDB8Y03APJ16+&#10;4e6/CXsa7vtz088pffaP/uiP0nZv18MwDMPw5WAa7uHE+224n2psSX/Q3HrD/bWvfe1b3/rWdj0M&#10;wzAMXw6m4R5OXG+46YzFf4XRkX9+8i+8+UfUP69/V9J/GxLNYtyW4mx+4c4/35h/05GgGOTfg4wl&#10;ghpQsyX9QXPTz+lf+kt/6ed//ufpuX/rt37rX/yLf7Fph2EYhuFDZxru4cSVhptm1963e2g0ts4M&#10;lN1G7xtujNM9o7RrP/wjJendGcyq1HJZZSwt439L+oPmRp/Tzz777Ctf+cp3v/vd73//+1/96lfp&#10;vLeJYRiGYfgSMA33cOLS3e8emvHJ137Y1pa22A6YkS75UsOdobLbaPVpuCMw4rYtE6JdZWxJf9DM&#10;czoMwzAMN8c03MOJ6w13Y8ONkIYb4XrDbccMmKWlPmy40ezdtmWH6NxctSX9QTPP6TAMwzDcHNNw&#10;DyeuN9w2uD1ohdMZ56foSw13+umWu42Osi3j9lLDnaEByi3pD5p5TodhGIbh5piGezhx6e7TztL1&#10;9p/AtiFON6yBsk22jTgGyEvDbWesbOuM0AaL216lMg33XomwJf1BM8/pMAzDMNwc03APJ6403Aza&#10;WUnnzUCOMl0yLbJKBRtum2PAkvHJ135YY5UI6a0Z7VbNYcONnFhgoC3pD5p5TodhGIbh5piGezhx&#10;veG+Pmh803C/37El/UEzz+kwDMMw3BzTcA8npuG+FeY5HYZhGIabYxru4cQ03LfCPKfDMAzDcHNM&#10;wz2cmLt/K8ydGoZhGIabYxru4cTc/Vth7tQwDMMw3BzTcA8n5u7fCnOnhmEYhuHmmIZ7ODF3/1aY&#10;OzUMwzAMN8c03MOJufu3wtypYRiGYbg5puEeTszdvxXmTg3DMAzDzTEN93Bi7v6tMHdqGIZhGG6O&#10;txruGTNmzJgxY8aMGTNmPPnYGu5hGIZhGIZhGJ6F3/3d/x8pW+WRFL8C5QAAAABJRU5ErkJgglBL&#10;AwQKAAAAAAAAACEAUbbQpD8tAAA/LQAAFAAAAGRycy9tZWRpYS9pbWFnZTIucG5niVBORw0KGgoA&#10;AAANSUhEUgAAA9AAAABmCAIAAACst+5KAAAAAXNSR0IArs4c6QAAAARnQU1BAACxjwv8YQUAAAAJ&#10;cEhZcwAADsMAAA7DAcdvqGQAAAASdEVYdFNvZnR3YXJlAEdyZWVuc2hvdF5VCAUAACy2SURBVHhe&#10;7b3Nii1plqZXF6C7iHtRQd6CIOc1TdC0KDRIqDtQTjWpmuRQE82Smgl0AYlU44aGRoOGhm5apB73&#10;Z/sbb5jZdvdz3PeJOBHvw2KzbH3r7/vMtu0VJ09E/t3f/va3//g//Q98jt8mu/vfC7tTY4wxxneH&#10;P9+3gXsymUwmk8lkMpl8umzgnkwmk8lkMplMHigbuCeTyWQymUwmkwfKBu7JZDKZTCaTyeSBsoF7&#10;MplMJpPJZDJ5oGzgnkwmk8lkMplMHigbuCeTyWQymUwmkwfKBu7JZDKZTCaTyeSBsoF7MplMJpPJ&#10;ZDJ5oGzgnkwmk8lkMplMHigbuCeTyWQymUwmkwfKBu7JZDKZTCaTyeSBsoF7MplMJpPJZDJ5oLw9&#10;cLN64ODwc8l//b/+d5r5L//H/3qwP06oRUXqHuyTyWQymUwmk8k9YYB8e+D+//7zf1L/f/+X/7Ev&#10;v0j+8//2P/+3//v/PBg/Ihu4J5PJZDKZTCa/fGGA/IKBG/nv/+H/wcLkHct7hGmbqO994J5MJpPJ&#10;ZDKZTL5UGFm/fuB25JX8ua+zteCMxT8XD7pFLpNYJUuxIzQTI5/ngfvcQIxM/Noh/v65teAWuz1I&#10;e9qMbSQhxjTWLWmB/MNGkmjvs424muTZBdJdpVt08mSpd6EFDg3obObLnJPJZDKZTCaTTxFGrC/+&#10;KyVOaY6wDpeOhk7hOOvf46nOmfki95I4Amon28HuUKhdn5ZXGgD08y70OTeAglwmtLqdoEB3i6Ju&#10;YFcxidWxxN6iXZ8uqv1wzghG6GPR/mYDuTw3P5lMJpPJZDL5FGG++rJ/aTJDnuK4Jj19Qrs58J0H&#10;buWcxHnXybLnYJQ04PTppNiCUdp4aCD5O3mmUi7bOWKfjq09m7ZuZpRki4+dd5KDTwQL9mwNPbtG&#10;7FnODol9TwPxb8tkMplMJpPJ5BOFQevL/kpJxHnOWEdALOjOc0GjzucR9l6S88CtHSV/NJvJ0svI&#10;Kw1kpjRnBu4GH53P3faoypmga289nZukOc+79wq5NTtHCDRWuyfQRWNEzM/nexpQTCXJM5lMJpPJ&#10;ZDL5FGHE+sqBOzNr9AyIiqOnsff+zPhekoytBztKmnH6ZHz08izdgNNnGkj+biBit+fRs0dVh1Tt&#10;rSezFXuuVTrJoavIYWvo7oJPFXXsBwckse9poEV/SN3JZDKZTCaTyceF+epDA7fDGQowsR1G1eja&#10;z5PlZRL0jK3x0d66E+dhOrzXQKbJg492G+vk3UBG2x5Ve95t/TKwq3SStrc4NNvhuSjJezuIup1f&#10;NnavAaR3bV31yWQymUwmk8mnCPPVVw7cCEvi0OYM5zgb4uwk2hZFI3SSHlt7IkQcIkH7YeBGLhvI&#10;xGl478gBVDpbGgY7Oc++erbenSPo4vSMdJKeg1scfP1sB/2ljwWFHrRAqrsklw0oCYS2TyaTyWQy&#10;mUw+LoxYbwzcvw65N9r+MsVRu6f/1wXn/keIyWQymUwmk8kvRzZw/xJlA/dkMplMJpPJr0Y2cP8S&#10;ZQP3ZDKZTCaTya9GfisD92QymUwmk8lk8rPIBu7JZDKZTCaTyeSBsoF7MplMJpPJZDJ5oGzgnkwm&#10;k8lkMplMHigbuCeTyWQymUwmkwfKBu7JZDKZTCaTyeSBsoF7MplMJpPJZDJ5oGzgnkwmk8lkMplM&#10;HigbuCeTyWQymUwmkwfKBu7JZDKZTCaTyeSBsoF7MplMJpPJZDJ5oGzgnkwmk8lkMplMHig/Dtx8&#10;jjHGGGOMMT6RDdxjjDHGGGM8kA3cY4wxxhhjPJAN3GOMMcYYYzyQDdxjjDHGGGM8kA3cY4wxxhhj&#10;PJAN3GOMMcYYYzyQDdxjjDHGGGM8kA3cY4wxxhhjPJB3Ddx/91N++OGH28IHIMm///u/3y4+lb//&#10;+7//h3/4h9vFOPFv//Zv3MRHHD7HzuHfLj4Az8Y///M/3y5+w+RJfv1A/uVf/oUbersoMLJ0u3gM&#10;n3XHw6c8nN9g478c/vjHP/7hD3+4Xdzh97///Z/+9KfbxQtYsN8u3g21qHi7+Jn4y1/+8rvf/e6v&#10;f/3r7fpjkOrPf/7z7eIzINvPfkT34E3iK4X3CV+Txp91vs6f+40eY4T3Dtz9A8YX8ism2k7CD6pf&#10;70fwde39dtjA/b2QJ/nRA/dXf2U+646Hbzxw/wreFb+ogZshmPmVgfh2/alkp7/wgZs+Pzfhl0J1&#10;NnW7KHxR8BVDd+A+f03aZ4zxuXzNwO138nbxbjoJyvf+O/f9soH7u2MD9xfxDTb+y+E9A/clXzdw&#10;v863Gbg/l08fuDnVz/qHga/j3sDN054Xxb2BG7Dv13mMR/CVA3f+fNofSMlMgMPN9PLbib+X5uH7&#10;rNLh/lM1/ui+DlQwSoypDvqLGfIjyiekNBYVeIp8plvVYkICNV7OE9jTDJ4360//d7o3t3MuQQjd&#10;+lpEPx/jgXvlLpuPUeWQkFQ4W9rVnFs8z+UA3YSsoliRVe36hOTXTc63gNLptu/12RPQ0xhR8enq&#10;2QueN1M9DG0MnqQkFW3bmP23Tw6kOSexPVfBhCivlEOh/zSJ8eb3ksecNgZ9a1hSvzwBSWDqegmX&#10;m4Lb8nOIRwG5C7Ggm8HdqfOJjkIsPAU806v4o4NL4KqcTwD6vvOZjQczi4eQ6ij6gCOjA1P/SSpD&#10;jH9OnJmv5z8U59eMbhnjOmFDCHYgjxY9JUYza3SSi66DbXCpXSOdY7GEOklciieBSeKIBtbKxBzn&#10;hJPT3vgEV8GQ28XLZdLCU/DLHg1k9TIJoNxML6VzCDTgao5UOyTcJm/W8jynBfTctdD3IuFJi8Ll&#10;5aHhnFPFTQf9gfDoROlprWwwjeEZY3JC7+Jmer5T9pZbBre1F3jUD9/W89cE/H7dLsYYn8fXDNzO&#10;Q+os+VvoDx6KP67+ZPKt7l/fJCGDDh2OEcXw1o0yv1FUP6f1BxWFJdvzB9UQB47o/uIaYgNYuqgZ&#10;1HVoMEL0zqYxHZrhvB3fd0+u1bAZdNCZT/Q+xvBKuXPznt6T68v71MzBfnTWIXr39uR6On8dQLue&#10;hje9Cw6k79phm6x6YsAqdpROi6UdjNKhddNi0QgYrYvFtJ7S4TSA/OcOiUpdwN69vTNJjHA2Hsp5&#10;tqxaiM/sJUYC04m64SjmJCRRMTas5iYe0p43FWeWcDCzzs/rTxl04DOpegtZTX508xwO6twJluwl&#10;DnZCLDoW9PMe49Ct9sYDg44TmCOROtMMl85Gz15PIw6oY2QJB9y4ZCRiSZ3wzFihBy88LRHFico5&#10;D7dURGk9jaE77aHbkhl0AIyOcV0XB53dVDJEx7OdzYYFHxQ9bTJpO5U9qHuScbAZuEwCCaQousY4&#10;mNmobE1PjbglKg3DZVqUHFSIkeSdyl1A79RdJLPlCMx2iDJb7/FwJq3r7C5Mi27goW76QdEBCMdH&#10;PfjNytN+72sC/cUcY3wi7x24G37nbguFX2C/pSjnnzGMfr3xSQaU/HxK/3YCeUzVP435Ve7fzhBP&#10;PpO8wy8dUvfQAPrlj3eMPQEELO7x3nYyK0B2kX1pR9f5Te6VQ7fPbBkOVYRmclPwzI5aDykHKQE4&#10;Y+8GGrd5WLrM34eTztuzt5kG2hj9cCBJgoJd4+t022kmdnXons90EtxMgvG898tyl8lxS55DJ1hQ&#10;MKLcO4EmhXDDmRDt57r3siUDpB8UV1mKzqftdSdUoRZKGnizE8DBogkX7Ja4BOdk7rYDk5AzExNM&#10;5icGGqccFeYeVllCB+eeKGQgUB0fLlGaDFWXODCRDd0q2kmYVNFZzaTlNMYnsSra49x1saRbFcg8&#10;F0V7qqSfrpsMHXVu7JW00G0EjPgThR5nwjVGefb9cZtpErpE6LQoh3vh+d8uyqHTdre9KRx0Nkl2&#10;Kt1MMnQ44AMoXc6dotyrm73DoX/xW5kvkd+CJl9ql3I5xvgsvuZPuBt+sZ6/rU9/0MWnP2P+Kku+&#10;4egm4TNG0A385TP28hddt4AnqfqHVvIjmtg2ts7nLdcL1D00gH7eexvZS3p4SvEMJTTe2w6regaM&#10;uKEQ8ux7fYzNbe1+OXT7ZDUZDlWkd9Hn1vpTpWdSTmOOwvNkCUXLAao8J3jCBvA8O3e31NKBz1vk&#10;C24TxQZ679FVmmwHRUv20qScbqZNM0BRHcL5Hl0m4RPd1cPRwWW5HIixklWS9BbijA9Lr5xA6FQ4&#10;aATsh03ZgPcOiDJb37Js0NIotudn8icWiHU1+e91cnkCnQpYysEGHBLFp1tIhoYJxpkmn0w2mXKY&#10;gZhsmGnyKa4y6ODMqJRPw10NPWAFMmMHAuPQUxepUig6q3GgkIGAkro6Z1UjFjeFQhWNoI/OjT7p&#10;h89EJVWXwMHAkLTp4TIJYDRExY3EmXCNh8mSVZKo2CR0CbOBimlRyKODdCeArkOnvTw0lA7E56nY&#10;M4ctuHo+NIhPl8uWOwMkkFTuHQ7HIn6h8iVF4fL8NQGX+KLdrscYn8SHBu7+9W09aPSrmyT8yJ2/&#10;zP4246ASB34O/UW8/Gn0JXK7eCGefKIfjK23Qzg0kLabNvJ6MgmKQ0Pr97bDKj4aA244H84QtCeJ&#10;vKdc+uztX1bpbHjmWKJfloOUgDifuz2Apxm6VmCJEurp/NIT0kDvPfrhQC6hnCXCZSr0NAMUxa5+&#10;yb0kQMUOf7NcDqQbiH7oxOQoGFEOpS9JKtxwJkR73wg5ZCOKWJRurPuxmfiQTR0SC3mi0sC9TrpQ&#10;9IQLgZ5A6Gytd7aGeYWpxXHHUSajD3YnIQYdQAeHHkDHwUEKnwxVB8x/u3imp67WSZjSPVRFZxUf&#10;jQbySayK9jh33fTWTaZ099Ckn66bDB3VDuGQ9jJJN996nGPsVcg20yScow46yuFecInxdlEOnfby&#10;0CDbaYjSOc3A5aEBPoDS5Vi1pcu66Nk7HPoXv5X5OqOcvybiUr7jY4zP4tMGbn661NvIZ3R/elGw&#10;8Amu5outrtFf4nbwfWEq3whPMdVbnPMj2r/o/csa3VYP+ZPn2fd67xjzAx+H/tWPg9nO2+kt0IzO&#10;9oPbQTdQPbxS7tx8dodOM69n63OLfllOPecTZyxxCJ2WbOq9TZtEIRaHJ7+3bhZ6Gui9t04GawGZ&#10;zXYoEV06HP9OZbhgN1D/nIPcSwJEpRN4s1y6jQUH3NQ9DR1yhoBiS0SBxq4bsMSYWpagN+0h2Wxb&#10;vetiSTZ3akI+0xLgYyzohtJFLztJ8j4BOzHzoYocMkQn3AwHGHSYYByz0HseAi4z9LQOhHDpnOTc&#10;kzGowSGDl3NVD09dsaeuHqqit3PSconRgRLaOd3ioP5KabMBnraBRSW1gOSd1nB7UPcoKNS14DKJ&#10;gXiisxodB53bgRC3doiySUiJe2lRvNFNjHausdMSi92NYFSnE5vRaF3AqI6SbHTufk2lQ6ftJlO6&#10;HchmBkBJaXeqHvr7ApdfE8EnX5AxxifyoYEb/PUCv8+68akREujX+J/+6Z/yKwtGiT+u/nbqDF3X&#10;d4TkdaC/6JyfZD5TK8aD3q3SDBYTqgN69yAY06FtixZwX6QyW5w7VYygJVFedm/nHuC2dip32XxO&#10;TyVVBKMTD9BYzq11w6H7REmJdkaJHrA8J3jiZvrpNs2ZSQsIIa16e5732Hs/nAMJn2JepkPRAuc+&#10;IXeH5OmnmwGrSBpuLpPAoT14vVwsnjywhAU7Ro8lGc4nA3i6ernZZPBST+gOm2SjhyRE19glbNg2&#10;1L3FQLmOdS8Hn6d0z6QTHaBPoO2kxZiNB/x10FOHw8aDY5ZjTY9cwvSTQSeTkDgPOfr0bASHMchx&#10;ClC0OLcBFTM/df4eqqI72HFprKvWclaDDkxdLNg1ukewh/SctGky/VhXY6cyfx+daDmcyetJ9OST&#10;PBjVWVLJ7p78nklafGwSusRl2ih4Jso+JYU6LZwPzd5uy1UObqY60uzXWiYBmwHLaUTXCDYvN9NP&#10;bzEcVoVH/fBtPX9NAJ98rcYYn8i7Bu5vyXkW+QVy71V15rvYzhhjgMNfRszxHj54aIb3pC6H+f7j&#10;+M/kt4v74HP+R9AxxsfZwP01bOAe49fK058NjvH9c3ugX/B/23n9x+g9PmOMr2MD99ewgXuM8ash&#10;f3UB9sfb7+SzDu2b/Qk3/HD/PyElrOavnYwxPpdf3MA9xhhjjDHGr4kN3GOMMcYYYzyQtwfu/Nv9&#10;zWf9SxX+jQvofy26/3sCN9MJ//MC/3z1n4b4Iqj78STvgW7p+c2/YXL5v+jhTxSxt+tX8WTe73/m&#10;XpOfe1ap8ubuOJDf2r/Ec3nUr/+vvffu2ueSKt+m3OPgePud8xV8s1fHd8HHz1P65+bjT9d7Xh0U&#10;Ov/9wNe/a+MTefTrneQ+TuEXe2ff81LlW4bPQ0+sodY7//bseA9f8CfcHP3Hf6Ju2gs+YYKu8Xb9&#10;6pO3gfsehH/djvLiu9fk555Vqry5u098I/vY3C6+LZd39h6XR/16hjcfrU8hVbocyjd+KXM4H3wX&#10;fTzD5T36iqN48/n/Lvj4eQIZ8oR/yvP8nlfH5S37om/rI/gZ31TfgH7m33OPPsLPfivfz5vPvOd2&#10;u3gY/V2+/HaMr+bbDdyX4T5h2Pn018tHSl558nwfnX/wfuG8+Y26fDt4Jr6e3oTD/LpvSF58bzb5&#10;KaTKm7v7xDfyz/gz9kXvfW7ilz7b3/iu3a6fwfKNX8qfMt59kMt79BVH8ebz/xvhfE+xfHBU+upX&#10;xxd9Wx/Bz/im+gZ8y2f+Z7+VnwhPxTd47/0S3q6/Vj40cPvrK/3bczM9o4XA2/VPf63NwPcBB78V&#10;5NESz66SBnwfWdQlv71+kyW/fJ3z8P4loUk6sDsMVhQzH77JsZ89s+pekv/Z5YnkMWeOS6O9ucE+&#10;jXOfCXSbvSkdAJ1VPvuWaXHJEm3R5/1ndWiDjWNxCYzKUQDKeXepy4GkmeQ5R2FB78N3NRgiWs57&#10;POCTA6mrM58exdkBzruIW250jsg8B1g9bxlLwpNQhYoWTZR1z+R8cCCzzydK2vC01fsw9bQKJxkl&#10;G9HZuwAkSZ5L+naQDQv+vcFsHKNurqars0N2gYIxdvKnT2t1/ix1w+gaSXIzVc8YiUo5SR7Pqk9P&#10;ByDkZno2eoxiYwFLnC8bA0NMEufu6rwLurJ5jAR2k4cGgFQ5JT3Vkzar8URJfvAoRAtLhMPN+gJR&#10;3fmBflriRip0jYT33dEB5dzq4QT4TJPPjk8QlSQpoZJT0gi9x4A9gb3Z9ANJdWiyN6uD2G33c1u4&#10;SmuSOHeTbE1jGsMtGbQEArXjQHvm8eR18JDV4wxaID0Al+5C0Ds8PcTiLs72LpRjvISQ3MoDaSwO&#10;lGNrng+6RjiffOs3p9MbAKgOWLyzoAPEJ1jFuigGgrHnLZ/L0Uyi3tmzFvAQUsWiKEnusUDCUTCe&#10;28ASfTQfGrix9E3yiL3f3Gzvtw5wDof4GIXF++elTx6XJvG75822ovc7nmYjFp2l2NW1HyC5CeNM&#10;5nt98omOvw5tJPZsjCdgJLOrFqJzS7exN45uOJfJiWJUGxtCLtN2J5dH4V1AMVDdKiZJ5lguz4pA&#10;YyGeUfg0JO0Bihthyaeojd7i6HBwSCoVjbSqZ+Njo45Dn4lba9o5m8KS3elgOYwpd7mLdnjaw4uO&#10;g84NGc69JcPl4QCKvenAJ3qjj+XIGZ1a2T4JTaIzn+g5K405akskD4HGAv7nBkKHE2tyYnMsqYgS&#10;I5Y07yokypy9O/N7RNHtMBmeOn7pOW6Ga0wIJD+f6LhpD3EgT2ezlsYnv6qr0XNuMMYZxVokz8bT&#10;mBvXfj6EJ9dytnMb09nSOOPz5FqkczBQpXuwsXha9LBxSAPuV73B07YvSc60AYSY/3wCOlMU3Q2i&#10;A0qfAKBbl9U+T53tNhmiU6udky1ghOie0uHockfaGM+EB2v1Nu38Mq2d9y5sktU4o1jOu+bWmq6i&#10;j3oC4VDRKqxaReOT351nPuEJAVbNr2frRNmV4Sy5x3uQHOdGe58wdbsx99hYUR8DW392uT4Hqz+v&#10;P5FCJtQntBEl+0K3pTfLcRronsw7e/ZsuzSWvhGWJtZ+9NRouXPUuMfXD9zeNs8d0L0ffKKDtyFg&#10;Od8Pbx4hZvPR4dbCIQOXwhKX+kt66NvfT5v2uDW0xKqK/b+JvanbuUbzNO1pA/1YB3edPGlDZz51&#10;QMEHxVVI802MfObAu25qHaCux3VoMv7vPCt8CCHJ7fqZnA+fhypw9nen9pDGQOcoRnXDKHE+0wfY&#10;p4eSswpdNxCe0zs39sou8PTQutu2N91bqsSzQ1L3kBY9fQYsvc34XJZrsOCMkipdLnm4NL+rKPe4&#10;PPDeVxz6DEOHpzokQzt02rMDChlo+Hn9BkvY1W2gFWmfkGa66OHQDlHYMR4agKQCQpIt0IDG5NdO&#10;aUB5zy7Qdb6EcE8JEmjD6U3ieRly6JC2z0WJOuS8hPyk8rh6g91S9C5k2yjpSnQ+n6FnGwXMgGcU&#10;7ZfbMa06TSZJoHmNZouzHJqUc5Pnuoe03aRndWjMmxXlAJ5tTyzGnHy2z2e2mVZV4izdW8I7Z/pp&#10;z+RERznv/ZLuqkldyGkfDi106faJ3g5weSaH5N2AdBKU3KacTPq8Vy7nBu3TpQ9tiEYrdpIYo0A2&#10;1Z7pbbzCRwfuxnvgbQ4+KIDe4aIzgSo48Mm9546q4KORcj4TPlhd3bpArZvphTyF6HlcGpJ3h2LU&#10;AdsAyvGpkVirs5on+NIThQbcpvtKt7rZHqVTPc5unMvetaT5kB2RJycDOFsX5fIocLZ0Nwnxf/9Z&#10;Ybwtv2yfbISj8Gnm8+4wJtAz0RM9dePcUd2wupwPxwNUR8k5oNhe03VDR9lk88ouMHKJ0h2K9qaP&#10;mlUPORlQtIDZ+FSxFqDTp6ckXJKzt4nuXi7LAXZjMfKJJVW6HErOhBCMZEuSS3A475qQGLtVdEoI&#10;dXv1sOuk7fBOG/3gYHLQwtLt+gWMHQLoWG4XL+DpUXROsUk+b9cvnlrcVxMHSGn3K2zEvRwOIXu8&#10;3AU5VaQTnrfTW+5AdbFuPC9DrJI90iGoB3o+GOMPrD5Xuz2KLlEoPWPMcUXHOQ45594I6Hy4C3Ti&#10;GT53evyu6dzEJ2BMPzkTMwj5LQG2JJ7noUkxXAegqBku0x52hNEmdQvnu9Yc7OhuCiUHm8x83pK+&#10;YKt9XIZ3b91YTgzFuu3Z2+8tp5NLckoHegtWiZJDC126faIfAinqprq6Po0+oaug5DTSKhbsKPfK&#10;9f3qbO3fOv7oQJN8WrGTaOxUgIObas/0Nl7h0/6E+0zupbeW2A4Xb6Q3j1X90Xl6ULjBPhykwqju&#10;g2V1dKvYhjpu6E37HKCoyYMtHZwtd9bjnC/VPU/d+sHV0qso7CipdObTjaN0wntkR3zmwO/Vbajr&#10;2bYzxP+dZ9WQM9vRk08vUwVQuIylV9HTGOgcBTf0dg46HIzdQG+nzyp03UB49nvpcG8XubOX3R7o&#10;3lIlGaKA2yTnIS36+b5g6W3G57Jcn1X0VOlyyQPE2l4sl1weuIHq9xw09uqhuhnaodNeOgSWXGUJ&#10;B42hDwQufdJMF73EbBxj7uBt4YXeF4XMdrmXw63HDijv2UWwjSSRPqXLQBw0xvMy5NAhbdth04GS&#10;8D6i1nuDGHNc0buQgSiHjeh8PsPzgad093AP06rT5Dlb6wFPAlEOTcq5SVA5pz00idGz6sbC+fAF&#10;z7Yntk+ezOc2LnFThwNMeOdMP+152L7ocDA297pKXchpd7mmS7dP9HaAyzO5lzx0EpTcppxM+rxX&#10;ru9j+3Tp1lFSJXonibE9s6n2TG/jFb5+4IZYPGufCSw5d+5KdOw6Nz4T3jzu4kHnyfDhaKMPVldE&#10;MXNnYwndR6T1AwSy2o8mtC79MBESHSiHJcnveaKw1IW0oHR72bi6e/EQ8g1x16ZK3eCOULoWFuzP&#10;6z/WPUA5QDmfhv5mPq9GF3o2DySnOs65TB5A4bIz66xOQh3UzaBzH+Bzph8PSgf1oIN6n0kOrSH5&#10;2RlLTk8HS9gDinUphN67wMG7CSjRSZszCd0PnjrwaVRvE4t61wX09NnEbvPqT908ZzaJ5XRAAfpR&#10;T5Uux2pq2Rt4eY8ONwRLzhDICSjZNeQMKecqtAPhdoLnpUP0OHDpfgFFvTvBklQYWULxcNQbPG3A&#10;TblBndmgyrPjj4+iR8Gn9oCx65qWZuzfqHu6dS93ce7B0gaqh3SOTn4Dc3SAg3qMh9XUyjlbVP0A&#10;ge4C7Mddd5+2oY5/bkGcW2/nNNBdQTsDiqXVXymdLWBMGwFjzgHdEoScS1yep3U1ho5Sxw39Mm2f&#10;c+8CS8rhqXP3cIBAm/fcLs+qq9iSzqyqYIkDilH2Qx7DuwcUj7Q7NwrL2ah+SQ7nQDeWHjpzk9Lo&#10;7dN6krTzoTr70gfwOTw2HYjiUUNO47LnjuozbHv32TqKVQiMzmeSxNgb6ah4YsGuPu7xoYHbOyp5&#10;jAC3m/XlfoN3tC1gBm+kN8wHi2zxVAfcyGwP7dy6D5NoAUv7iBwg2yuBDZ6u6pldnJ+zS08UPPs7&#10;YFeAki+Pj3UyPKX76Tekz/xen7EbKFoA/fIo3AgNdJMQ/684K5Sb6SUqpVNFu7vLvcYt5Twc7Z2Q&#10;VY0q5MHoLiS1GpfUkxZFy4GUAC0onbYd3AJc7sJt+qhDjiiWJlFweDY0pq61KA0oHgKgX25fNzBQ&#10;nxipix10TpM2z2eqdLlOZVRvilYv92hOMQ+kIlHoGgnXCFqsfnbIoXU47aWB6O2QorGAm5KbqQ6K&#10;JJByoY+CT50hGyTkZjrtmuReCpb0kEJpgBDzxxjn3Ag47yJR0k12YGCbrtq5xk5r2znPKHCopT+r&#10;5CTDzfpTPArpftKGj41LOOdkYmzdQk9hdXPPXSUw1UlLrEY3DqbKbdIIl3vRrkOavLx9EE845FeX&#10;ezf6Mq0HFec8bJDDzJn0XTuQ5KayaFfEDjpbXd75zPfDgKJbLO4CN3SLmqEL5RzQe5tCqtzKA2ks&#10;Dl2u6dLtc/B3U5CWztV1gOwxdBWUJCGtj5C71gjncn0f39NzTgAlN8JA86AkOQ7Pvj8+z12ue8OY&#10;qNF8wcA9xkfwa3y7GJ+Eb8/bxRdC4CNei7yXD2nPPy3jTd5/d/qX9buAJyS/2d8RX/Rde8SX64tu&#10;dM9Vn8UjNjXGb4cN3OMbwZt6g9en0H+uwOwC6l/Kg34+SXvTnqHEI6r86nn/3fkuBu5sx0HwF95t&#10;+Orv2vtv3/vZwD3Gd80G7vEt4EeLl/XtYnwYfvg5T7mZvhxiP/fnk+nk03P+Znn/SX4XA7fzn3xf&#10;f7z9dd81nDdwjzGaDdxjjDHGGGM8kA3cY4wxxhhjPJAN3GOMMcYYYzyQX9vA/ec///l3v/vd7eIO&#10;f/zjH//whz/cLl7461//SuBf/vKX2/X7eE+5b8Dvf//7P/3pT7eLj8HJcD63i0/il3BEn8unHPjr&#10;SVjC4XbxtZCEw3/o+X/8KN585PiWffoz+VnQGMf78Tv1Eb7u3fU67Itjv138rHxwd9waMtwuXvjh&#10;5T+HzOff/RT/tcinfzvya/9d5DHGuGQD940HDdyPmF+lS3986Amf3jBHej7tb8kjxpHLA6cEhc6/&#10;7vd4/a6x9PExjgyPHps+/uy9+cj97MPfK1/zr360vvRpeYUHPeGkffP9dsnlC/ar+cjuiD1/if7l&#10;+T8Y7L966MB9/tcQ22eMMT6F3+LAfckjfrTg2wzcn8inN8w09sGB7IM8aBw5b+oTR6jP4hGP9IFv&#10;MHA7/N0ufg7ufdd8tL6ut098WmzjE280CZ1Tv/eBm/7Pj9bfP/9XR9TvDdyAff8Z0zHGJ/L2wM2b&#10;l9eWOi8+dV+C//qv/5rXcb+a+QH2RzQvu/5N7YTBcLmZnj21+PYHM4N2fxii42AeamnMaxo3jU89&#10;1e8BCfV0VX93B9bKPKGPdi3ZNQolsOtgSPxRuExaSGOE6IZymUSyTRQuCfcSXI3zOfyVtFqAVS0o&#10;dnvgHI6SDXJ579DQ3SwWHcAld+GNM1xPt/Ps+GNjWJ4T39owSnI47FQLjdlbliBn3tzWqlBiJVF2&#10;C3j2gUvfXPQkwZPVxEICkwSlK7rKkrFuHN3V7BG0GA436wuuglUI9NK0YM+W7rSSo87JQJKAlm4+&#10;meFcTrjUnorkt/k+w6xiTIZzSwRGz4l52lzq3IVi7K767txMz6fnvv7xH//xeeWJ29oz526TPC2R&#10;mUK2ja4ROhYdy5uN4XCz1jn0ueUuaJQY0xKtolMFI4Fc6gB2og+B52M51BVTxXg+hIADxB+LCugA&#10;CQdPzN2p24B9dnvpHJ0SfHpc6Ln7gUk6f13klYG75/Ixxvg4bw/cvLl4baHwguNdqe5bGwWLr0Lf&#10;pHkt4qA/l4Ci7ttTY/DV6UuTcmYmobWAVd+bvo5TpXWdccPo21bdtFQ3LeCp3nUxJhvOnUHd0ihw&#10;KBeFzzZCPCGpui4OngzcS0KGTnJ2SMO4uTXPuT3PUXgapfPhJJvLtB6Iu4DLQwPLuWUtT5t5LtHn&#10;0D2QKnZ0nS1nWnUUSMNmMwOWOHTmA5cnYKzV0d04YOwzzAaDDSQQXTugm7zPPyeGAgcjnxpREh4j&#10;HDaufgC7PXdvBLopd225Axj1ASqek8SB1bSUbJfl1LtnPtt4KIQCWFy9bImlGHGwE8O1Hwq1roOH&#10;oJFsvRfrArW4VG86tn1IYqzVbfWASx6Rseq9o8vk7eA52EZXNIoDSRQhOphKBwOt28eLpz0f6uZw&#10;ULzRGEFj0mJJqgZ7ypGhdbPZ/JNrJbFJlrhMWo3nJlHSD5DZEoHZuv/o+pWB26XP/e9YjzF+y7w9&#10;cPOm8z3LO5FXmzovtbxwVbCzqs5bz9ecChl8e6Ljk5dmyLv1Et+tZubTBqCjovfLF+xKxQwQ585g&#10;FVqF9A8J7AypclagM5CfKijnxswWB7iXJPRRtHOyYcGu8fJMLtNqNLD7CZdpqUhdjfcODbvO3Xno&#10;KB2woB+O2ipdDnTuKEjzaRIOPpfYiXvs2BTtM4TuMJjE7XSShqj4JElnyxZSOgqkjXsbP4DPeVPp&#10;85CksdBh6XJTl82/p1ycW8lOA0tu4c2WclCpqB0HO0wh0Aelj7c7RLEuWFq9af9OHv9DJ00vnRs7&#10;hNBkjChpTLoNiEPfmrR02At6SgcCrdXOSQs5tG4s9E1p2t5bbj1gtIS7Q++cfdcgvXWTBLaP+Jez&#10;8/+841TdZML2/8Vpf417jPFZvD1wg69U3nf55EXGJ0u83drOJ+99Pg1EwYGXYz55seaFGDCeX7i4&#10;UReoBYRj7PcsISkUnag4QAKjQJz5TF2apxbNA4pGwCcZntv5EYw22QqYwfNJiWwnmLZ7uJcksfSQ&#10;jbSzxmxBIxa3eS8tDuiAG5+4Yex+5F5aFOpqNK064MAqCp+mBX1EYzfTVbJHSPNdDkzSGYDObZ5P&#10;m4TOjCK6kdPLPoGOTdFDdTs87Kib6SRgflDRJ9uMAjikt3PpnIabOmxco5gQxU0lLSRWxZNRF2P5&#10;vF3XppIkXDZ/We7ezWpnsj0X/PEvJGTvcNlSPFnV+VDosqv4dAbA6IGgeHSQYzdKMBKOon+fg25R&#10;7OQQ20s0oD0c7CoaUawYug1At/McZsCYvYixYv9YciDtrE/IfeEAb6YXzxzp4X71UaPkXrR+837e&#10;siXs0L2g69aZxS1HAZTckXA5cF9O1Ru4xxify7sGbt59vLx8/fFm5C2Wt61vw7za0FHUAcWXLG74&#10;oBOYl2bQ53bxAp7JE53PlO6o6FShB42AMxaVZItzZ3Aj/GgBSppMYGcIKdd1OwP5qYJyaCzEAe4l&#10;6dLR2zlGLNg1Xp5Jp23n6N1PuExLRepqfOXQYgz2g72j+ETHgp5wwNkqXQ507ihI82kSDj4N9vMJ&#10;dGyK2rNG6A5Db6eTtL31JOls2UJKR4G0cW/jB/A5byo9HJLcg1gb6CThsvn3lItzlAZP0uJ8rgj4&#10;n1vKQaWidhzssAvpg9LH2x2i5Nk43P3Q/p08/odOml7q2NAOraOkMek2IA59a8K9vViCT0IS1c5J&#10;ew92ASh9U5q2o2TL0ambexE9u8OS8PZsukmccyZhA/cY4+fiXQM3rzDebr4TfQXnjQy811j11YbO&#10;qj8MgMISqLOUN2bju96ovOKJskpX7Pdsv76jt3NSQbJBnK1r5xij3yudbDjbRkp0rd4OnqA9qTwK&#10;QtDpJA73klz2o8OTazmQKmeSEvfSxsGtqXc/4TItUR6CnJukShzOPaD0OdgDS+hExTlpdTiXTsNm&#10;M0M3DLEf6ITRO7YL4WAn7kW9sQHPtpP0mWOMnq1FgWwnpaOApdXjaX71A9jdVPeQ3mz48mS6fxpQ&#10;7yTp5LL5y3IQhy4dIxa7BdKikznJL1tCsQ0gBFCsfu6EkNbPnZDNDIAxzZhEvenYHAgkeVc/YKxL&#10;xqpnR/c673OwkKlsA9DtvA8HN7fWfXYJk/BJzqTSQT0ZAB9QcaeAop67c4DV2Dsw+uH81Xt3WNya&#10;RnWb1CFGdZWGAZoxmjnby1cGbpf2d7jHGJ/FuwZu3268DaPnjQy+1rGr540pXOYli24S6Tz+DIip&#10;Ynl6i7+8qTt/jK0bxaWxyd+lOzBV3IX+7hFwOwRqBy2GtwIkQe9dEIietJCclHAVXk8CeEKa14jS&#10;TbKqPZZ7ad0yoKSNKETlqOGcFqUdzodGBlNJykHuS4wq2gknUHsyWC5taBTsGqmohSg81cGoFA1d&#10;HR9rdaxF1XuDwJL2xk7wvGwAPH/7xNkkUQBP20jp7qFvJTynfJpLEnWA1ZyJsfprcUfnY5H0DDdT&#10;JQGfosvm4VxOuNSexhKVEwYtLHV7ly0lYQ7KQyaD9mSwkEZ0jaC/3Ew/PTo4rMrhAGlAtyQ3swd1&#10;xs5dTSzEP/s1T5+Ydgsd2kCPZ/YLWrwv6uClGIXikriknrp9T3P+MdptDiHQTIwo3uKDbirI0fXu&#10;NLYu2W90Vs8NCGP0O/8rJT/88MPtYowxPsy7Bu7fMvyK5G0+3skHD43wzHAh49Q4w2xxPrHfLI5i&#10;DGq36xd6sBu/WRyybxf3wSd/ED7GGB/n7YH7+U8QxhhjjO+P2y/ZC/6tktf/cvZ7fMYY44vYn3Bf&#10;8OfT/8w63uQTD21/wv0e+n9S3x9vN/sT7vE6P/zww+t/es1q/trJGGN8Chu4xxhjjDHGeCAbuMcY&#10;Y4wxxnggG7jHGGOMMcZ4IBu4xxhjjDHGeCAbuMcYY4wxxnggG7jHGGOMMcZ4IBu4xxhjjDHGeCAb&#10;uMcYY4wxxnggPxm4J5PJZDKZTCaTyafLbeAeY4wxxhhjPIS//e3/B0djjEKbMHDDAAAAAElFTkSu&#10;QmCCUEsDBBQABgAIAAAAIQBpc/IK4gAAAAsBAAAPAAAAZHJzL2Rvd25yZXYueG1sTI/BasMwEETv&#10;hf6D2EJviSzHTY1rOYTQ9hQKTQohN8Xa2CbWyliK7fx9lVN7XPYx8yZfTaZlA/ausSRBzCNgSKXV&#10;DVUSfvYfsxSY84q0ai2hhBs6WBWPD7nKtB3pG4edr1gIIZcpCbX3Xca5K2s0ys1thxR+Z9sb5cPZ&#10;V1z3agzhpuVxFC25UQ2Fhlp1uKmxvOyuRsLnqMb1QrwP28t5czvuX74OW4FSPj9N6zdgHif/B8Nd&#10;P6hDEZxO9krasVbCTIgkoBLiJGy6AyJZLIGdJKTpawy8yPn/DcUvAAAA//8DAFBLAwQUAAYACAAA&#10;ACEALmzwAMUAAAClAQAAGQAAAGRycy9fcmVscy9lMm9Eb2MueG1sLnJlbHO8kMGKwjAQhu8L+w5h&#10;7tu0PSyymPYigldxH2BIpmmwmYQkir69gWVBQfDmcWb4v/9j1uPFL+JMKbvACrqmBUGsg3FsFfwe&#10;tl8rELkgG1wCk4IrZRiHz4/1nhYsNZRnF7OoFM4K5lLij5RZz+QxNyES18sUksdSx2RlRH1ES7Jv&#10;22+Z7hkwPDDFzihIO9ODOFxjbX7NDtPkNG2CPnni8qRCOl+7KxCTpaLAk3H4t+ybyBbkc4fuPQ7d&#10;v4N8eO5wAwAA//8DAFBLAQItABQABgAIAAAAIQCxgme2CgEAABMCAAATAAAAAAAAAAAAAAAAAAAA&#10;AABbQ29udGVudF9UeXBlc10ueG1sUEsBAi0AFAAGAAgAAAAhADj9If/WAAAAlAEAAAsAAAAAAAAA&#10;AAAAAAAAOwEAAF9yZWxzLy5yZWxzUEsBAi0AFAAGAAgAAAAhAH3HeFiIAgAAfQcAAA4AAAAAAAAA&#10;AAAAAAAAOgIAAGRycy9lMm9Eb2MueG1sUEsBAi0ACgAAAAAAAAAhAOLv8KyKGgEAihoBABQAAAAA&#10;AAAAAAAAAAAA7gQAAGRycy9tZWRpYS9pbWFnZTEucG5nUEsBAi0ACgAAAAAAAAAhAFG20KQ/LQAA&#10;Py0AABQAAAAAAAAAAAAAAAAAqh8BAGRycy9tZWRpYS9pbWFnZTIucG5nUEsBAi0AFAAGAAgAAAAh&#10;AGlz8griAAAACwEAAA8AAAAAAAAAAAAAAAAAG00BAGRycy9kb3ducmV2LnhtbFBLAQItABQABgAI&#10;AAAAIQAubPAAxQAAAKUBAAAZAAAAAAAAAAAAAAAAACpOAQBkcnMvX3JlbHMvZTJvRG9jLnhtbC5y&#10;ZWxzUEsFBgAAAAAHAAcAvgEAACZPAQ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 o:spid="_x0000_s1027" type="#_x0000_t75" alt="Table&#10;&#10;Description automatically generated" style="position:absolute;left:95;width:73145;height:473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XEJdwAAAANoAAAAPAAAAZHJzL2Rvd25yZXYueG1sRE9Ni8Iw&#10;EL0v+B/CCN7W1B6WUo0iQnFht8KqB49DM7bFZlKSaOu/3wgLexoe73NWm9F04kHOt5YVLOYJCOLK&#10;6pZrBedT8Z6B8AFZY2eZFDzJw2Y9eVthru3AP/Q4hlrEEPY5KmhC6HMpfdWQQT+3PXHkrtYZDBG6&#10;WmqHQww3nUyT5EMabDk2NNjTrqHqdrwbBfusvB9C8eXO+pCkl287XF25VWo2HbdLEIHG8C/+c3/q&#10;OB9er7yuXP8CAAD//wMAUEsBAi0AFAAGAAgAAAAhANvh9svuAAAAhQEAABMAAAAAAAAAAAAAAAAA&#10;AAAAAFtDb250ZW50X1R5cGVzXS54bWxQSwECLQAUAAYACAAAACEAWvQsW78AAAAVAQAACwAAAAAA&#10;AAAAAAAAAAAfAQAAX3JlbHMvLnJlbHNQSwECLQAUAAYACAAAACEAOFxCXcAAAADaAAAADwAAAAAA&#10;AAAAAAAAAAAHAgAAZHJzL2Rvd25yZXYueG1sUEsFBgAAAAADAAMAtwAAAPQCAAAAAA==&#10;">
                  <v:imagedata r:id="rId31" o:title="Table&#10;&#10;Description automatically generated"/>
                </v:shape>
                <v:shape id="Picture 17" o:spid="_x0000_s1028" type="#_x0000_t75" style="position:absolute;top:47148;width:73342;height:766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zjRVwQAAANsAAAAPAAAAZHJzL2Rvd25yZXYueG1sRE9Li8Iw&#10;EL4v+B/CCN40dQ+rrUYRYWEPi+ATvI3N2FabSUmyWv+9EYS9zcf3nOm8NbW4kfOVZQXDQQKCOLe6&#10;4kLBbvvdH4PwAVljbZkUPMjDfNb5mGKm7Z3XdNuEQsQQ9hkqKENoMil9XpJBP7ANceTO1hkMEbpC&#10;aof3GG5q+ZkkX9JgxbGhxIaWJeXXzZ9RIC/pqdqOj6O1O6xWyTHNbbr/VarXbRcTEIHa8C9+u390&#10;nD+C1y/xADl7AgAA//8DAFBLAQItABQABgAIAAAAIQDb4fbL7gAAAIUBAAATAAAAAAAAAAAAAAAA&#10;AAAAAABbQ29udGVudF9UeXBlc10ueG1sUEsBAi0AFAAGAAgAAAAhAFr0LFu/AAAAFQEAAAsAAAAA&#10;AAAAAAAAAAAAHwEAAF9yZWxzLy5yZWxzUEsBAi0AFAAGAAgAAAAhALTONFXBAAAA2wAAAA8AAAAA&#10;AAAAAAAAAAAABwIAAGRycy9kb3ducmV2LnhtbFBLBQYAAAAAAwADALcAAAD1AgAAAAA=&#10;">
                  <v:imagedata r:id="rId32" o:title=""/>
                </v:shape>
              </v:group>
            </w:pict>
          </mc:Fallback>
        </mc:AlternateContent>
      </w:r>
    </w:p>
    <w:p w14:paraId="3D45A516" w14:textId="032C9F7D" w:rsidR="00EF031C" w:rsidRDefault="003F66C7" w:rsidP="00321D1B">
      <w:pPr>
        <w:jc w:val="center"/>
        <w:rPr>
          <w:rFonts w:cs="Arial"/>
          <w:b/>
          <w:szCs w:val="20"/>
        </w:rPr>
      </w:pPr>
      <w:r>
        <w:rPr>
          <w:noProof/>
          <w:lang w:eastAsia="en-GB"/>
        </w:rPr>
        <mc:AlternateContent>
          <mc:Choice Requires="wps">
            <w:drawing>
              <wp:anchor distT="0" distB="0" distL="114300" distR="114300" simplePos="0" relativeHeight="251650048" behindDoc="0" locked="0" layoutInCell="1" allowOverlap="1" wp14:anchorId="3F4C9091" wp14:editId="28242946">
                <wp:simplePos x="0" y="0"/>
                <wp:positionH relativeFrom="column">
                  <wp:posOffset>6957060</wp:posOffset>
                </wp:positionH>
                <wp:positionV relativeFrom="paragraph">
                  <wp:posOffset>44450</wp:posOffset>
                </wp:positionV>
                <wp:extent cx="2895600" cy="1495425"/>
                <wp:effectExtent l="38100" t="38100" r="114300" b="123825"/>
                <wp:wrapNone/>
                <wp:docPr id="8" name="AutoShape 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895600" cy="1495425"/>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1390A98A" w14:textId="24A19498" w:rsidR="006C046E" w:rsidRPr="00E0484B" w:rsidRDefault="006C046E" w:rsidP="0043639B">
                            <w:pPr>
                              <w:pStyle w:val="BodyText"/>
                            </w:pPr>
                            <w:r w:rsidRPr="00C7515C">
                              <w:rPr>
                                <w:b/>
                                <w:color w:val="EA5B0C"/>
                              </w:rPr>
                              <w:t>Formative assessment (F)</w:t>
                            </w:r>
                            <w:r w:rsidRPr="00E0484B">
                              <w:t xml:space="preserve"> </w:t>
                            </w:r>
                            <w:r>
                              <w:t>is</w:t>
                            </w:r>
                            <w:r w:rsidRPr="00E0484B">
                              <w:t xml:space="preserve"> </w:t>
                            </w:r>
                            <w:r>
                              <w:t>ongoing assessment which informs you about the progress of your learners. Don’t forget to leave time to review what your learners have learnt, you could try question and answer, tests, quizzes, ‘mind maps’, or ‘concept maps’. These kinds of activities can be found in the scheme of work</w:t>
                            </w:r>
                            <w:r w:rsidRPr="00E0484B">
                              <w:t>.</w:t>
                            </w:r>
                          </w:p>
                        </w:txbxContent>
                      </wps:txbx>
                      <wps:bodyPr rot="0" vert="horz" wrap="square" lIns="91440" tIns="91440" rIns="91440" bIns="9144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3F4C9091" id="AutoShape 5" o:spid="_x0000_s1028" style="position:absolute;left:0;text-align:left;margin-left:547.8pt;margin-top:3.5pt;width:228pt;height:117.75pt;z-index:251650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pSrgIAAHYFAAAOAAAAZHJzL2Uyb0RvYy54bWysVFFv0zAQfkfiP1h+Z0lK23XR0ml0G0La&#10;AG0gnp3YScwc29hO0/LrOV+6rLAXhMiD5bvY39333Z3PL3adIlvhvDS6oNlJSonQleFSNwX9+uXm&#10;zYoSH5jmTBktCroXnl6sX786H2wuZqY1igtHAET7fLAFbUOweZL4qhUd8yfGCg0/a+M6FsB0TcId&#10;GwC9U8ksTZfJYBy3zlTCe/BejT/pGvHrWlThU117EYgqKOQWcHW4lnFN1ucsbxyzrawOabB/yKJj&#10;UkPQCeqKBUZ6J19AdbJyxps6nFSmS0xdy0ogB2CTpX+weWiZFcgFxPF2ksn/P9jq4/bBfnYxdW9v&#10;TfXoiTablulGXDpnhlYwDuGyKFQyWJ9PF6Lh4SophzvDobSsDwY12NWui4DAjuxQ6v0ktdgFUoFz&#10;tjpbLFOoSAX/svnZYj5bYAyWP123zof3wnQkbgrqTK/5PRQUY7DtrQ8oOCeadTE8/05J3Sko35Yp&#10;ki2Xy9MD4uFwwvInTORrlOQ3Uik0YsOJjXIELhe0bDIMo/oOyI2+LI3f2DHgh74a/egCbOzZCAFK&#10;gXWMrjQZgObsFO6/DO2acgp8fbl4l24Oef+GgfyxXWNNrjUnYW+Bt4a5ohG+E5wSJWAM4w5PBibV&#10;35yEfJWOiQkcmYO0pg/CPbR8IKXq3T3jBV2kq1g0LmNF3q5AkmjAPEVqUR3CVAMZBEWJM+GbDC02&#10;cax/xI/6T1xLxapHdDNlWzaqOUeY2G3TadxPyaB1lCd2ZWzEOPM+D7tyRySkOosSRE9p+B7aFNLB&#10;XoTHCjatcT9BNRj8gvofPXOgofqgodXPsvkceIRjwx0b5bHBdAVQQBiY43YTxtelt042LUQaG0mb&#10;SxiPWobI7DmrgwHDjbQOD1F8PY5tPPX8XK5/AQAA//8DAFBLAwQUAAYACAAAACEAC6Jh/OEAAAAL&#10;AQAADwAAAGRycy9kb3ducmV2LnhtbEyPQU/CQBCF7yb8h82QeDGypaEVa7dETNCDCQnVeF66Y9vY&#10;na3dBcq/dzjJ8b358ua9fDXaThxx8K0jBfNZBAKpcqalWsHnx+Z+CcIHTUZ3jlDBGT2sislNrjPj&#10;TrTDYxlqwSHkM62gCaHPpPRVg1b7meuR+PbtBqsDy6GWZtAnDredjKMolVa3xB8a3eNLg9VPebAK&#10;tguS5W/6Ks9v63X5bjbbr6W/U+p2Oj4/gQg4hn8YLvW5OhTcae8OZLzoWEePScqsggfedAGSZM7G&#10;XkG8iBOQRS6vNxR/AAAA//8DAFBLAQItABQABgAIAAAAIQC2gziS/gAAAOEBAAATAAAAAAAAAAAA&#10;AAAAAAAAAABbQ29udGVudF9UeXBlc10ueG1sUEsBAi0AFAAGAAgAAAAhADj9If/WAAAAlAEAAAsA&#10;AAAAAAAAAAAAAAAALwEAAF9yZWxzLy5yZWxzUEsBAi0AFAAGAAgAAAAhAD74mlKuAgAAdgUAAA4A&#10;AAAAAAAAAAAAAAAALgIAAGRycy9lMm9Eb2MueG1sUEsBAi0AFAAGAAgAAAAhAAuiYfzhAAAACwEA&#10;AA8AAAAAAAAAAAAAAAAACAUAAGRycy9kb3ducmV2LnhtbFBLBQYAAAAABAAEAPMAAAAWBgAAAAA=&#10;" fillcolor="white [3212]" strokecolor="#ea5b0c" strokeweight="1pt">
                <v:shadow on="t" color="black" opacity="26214f" origin="-.5,-.5" offset=".74836mm,.74836mm"/>
                <v:textbox inset=",7.2pt,,7.2pt">
                  <w:txbxContent>
                    <w:p w14:paraId="1390A98A" w14:textId="24A19498" w:rsidR="006C046E" w:rsidRPr="00E0484B" w:rsidRDefault="006C046E" w:rsidP="0043639B">
                      <w:pPr>
                        <w:pStyle w:val="BodyText"/>
                      </w:pPr>
                      <w:r w:rsidRPr="00C7515C">
                        <w:rPr>
                          <w:b/>
                          <w:color w:val="EA5B0C"/>
                        </w:rPr>
                        <w:t>Formative assessment (F)</w:t>
                      </w:r>
                      <w:r w:rsidRPr="00E0484B">
                        <w:t xml:space="preserve"> </w:t>
                      </w:r>
                      <w:r>
                        <w:t>is</w:t>
                      </w:r>
                      <w:r w:rsidRPr="00E0484B">
                        <w:t xml:space="preserve"> </w:t>
                      </w:r>
                      <w:r>
                        <w:t>ongoing assessment which informs you about the progress of your learners. Don’t forget to leave time to review what your learners have learnt, you could try question and answer, tests, quizzes, ‘mind maps’, or ‘concept maps’. These kinds of activities can be found in the scheme of work</w:t>
                      </w:r>
                      <w:r w:rsidRPr="00E0484B">
                        <w:t>.</w:t>
                      </w:r>
                    </w:p>
                  </w:txbxContent>
                </v:textbox>
              </v:roundrect>
            </w:pict>
          </mc:Fallback>
        </mc:AlternateContent>
      </w:r>
    </w:p>
    <w:p w14:paraId="33DB1C27" w14:textId="22649E19" w:rsidR="00EF031C" w:rsidRPr="00DB2C1F" w:rsidRDefault="00EF031C" w:rsidP="00321D1B">
      <w:pPr>
        <w:jc w:val="center"/>
        <w:rPr>
          <w:rFonts w:cs="Arial"/>
          <w:b/>
          <w:szCs w:val="20"/>
        </w:rPr>
      </w:pPr>
    </w:p>
    <w:p w14:paraId="77D3D1DE" w14:textId="6C1F2DCA" w:rsidR="00C13066" w:rsidRPr="004A4E17" w:rsidRDefault="00B765F1" w:rsidP="003D2B2A">
      <w:pPr>
        <w:rPr>
          <w:rFonts w:cs="Arial"/>
          <w:szCs w:val="20"/>
        </w:rPr>
      </w:pPr>
      <w:r>
        <w:rPr>
          <w:noProof/>
          <w:lang w:eastAsia="en-GB"/>
        </w:rPr>
        <mc:AlternateContent>
          <mc:Choice Requires="wps">
            <w:drawing>
              <wp:anchor distT="0" distB="0" distL="114300" distR="114300" simplePos="0" relativeHeight="251685888" behindDoc="0" locked="0" layoutInCell="1" allowOverlap="1" wp14:anchorId="464880B2" wp14:editId="0E502904">
                <wp:simplePos x="0" y="0"/>
                <wp:positionH relativeFrom="column">
                  <wp:posOffset>-424815</wp:posOffset>
                </wp:positionH>
                <wp:positionV relativeFrom="paragraph">
                  <wp:posOffset>114300</wp:posOffset>
                </wp:positionV>
                <wp:extent cx="1562100" cy="685800"/>
                <wp:effectExtent l="38100" t="38100" r="114300" b="114300"/>
                <wp:wrapNone/>
                <wp:docPr id="12" name="AutoShape 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562100" cy="685800"/>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59E1CF9D" w14:textId="0FCF9079" w:rsidR="006C046E" w:rsidRPr="0043639B" w:rsidRDefault="006C046E" w:rsidP="006C5B5A">
                            <w:pPr>
                              <w:rPr>
                                <w:rStyle w:val="BodyTextChar"/>
                                <w:lang w:val="en-GB"/>
                              </w:rPr>
                            </w:pPr>
                            <w:r>
                              <w:rPr>
                                <w:b/>
                                <w:color w:val="EA5B0C"/>
                              </w:rPr>
                              <w:t>Extended content</w:t>
                            </w:r>
                            <w:r w:rsidRPr="00E0484B">
                              <w:t xml:space="preserve"> </w:t>
                            </w:r>
                            <w:r>
                              <w:rPr>
                                <w:rStyle w:val="BodyTextChar"/>
                                <w:lang w:val="en-GB"/>
                              </w:rPr>
                              <w:t>is highlighted throughout the scheme of work</w:t>
                            </w:r>
                            <w:r w:rsidRPr="0043639B">
                              <w:rPr>
                                <w:rStyle w:val="BodyTextChar"/>
                                <w:lang w:val="en-GB"/>
                              </w:rPr>
                              <w:t>.</w:t>
                            </w:r>
                          </w:p>
                        </w:txbxContent>
                      </wps:txbx>
                      <wps:bodyPr rot="0" vert="horz" wrap="square" lIns="91440" tIns="91440" rIns="91440" bIns="9144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464880B2" id="AutoShape 7" o:spid="_x0000_s1029" style="position:absolute;margin-left:-33.45pt;margin-top:9pt;width:123pt;height:54pt;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suAiqwIAAHUFAAAOAAAAZHJzL2Uyb0RvYy54bWysVE1v1DAQvSPxHyzfaZJtd7tEzVZl2yIk&#10;vtSCODuxk5g6trGdzS6/nvEkTRd6QYgcLM/EfjPvzYwvLvedIjvhvDS6oNlJSonQleFSNwX9+uX2&#10;1ZoSH5jmTBktCnoQnl5uXr64GGwuFqY1igtHAET7fLAFbUOweZL4qhUd8yfGCg0/a+M6FsB0TcId&#10;GwC9U8kiTVfJYBy3zlTCe/Bejz/pBvHrWlThU117EYgqKOQWcHW4lnFNNhcsbxyzraymNNg/ZNEx&#10;qSHoDHXNAiO9k8+gOlk5400dTirTJaauZSWQA7DJ0j/Y3LfMCuQC4ng7y+T/H2z1cXdvP7uYurfv&#10;TfXgiTbblulGXDlnhlYwDuGyKFQyWJ/PF6Lh4Sophw+GQ2lZHwxqsK9dFwGBHdmj1IdZarEPpAJn&#10;tlwtshQqUsG/1Xq5hn0MwfLH29b58FaYjsRNQZ3pNb+DemIItnvvA+rNiWZdjM6/U1J3Cqq3Y4pk&#10;q9XqfEKcDgP2IybSNUryW6kUGrHfxFY5ApcLWjYZhlF9B9xGH2QL39gw4Ie2Gv2PeWPLRghk4Y/R&#10;lSYDUF6cw/3noV1TzoFvrpZv0u2U928YyB+7NZbkRnMSDhZ4axgrGuE7wSlRAqYw7vBkYFL9zUlQ&#10;RumYmMCJmaQ1fRDuvuUDKVXv7hgv6DKNdSJcxoqcrrGAXMI4RWpRHcJUAxkERYkz4ZsMLfZwLH/E&#10;j/rPXEvFqgd0M2VbNqp5hjBjJ0ynUc85GbSO8sSmjH0YR97nYV/uiYRUT6ME0VMafoAuhXSwFeGt&#10;gk1r3E9QDea+oP5HzxxoqN5p6PTX2dlZfCiODXdslMcG0xVAAWFgjtttGB+X3jrZtBBpbCRtrmA6&#10;ahkis6esJgNmG2lN71B8PI5tPPX0Wm5+AQAA//8DAFBLAwQUAAYACAAAACEA7UtBuuAAAAAKAQAA&#10;DwAAAGRycy9kb3ducmV2LnhtbEyPQUvDQBCF74L/YRnBi7SbFlnTNJtihepBKBil5212TILZ2Zjd&#10;tum/d3qqt3m8jzfv5avRdeKIQ2g9aZhNExBIlbct1Rq+PjeTFESIhqzpPKGGMwZYFbc3ucmsP9EH&#10;HstYCw6hkBkNTYx9JmWoGnQmTH2PxN63H5yJLIda2sGcONx1cp4kSjrTEn9oTI8vDVY/5cFp2D6S&#10;LH/Vqzy/rdflu91sd2l40Pr+bnxegog4xisMl/pcHQrutPcHskF0GiZKLRhlI+VNF+BpMQOx52Ou&#10;EpBFLv9PKP4AAAD//wMAUEsBAi0AFAAGAAgAAAAhALaDOJL+AAAA4QEAABMAAAAAAAAAAAAAAAAA&#10;AAAAAFtDb250ZW50X1R5cGVzXS54bWxQSwECLQAUAAYACAAAACEAOP0h/9YAAACUAQAACwAAAAAA&#10;AAAAAAAAAAAvAQAAX3JlbHMvLnJlbHNQSwECLQAUAAYACAAAACEAXLLgIqsCAAB1BQAADgAAAAAA&#10;AAAAAAAAAAAuAgAAZHJzL2Uyb0RvYy54bWxQSwECLQAUAAYACAAAACEA7UtBuuAAAAAKAQAADwAA&#10;AAAAAAAAAAAAAAAFBQAAZHJzL2Rvd25yZXYueG1sUEsFBgAAAAAEAAQA8wAAABIGAAAAAA==&#10;" fillcolor="white [3212]" strokecolor="#ea5b0c" strokeweight="1pt">
                <v:shadow on="t" color="black" opacity="26214f" origin="-.5,-.5" offset=".74836mm,.74836mm"/>
                <v:textbox inset=",7.2pt,,7.2pt">
                  <w:txbxContent>
                    <w:p w14:paraId="59E1CF9D" w14:textId="0FCF9079" w:rsidR="006C046E" w:rsidRPr="0043639B" w:rsidRDefault="006C046E" w:rsidP="006C5B5A">
                      <w:pPr>
                        <w:rPr>
                          <w:rStyle w:val="BodyTextChar"/>
                          <w:lang w:val="en-GB"/>
                        </w:rPr>
                      </w:pPr>
                      <w:r>
                        <w:rPr>
                          <w:b/>
                          <w:color w:val="EA5B0C"/>
                        </w:rPr>
                        <w:t>Extended content</w:t>
                      </w:r>
                      <w:r w:rsidRPr="00E0484B">
                        <w:t xml:space="preserve"> </w:t>
                      </w:r>
                      <w:r>
                        <w:rPr>
                          <w:rStyle w:val="BodyTextChar"/>
                          <w:lang w:val="en-GB"/>
                        </w:rPr>
                        <w:t>is highlighted throughout the scheme of work</w:t>
                      </w:r>
                      <w:r w:rsidRPr="0043639B">
                        <w:rPr>
                          <w:rStyle w:val="BodyTextChar"/>
                          <w:lang w:val="en-GB"/>
                        </w:rPr>
                        <w:t>.</w:t>
                      </w:r>
                    </w:p>
                  </w:txbxContent>
                </v:textbox>
              </v:roundrect>
            </w:pict>
          </mc:Fallback>
        </mc:AlternateContent>
      </w:r>
    </w:p>
    <w:p w14:paraId="7E34B028" w14:textId="5E963087" w:rsidR="00C92F05" w:rsidRDefault="00846C79" w:rsidP="00716D43">
      <w:pPr>
        <w:pStyle w:val="WalkTable"/>
        <w:rPr>
          <w:bCs/>
          <w:sz w:val="20"/>
          <w:szCs w:val="20"/>
        </w:rPr>
      </w:pPr>
      <w:r>
        <w:rPr>
          <w:noProof/>
          <w:lang w:eastAsia="en-GB"/>
        </w:rPr>
        <mc:AlternateContent>
          <mc:Choice Requires="wps">
            <w:drawing>
              <wp:anchor distT="0" distB="0" distL="114300" distR="114300" simplePos="0" relativeHeight="251615232" behindDoc="0" locked="0" layoutInCell="1" allowOverlap="1" wp14:anchorId="78B71668" wp14:editId="344235FA">
                <wp:simplePos x="0" y="0"/>
                <wp:positionH relativeFrom="column">
                  <wp:posOffset>6995160</wp:posOffset>
                </wp:positionH>
                <wp:positionV relativeFrom="paragraph">
                  <wp:posOffset>3178175</wp:posOffset>
                </wp:positionV>
                <wp:extent cx="2800350" cy="1057275"/>
                <wp:effectExtent l="38100" t="38100" r="114300" b="123825"/>
                <wp:wrapNone/>
                <wp:docPr id="6" name="AutoShape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800350" cy="1057275"/>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2DE66F92" w14:textId="1FE84159" w:rsidR="006C046E" w:rsidRPr="0043639B" w:rsidRDefault="006C046E" w:rsidP="00EF031C">
                            <w:pPr>
                              <w:rPr>
                                <w:rStyle w:val="BodyTextChar"/>
                                <w:lang w:val="en-GB"/>
                              </w:rPr>
                            </w:pPr>
                            <w:r w:rsidRPr="00C7515C">
                              <w:rPr>
                                <w:b/>
                                <w:color w:val="EA5B0C"/>
                              </w:rPr>
                              <w:t>Extension activities</w:t>
                            </w:r>
                            <w:r>
                              <w:rPr>
                                <w:b/>
                                <w:color w:val="EA5B0C"/>
                              </w:rPr>
                              <w:t xml:space="preserve"> (E)</w:t>
                            </w:r>
                            <w:r w:rsidRPr="00C7515C">
                              <w:rPr>
                                <w:color w:val="EA5B0C"/>
                              </w:rPr>
                              <w:t xml:space="preserve"> </w:t>
                            </w:r>
                            <w:r w:rsidRPr="0043639B">
                              <w:rPr>
                                <w:rStyle w:val="BodyTextChar"/>
                                <w:lang w:val="en-GB"/>
                              </w:rPr>
                              <w:t>provide your</w:t>
                            </w:r>
                            <w:r>
                              <w:rPr>
                                <w:rStyle w:val="BodyTextChar"/>
                                <w:lang w:val="en-GB"/>
                              </w:rPr>
                              <w:t xml:space="preserve"> more</w:t>
                            </w:r>
                            <w:r w:rsidRPr="0043639B">
                              <w:rPr>
                                <w:rStyle w:val="BodyTextChar"/>
                                <w:lang w:val="en-GB"/>
                              </w:rPr>
                              <w:t xml:space="preserve"> able learners with further challenge beyond the basic content of the course. Innovation and independent learning are the basis of these activities.</w:t>
                            </w:r>
                          </w:p>
                        </w:txbxContent>
                      </wps:txbx>
                      <wps:bodyPr rot="0" vert="horz" wrap="square" lIns="91440" tIns="91440" rIns="91440" bIns="9144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78B71668" id="AutoShape 3" o:spid="_x0000_s1030" style="position:absolute;margin-left:550.8pt;margin-top:250.25pt;width:220.5pt;height:83.25pt;z-index:251615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1wxZrgIAAHYFAAAOAAAAZHJzL2Uyb0RvYy54bWysVE1v1DAQvSPxHyzfaZLtfpSo2apsW4TU&#10;AmpBnJ3YSUwd29jOZpdfz3iyTRd6QYgcLM/EfjPvzYzPL3adIlvhvDS6oNlJSonQleFSNwX9+uXm&#10;zRklPjDNmTJaFHQvPL1Yv351PthczExrFBeOAIj2+WAL2oZg8yTxVSs65k+MFRp+1sZ1LIDpmoQ7&#10;NgB6p5JZmi6TwThunamE9+C9Gn/SNeLXtajCp7r2IhBVUMgt4OpwLeOarM9Z3jhmW1kd0mD/kEXH&#10;pIagE9QVC4z0Tr6A6mTljDd1OKlMl5i6lpVADsAmS/9g89AyK5ALiOPtJJP/f7DVx+2D/exi6t7e&#10;murRE202LdONuHTODK1gHMJlUahksD6fLkTDw1VSDneGQ2lZHwxqsKtdFwGBHdmh1PtJarELpALn&#10;7CxNTxdQkQr+ZeliNVstMAbLn65b58N7YToSNwV1ptf8HgqKMdj21gcUnBPNuhief6ek7hSUb8sU&#10;yZbL5eqAeDicsPwJE/kaJfmNVAqN2HBioxyBywUtmwzDqL4DcqMvS+M3dgz4oa9GP7oAG3s2QoBS&#10;YB2jK00GoDlbwf2XoV1TToGvLxfv0s0h798wkD+2a6zJteYk7C3w1jBXNMJ3glOiBIxh3OHJwKT6&#10;m5OQr9IxMYEjc5DW9EG4h5YPpFS9u2e8oIsU6kYJl7Eip2cgSTRgniK1qA5hqoEMgqLEmfBNhhab&#10;ONY/4kf9J66lYtUjupmyLRvVnCNM7LbpNO6nZNA6yhO7MjZinHmfh125IxJSnUcJoqc0fA9tCulg&#10;L8JjBZvWuJ+gGgx+Qf2PnjnQUH3Q0Opvs/kceIRjwx0b5bHBdAVQQBiY43YTxtelt042LUQaG0mb&#10;SxiPWobI7DmrgwHDjbQOD1F8PY5tPPX8XK5/AQAA//8DAFBLAwQUAAYACAAAACEACiFSgOEAAAAN&#10;AQAADwAAAGRycy9kb3ducmV2LnhtbEyPwU7DMAyG70i8Q2QkLoglndYylaYTQxockCZREOesMW1F&#10;45Qm27q3xzuN429/+v25WE2uFwccQ+dJQzJTIJBqbztqNHx+bO6XIEI0ZE3vCTWcMMCqvL4qTG79&#10;kd7xUMVGcAmF3GhoYxxyKUPdojNh5gck3n370ZnIcWykHc2Ry10v50pl0pmO+EJrBnxusf6p9k7D&#10;dkGy+s1e5Ol1va7e7Gb7tQx3Wt/eTE+PICJO8QLDWZ/VoWSnnd+TDaLnnKgkY1ZDqlQK4oykizmP&#10;dhqy7EGBLAv5/4vyDwAA//8DAFBLAQItABQABgAIAAAAIQC2gziS/gAAAOEBAAATAAAAAAAAAAAA&#10;AAAAAAAAAABbQ29udGVudF9UeXBlc10ueG1sUEsBAi0AFAAGAAgAAAAhADj9If/WAAAAlAEAAAsA&#10;AAAAAAAAAAAAAAAALwEAAF9yZWxzLy5yZWxzUEsBAi0AFAAGAAgAAAAhAGfXDFmuAgAAdgUAAA4A&#10;AAAAAAAAAAAAAAAALgIAAGRycy9lMm9Eb2MueG1sUEsBAi0AFAAGAAgAAAAhAAohUoDhAAAADQEA&#10;AA8AAAAAAAAAAAAAAAAACAUAAGRycy9kb3ducmV2LnhtbFBLBQYAAAAABAAEAPMAAAAWBgAAAAA=&#10;" fillcolor="white [3212]" strokecolor="#ea5b0c" strokeweight="1pt">
                <v:shadow on="t" color="black" opacity="26214f" origin="-.5,-.5" offset=".74836mm,.74836mm"/>
                <v:textbox inset=",7.2pt,,7.2pt">
                  <w:txbxContent>
                    <w:p w14:paraId="2DE66F92" w14:textId="1FE84159" w:rsidR="006C046E" w:rsidRPr="0043639B" w:rsidRDefault="006C046E" w:rsidP="00EF031C">
                      <w:pPr>
                        <w:rPr>
                          <w:rStyle w:val="BodyTextChar"/>
                          <w:lang w:val="en-GB"/>
                        </w:rPr>
                      </w:pPr>
                      <w:r w:rsidRPr="00C7515C">
                        <w:rPr>
                          <w:b/>
                          <w:color w:val="EA5B0C"/>
                        </w:rPr>
                        <w:t>Extension activities</w:t>
                      </w:r>
                      <w:r>
                        <w:rPr>
                          <w:b/>
                          <w:color w:val="EA5B0C"/>
                        </w:rPr>
                        <w:t xml:space="preserve"> (E)</w:t>
                      </w:r>
                      <w:r w:rsidRPr="00C7515C">
                        <w:rPr>
                          <w:color w:val="EA5B0C"/>
                        </w:rPr>
                        <w:t xml:space="preserve"> </w:t>
                      </w:r>
                      <w:r w:rsidRPr="0043639B">
                        <w:rPr>
                          <w:rStyle w:val="BodyTextChar"/>
                          <w:lang w:val="en-GB"/>
                        </w:rPr>
                        <w:t>provide your</w:t>
                      </w:r>
                      <w:r>
                        <w:rPr>
                          <w:rStyle w:val="BodyTextChar"/>
                          <w:lang w:val="en-GB"/>
                        </w:rPr>
                        <w:t xml:space="preserve"> more</w:t>
                      </w:r>
                      <w:r w:rsidRPr="0043639B">
                        <w:rPr>
                          <w:rStyle w:val="BodyTextChar"/>
                          <w:lang w:val="en-GB"/>
                        </w:rPr>
                        <w:t xml:space="preserve"> able learners with further challenge beyond the basic content of the course. Innovation and independent learning are the basis of these activities.</w:t>
                      </w:r>
                    </w:p>
                  </w:txbxContent>
                </v:textbox>
              </v:roundrect>
            </w:pict>
          </mc:Fallback>
        </mc:AlternateContent>
      </w:r>
      <w:r>
        <w:rPr>
          <w:noProof/>
          <w:lang w:eastAsia="en-GB"/>
        </w:rPr>
        <mc:AlternateContent>
          <mc:Choice Requires="wps">
            <w:drawing>
              <wp:anchor distT="0" distB="0" distL="114300" distR="114300" simplePos="0" relativeHeight="251708416" behindDoc="0" locked="0" layoutInCell="1" allowOverlap="1" wp14:anchorId="51238813" wp14:editId="6B1D8226">
                <wp:simplePos x="0" y="0"/>
                <wp:positionH relativeFrom="column">
                  <wp:posOffset>-453390</wp:posOffset>
                </wp:positionH>
                <wp:positionV relativeFrom="paragraph">
                  <wp:posOffset>1167765</wp:posOffset>
                </wp:positionV>
                <wp:extent cx="2667000" cy="1038225"/>
                <wp:effectExtent l="38100" t="38100" r="114300" b="123825"/>
                <wp:wrapNone/>
                <wp:docPr id="16" name="AutoShape 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667000" cy="1038225"/>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499B02F8" w14:textId="3AB1B720" w:rsidR="002C0086" w:rsidRPr="0043639B" w:rsidRDefault="00797094" w:rsidP="002C0086">
                            <w:pPr>
                              <w:rPr>
                                <w:rStyle w:val="BodyTextChar"/>
                                <w:lang w:val="en-GB"/>
                              </w:rPr>
                            </w:pPr>
                            <w:r>
                              <w:rPr>
                                <w:b/>
                                <w:color w:val="EA5B0C"/>
                              </w:rPr>
                              <w:t>Resource Plus</w:t>
                            </w:r>
                            <w:r w:rsidR="002C0086" w:rsidRPr="00E0484B">
                              <w:t xml:space="preserve"> </w:t>
                            </w:r>
                            <w:r w:rsidR="001B1E1A">
                              <w:rPr>
                                <w:rStyle w:val="BodyTextChar"/>
                                <w:lang w:val="en-GB"/>
                              </w:rPr>
                              <w:t>provides</w:t>
                            </w:r>
                            <w:r w:rsidR="00530564">
                              <w:rPr>
                                <w:rStyle w:val="BodyTextChar"/>
                                <w:lang w:val="en-GB"/>
                              </w:rPr>
                              <w:t xml:space="preserve"> ready built, multi-media rich </w:t>
                            </w:r>
                            <w:r w:rsidR="00B76F5A">
                              <w:rPr>
                                <w:rStyle w:val="BodyTextChar"/>
                                <w:lang w:val="en-GB"/>
                              </w:rPr>
                              <w:t>T</w:t>
                            </w:r>
                            <w:r w:rsidR="00530564">
                              <w:rPr>
                                <w:rStyle w:val="BodyTextChar"/>
                                <w:lang w:val="en-GB"/>
                              </w:rPr>
                              <w:t xml:space="preserve">eaching </w:t>
                            </w:r>
                            <w:r w:rsidR="00B76F5A">
                              <w:rPr>
                                <w:rStyle w:val="BodyTextChar"/>
                                <w:lang w:val="en-GB"/>
                              </w:rPr>
                              <w:t>P</w:t>
                            </w:r>
                            <w:r w:rsidR="00530564">
                              <w:rPr>
                                <w:rStyle w:val="BodyTextChar"/>
                                <w:lang w:val="en-GB"/>
                              </w:rPr>
                              <w:t xml:space="preserve">acks </w:t>
                            </w:r>
                            <w:r w:rsidR="000011E1">
                              <w:rPr>
                                <w:rStyle w:val="BodyTextChar"/>
                                <w:lang w:val="en-GB"/>
                              </w:rPr>
                              <w:t>with lesson plans</w:t>
                            </w:r>
                            <w:r w:rsidR="00045A55">
                              <w:rPr>
                                <w:rStyle w:val="BodyTextChar"/>
                                <w:lang w:val="en-GB"/>
                              </w:rPr>
                              <w:t xml:space="preserve">. Access these through </w:t>
                            </w:r>
                            <w:r w:rsidR="00DC7743">
                              <w:rPr>
                                <w:rStyle w:val="BodyTextChar"/>
                                <w:lang w:val="en-GB"/>
                              </w:rPr>
                              <w:t>the School Support Hub syllabus page</w:t>
                            </w:r>
                            <w:r w:rsidR="001B1E1A">
                              <w:rPr>
                                <w:rStyle w:val="BodyTextChar"/>
                                <w:lang w:val="en-GB"/>
                              </w:rPr>
                              <w:t xml:space="preserve"> </w:t>
                            </w:r>
                            <w:hyperlink r:id="rId33" w:history="1">
                              <w:r w:rsidR="001B1E1A" w:rsidRPr="00C27972">
                                <w:rPr>
                                  <w:rStyle w:val="WebLink"/>
                                </w:rPr>
                                <w:t>www.cambridgeinternational.org/support</w:t>
                              </w:r>
                            </w:hyperlink>
                          </w:p>
                        </w:txbxContent>
                      </wps:txbx>
                      <wps:bodyPr rot="0" vert="horz" wrap="square" lIns="91440" tIns="91440" rIns="91440" bIns="91440" anchor="t" anchorCtr="0" upright="1">
                        <a:noAutofit/>
                      </wps:bodyPr>
                    </wps:wsp>
                  </a:graphicData>
                </a:graphic>
                <wp14:sizeRelV relativeFrom="margin">
                  <wp14:pctHeight>0</wp14:pctHeight>
                </wp14:sizeRelV>
              </wp:anchor>
            </w:drawing>
          </mc:Choice>
          <mc:Fallback>
            <w:pict>
              <v:roundrect w14:anchorId="51238813" id="_x0000_s1031" style="position:absolute;margin-left:-35.7pt;margin-top:91.95pt;width:210pt;height:81.75pt;z-index:25170841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Sov+rQIAAHYFAAAOAAAAZHJzL2Uyb0RvYy54bWysVN9v2yAQfp+0/wHxvtpO2yyz6lRd2k6T&#10;uh9qNu0ZA7ZZMTDAcbK/fsclddPtZZr2grgDvrvvuzsuLre9Jhvpg7KmosVJTok03Apl2op+/XL7&#10;akFJiMwIpq2RFd3JQC+XL19cjK6UM9tZLaQnAGJCObqKdjG6MssC72TPwol10sBhY33PIpi+zYRn&#10;I6D3Opvl+TwbrRfOWy5DAO/1/pAuEb9pJI+fmibISHRFIbeIq8e1Tmu2vGBl65nrFD+kwf4hi54p&#10;A0EnqGsWGRm8+gOqV9zbYJt4wm2f2aZRXCIHYFPkv7FZd8xJ5ALiBDfJFP4fLP+4WbvPPqUe3J3l&#10;D4EYu+qYaeWV93bsJBMQrkhCZaML5fQgGQGeknr8YAWUlg3RogbbxvcJENiRLUq9m6SW20g4OGfz&#10;+es8h4pwOCvy08Vsdo4xWPn43PkQ30nbk7SpqLeDEfdQUIzBNnchouCCGNan8OI7JU2voXwbpkkx&#10;hwgHxMPljJWPmMjXaiVuldZopIaTK+0JPK5o3RYYRg89kNv7CsgXMsaOAT/01d6PLsDGnk0QoBRY&#10;x+jakBFozoAywj47DL6tp8A3V+dv89Uh72fXkD8GTzW5MYLEnQPeBuaKJvheCkq0hDFMO7wZmdJ/&#10;cxPy1SbJIHFkDtLaIUq/7sRIaj34eyYqep4vUtGEShU5XYAkyYB5StSSOoTpFjKImhJv4zcVO2zi&#10;VP+En/SfuNaa8Qd0M+06tlfzDGFSt023cT8lg9ZRntiVqRHTzIcybustUSnVJEHy1FbsoE0hHexF&#10;+Kxg01n/E1SDwa9o+DEwDxrq9wZa/U1xdgY84rHhj4362GCGAxQQBua4XcX97zI4r9oOIu0bydgr&#10;GI9GxcTsKauDAcONtA4fUfo9jm289fRdLn8BAAD//wMAUEsDBBQABgAIAAAAIQAtoHXu4QAAAAsB&#10;AAAPAAAAZHJzL2Rvd25yZXYueG1sTI/BTsJAEIbvJr7DZky8GNgiTam1WyIm6IGExEo4L92xbezO&#10;1u4C5e0dTnqbyf/ln2/y5Wg7ccLBt44UzKYRCKTKmZZqBbvP9SQF4YMmoztHqOCCHpbF7U2uM+PO&#10;9IGnMtSCS8hnWkETQp9J6asGrfZT1yNx9uUGqwOvQy3NoM9cbjv5GEWJtLolvtDoHl8brL7Lo1Ww&#10;jUmWP8mbvLyvVuXGrLf71D8odX83vjyDCDiGPxiu+qwOBTsd3JGMF52CyWIWM8pBOn8CwcQ8ThMQ&#10;h+uwiEEWufz/Q/ELAAD//wMAUEsBAi0AFAAGAAgAAAAhALaDOJL+AAAA4QEAABMAAAAAAAAAAAAA&#10;AAAAAAAAAFtDb250ZW50X1R5cGVzXS54bWxQSwECLQAUAAYACAAAACEAOP0h/9YAAACUAQAACwAA&#10;AAAAAAAAAAAAAAAvAQAAX3JlbHMvLnJlbHNQSwECLQAUAAYACAAAACEAd0qL/q0CAAB2BQAADgAA&#10;AAAAAAAAAAAAAAAuAgAAZHJzL2Uyb0RvYy54bWxQSwECLQAUAAYACAAAACEALaB17uEAAAALAQAA&#10;DwAAAAAAAAAAAAAAAAAHBQAAZHJzL2Rvd25yZXYueG1sUEsFBgAAAAAEAAQA8wAAABUGAAAAAA==&#10;" fillcolor="white [3212]" strokecolor="#ea5b0c" strokeweight="1pt">
                <v:shadow on="t" color="black" opacity="26214f" origin="-.5,-.5" offset=".74836mm,.74836mm"/>
                <v:textbox inset=",7.2pt,,7.2pt">
                  <w:txbxContent>
                    <w:p w14:paraId="499B02F8" w14:textId="3AB1B720" w:rsidR="002C0086" w:rsidRPr="0043639B" w:rsidRDefault="00797094" w:rsidP="002C0086">
                      <w:pPr>
                        <w:rPr>
                          <w:rStyle w:val="BodyTextChar"/>
                          <w:lang w:val="en-GB"/>
                        </w:rPr>
                      </w:pPr>
                      <w:r>
                        <w:rPr>
                          <w:b/>
                          <w:color w:val="EA5B0C"/>
                        </w:rPr>
                        <w:t>Resource Plus</w:t>
                      </w:r>
                      <w:r w:rsidR="002C0086" w:rsidRPr="00E0484B">
                        <w:t xml:space="preserve"> </w:t>
                      </w:r>
                      <w:r w:rsidR="001B1E1A">
                        <w:rPr>
                          <w:rStyle w:val="BodyTextChar"/>
                          <w:lang w:val="en-GB"/>
                        </w:rPr>
                        <w:t>provides</w:t>
                      </w:r>
                      <w:r w:rsidR="00530564">
                        <w:rPr>
                          <w:rStyle w:val="BodyTextChar"/>
                          <w:lang w:val="en-GB"/>
                        </w:rPr>
                        <w:t xml:space="preserve"> ready built, multi-media rich </w:t>
                      </w:r>
                      <w:r w:rsidR="00B76F5A">
                        <w:rPr>
                          <w:rStyle w:val="BodyTextChar"/>
                          <w:lang w:val="en-GB"/>
                        </w:rPr>
                        <w:t>T</w:t>
                      </w:r>
                      <w:r w:rsidR="00530564">
                        <w:rPr>
                          <w:rStyle w:val="BodyTextChar"/>
                          <w:lang w:val="en-GB"/>
                        </w:rPr>
                        <w:t xml:space="preserve">eaching </w:t>
                      </w:r>
                      <w:r w:rsidR="00B76F5A">
                        <w:rPr>
                          <w:rStyle w:val="BodyTextChar"/>
                          <w:lang w:val="en-GB"/>
                        </w:rPr>
                        <w:t>P</w:t>
                      </w:r>
                      <w:r w:rsidR="00530564">
                        <w:rPr>
                          <w:rStyle w:val="BodyTextChar"/>
                          <w:lang w:val="en-GB"/>
                        </w:rPr>
                        <w:t xml:space="preserve">acks </w:t>
                      </w:r>
                      <w:r w:rsidR="000011E1">
                        <w:rPr>
                          <w:rStyle w:val="BodyTextChar"/>
                          <w:lang w:val="en-GB"/>
                        </w:rPr>
                        <w:t>with lesson plans</w:t>
                      </w:r>
                      <w:r w:rsidR="00045A55">
                        <w:rPr>
                          <w:rStyle w:val="BodyTextChar"/>
                          <w:lang w:val="en-GB"/>
                        </w:rPr>
                        <w:t xml:space="preserve">. Access these through </w:t>
                      </w:r>
                      <w:r w:rsidR="00DC7743">
                        <w:rPr>
                          <w:rStyle w:val="BodyTextChar"/>
                          <w:lang w:val="en-GB"/>
                        </w:rPr>
                        <w:t>the School Support Hub syllabus page</w:t>
                      </w:r>
                      <w:r w:rsidR="001B1E1A">
                        <w:rPr>
                          <w:rStyle w:val="BodyTextChar"/>
                          <w:lang w:val="en-GB"/>
                        </w:rPr>
                        <w:t xml:space="preserve"> </w:t>
                      </w:r>
                      <w:hyperlink r:id="rId34" w:history="1">
                        <w:r w:rsidR="001B1E1A" w:rsidRPr="00C27972">
                          <w:rPr>
                            <w:rStyle w:val="WebLink"/>
                          </w:rPr>
                          <w:t>www.cambridgeinternational.org/support</w:t>
                        </w:r>
                      </w:hyperlink>
                    </w:p>
                  </w:txbxContent>
                </v:textbox>
              </v:roundrect>
            </w:pict>
          </mc:Fallback>
        </mc:AlternateContent>
      </w:r>
      <w:r w:rsidRPr="000B44FF">
        <w:rPr>
          <w:noProof/>
          <w:lang w:eastAsia="en-GB"/>
        </w:rPr>
        <mc:AlternateContent>
          <mc:Choice Requires="wps">
            <w:drawing>
              <wp:anchor distT="0" distB="0" distL="114300" distR="114300" simplePos="0" relativeHeight="251682816" behindDoc="0" locked="0" layoutInCell="1" allowOverlap="1" wp14:anchorId="5C2BA7A1" wp14:editId="6616CCD6">
                <wp:simplePos x="0" y="0"/>
                <wp:positionH relativeFrom="column">
                  <wp:posOffset>6985635</wp:posOffset>
                </wp:positionH>
                <wp:positionV relativeFrom="paragraph">
                  <wp:posOffset>2187576</wp:posOffset>
                </wp:positionV>
                <wp:extent cx="2819400" cy="704850"/>
                <wp:effectExtent l="38100" t="38100" r="114300" b="114300"/>
                <wp:wrapNone/>
                <wp:docPr id="11" name="AutoShape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819400" cy="704850"/>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7E0E0557" w14:textId="65CE449D" w:rsidR="006C046E" w:rsidRPr="0043639B" w:rsidRDefault="006C046E" w:rsidP="0031446C">
                            <w:pPr>
                              <w:rPr>
                                <w:rStyle w:val="BodyTextChar"/>
                                <w:lang w:val="en-GB"/>
                              </w:rPr>
                            </w:pPr>
                            <w:r>
                              <w:rPr>
                                <w:b/>
                                <w:color w:val="EA5B0C"/>
                              </w:rPr>
                              <w:t>Sustainability Development Goals</w:t>
                            </w:r>
                            <w:r w:rsidRPr="00C7515C">
                              <w:rPr>
                                <w:color w:val="EA5B0C"/>
                              </w:rPr>
                              <w:t xml:space="preserve"> </w:t>
                            </w:r>
                            <w:r>
                              <w:rPr>
                                <w:color w:val="EA5B0C"/>
                              </w:rPr>
                              <w:t>(SDG)</w:t>
                            </w:r>
                            <w:r>
                              <w:rPr>
                                <w:rStyle w:val="BodyTextChar"/>
                                <w:lang w:val="en-GB"/>
                              </w:rPr>
                              <w:t xml:space="preserve"> references and </w:t>
                            </w:r>
                            <w:r w:rsidR="00955D97">
                              <w:rPr>
                                <w:rStyle w:val="BodyTextChar"/>
                                <w:lang w:val="en-GB"/>
                              </w:rPr>
                              <w:t xml:space="preserve">suggestions </w:t>
                            </w:r>
                            <w:r w:rsidR="00BF7505">
                              <w:rPr>
                                <w:rStyle w:val="BodyTextChar"/>
                                <w:lang w:val="en-GB"/>
                              </w:rPr>
                              <w:t>on how these can be integrated into</w:t>
                            </w:r>
                            <w:r>
                              <w:rPr>
                                <w:rStyle w:val="BodyTextChar"/>
                                <w:lang w:val="en-GB"/>
                              </w:rPr>
                              <w:t xml:space="preserve"> classroom activities</w:t>
                            </w:r>
                            <w:r w:rsidRPr="0043639B">
                              <w:rPr>
                                <w:rStyle w:val="BodyTextChar"/>
                                <w:lang w:val="en-GB"/>
                              </w:rPr>
                              <w:t>.</w:t>
                            </w:r>
                          </w:p>
                        </w:txbxContent>
                      </wps:txbx>
                      <wps:bodyPr rot="0" vert="horz" wrap="square" lIns="91440" tIns="91440" rIns="91440" bIns="9144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5C2BA7A1" id="_x0000_s1032" style="position:absolute;margin-left:550.05pt;margin-top:172.25pt;width:222pt;height:55.5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lZ22rwIAAHUFAAAOAAAAZHJzL2Uyb0RvYy54bWysVF1v0zAUfUfiP1h+Z0lK13XR0ml0G0Li&#10;SxuIZ8d2EjPHNrbTtPx67nW7rLAXhOhD5Ova555z7r2+uNz2mmykD8qaihYnOSXScCuUaSv69cvt&#10;qyUlITIjmLZGVnQnA71cvXxxMbpSzmxntZCeAIgJ5egq2sXoyiwLvJM9CyfWSQN/Ntb3LELo20x4&#10;NgJ6r7NZni+y0XrhvOUyBNi93v9JVwm/aSSPn5omyEh0RYFbTF+fvjV+s9UFK1vPXKf4gQb7BxY9&#10;UwaSTlDXLDIyePUMqlfc22CbeMJtn9mmUVwmDaCmyP9Qc98xJ5MWMCe4yabw/2D5x829++yRenDv&#10;LX8IxNh1x0wrr7y3YyeZgHQFGpWNLpTTBQwCXCX1+MEKKC0bok0ebBvfIyCoI9tk9W6yWm4j4bA5&#10;Wxbn8xwqwuG/s3y+PE21yFj5eNv5EN9K2xNcVNTbwYg7qGdKwTbvQ0x+C2JYj9nFd0qaXkP1NkyT&#10;YrFYnCXSrDwcBuxHzCTXaiVuldYpwH6Ta+0JXK5o3RYpjR560LbfK3L87RsG9qGt9vuPvFPLIgQY&#10;BWYeo2tDRvBwdgb3n6f2bT0lvrk6fZOvD7x/w0j6U7diSW6MIHHnQLeBsaII30tBiZYwhbhKJyNT&#10;+m9OAl9tkJhME3Ow1g5R+vtOjKTWg79joqKn+RJrJhRW5PUSLMEAxgmloTuE6RYYRE2Jt/Gbil3q&#10;YSw/4qP/k9ZaM/6Qtpl2Hdu7CT0BMNhs0+m0nsik6IhnakrsQxz5UMZtvSUKqC4QBHdqK3bQpUAn&#10;tSK8VbDorP8JrsHcVzT8GJgHD/U7A51+XsznoCMeB/44qI8DZjhAgWBQnpbruH9cBudV20GmfSMZ&#10;ewXT0aiIyp5YHQKY7STr8A7h43Ecp1NPr+XqFwAAAP//AwBQSwMEFAAGAAgAAAAhAAxqqWDhAAAA&#10;DQEAAA8AAABkcnMvZG93bnJldi54bWxMj8FOwzAMhu9IvENkJC5oSwrJNJWmE0MaHJAmUSbOWWPa&#10;isYpTbZ1b092guNvf/r9uVhNrmdHHEPnSUM2F8CQam87ajTsPjazJbAQDVnTe0INZwywKq+vCpNb&#10;f6J3PFaxYamEQm40tDEOOeehbtGZMPcDUtp9+dGZmOLYcDuaUyp3Pb8XYsGd6ShdaM2Azy3W39XB&#10;adhK4tXP4oWfX9fr6s1utp/LcKf17c309Ags4hT/YLjoJ3Uok9PeH8gG1qecCZElVsODlArYBVFS&#10;ptFeg1RKAS8L/v+L8hcAAP//AwBQSwECLQAUAAYACAAAACEAtoM4kv4AAADhAQAAEwAAAAAAAAAA&#10;AAAAAAAAAAAAW0NvbnRlbnRfVHlwZXNdLnhtbFBLAQItABQABgAIAAAAIQA4/SH/1gAAAJQBAAAL&#10;AAAAAAAAAAAAAAAAAC8BAABfcmVscy8ucmVsc1BLAQItABQABgAIAAAAIQCGlZ22rwIAAHUFAAAO&#10;AAAAAAAAAAAAAAAAAC4CAABkcnMvZTJvRG9jLnhtbFBLAQItABQABgAIAAAAIQAMaqlg4QAAAA0B&#10;AAAPAAAAAAAAAAAAAAAAAAkFAABkcnMvZG93bnJldi54bWxQSwUGAAAAAAQABADzAAAAFwYAAAAA&#10;" fillcolor="white [3212]" strokecolor="#ea5b0c" strokeweight="1pt">
                <v:shadow on="t" color="black" opacity="26214f" origin="-.5,-.5" offset=".74836mm,.74836mm"/>
                <v:textbox inset=",7.2pt,,7.2pt">
                  <w:txbxContent>
                    <w:p w14:paraId="7E0E0557" w14:textId="65CE449D" w:rsidR="006C046E" w:rsidRPr="0043639B" w:rsidRDefault="006C046E" w:rsidP="0031446C">
                      <w:pPr>
                        <w:rPr>
                          <w:rStyle w:val="BodyTextChar"/>
                          <w:lang w:val="en-GB"/>
                        </w:rPr>
                      </w:pPr>
                      <w:r>
                        <w:rPr>
                          <w:b/>
                          <w:color w:val="EA5B0C"/>
                        </w:rPr>
                        <w:t>Sustainability Development Goals</w:t>
                      </w:r>
                      <w:r w:rsidRPr="00C7515C">
                        <w:rPr>
                          <w:color w:val="EA5B0C"/>
                        </w:rPr>
                        <w:t xml:space="preserve"> </w:t>
                      </w:r>
                      <w:r>
                        <w:rPr>
                          <w:color w:val="EA5B0C"/>
                        </w:rPr>
                        <w:t>(SDG)</w:t>
                      </w:r>
                      <w:r>
                        <w:rPr>
                          <w:rStyle w:val="BodyTextChar"/>
                          <w:lang w:val="en-GB"/>
                        </w:rPr>
                        <w:t xml:space="preserve"> references and </w:t>
                      </w:r>
                      <w:r w:rsidR="00955D97">
                        <w:rPr>
                          <w:rStyle w:val="BodyTextChar"/>
                          <w:lang w:val="en-GB"/>
                        </w:rPr>
                        <w:t xml:space="preserve">suggestions </w:t>
                      </w:r>
                      <w:r w:rsidR="00BF7505">
                        <w:rPr>
                          <w:rStyle w:val="BodyTextChar"/>
                          <w:lang w:val="en-GB"/>
                        </w:rPr>
                        <w:t>on how these can be integrated into</w:t>
                      </w:r>
                      <w:r>
                        <w:rPr>
                          <w:rStyle w:val="BodyTextChar"/>
                          <w:lang w:val="en-GB"/>
                        </w:rPr>
                        <w:t xml:space="preserve"> classroom activities</w:t>
                      </w:r>
                      <w:r w:rsidRPr="0043639B">
                        <w:rPr>
                          <w:rStyle w:val="BodyTextChar"/>
                          <w:lang w:val="en-GB"/>
                        </w:rPr>
                        <w:t>.</w:t>
                      </w:r>
                    </w:p>
                  </w:txbxContent>
                </v:textbox>
              </v:roundrect>
            </w:pict>
          </mc:Fallback>
        </mc:AlternateContent>
      </w:r>
      <w:r w:rsidR="007A3A27">
        <w:rPr>
          <w:noProof/>
          <w:lang w:eastAsia="en-GB"/>
        </w:rPr>
        <mc:AlternateContent>
          <mc:Choice Requires="wps">
            <w:drawing>
              <wp:anchor distT="0" distB="0" distL="114300" distR="114300" simplePos="0" relativeHeight="251669504" behindDoc="0" locked="0" layoutInCell="1" allowOverlap="1" wp14:anchorId="5BA21A5C" wp14:editId="13BD1047">
                <wp:simplePos x="0" y="0"/>
                <wp:positionH relativeFrom="column">
                  <wp:posOffset>6985635</wp:posOffset>
                </wp:positionH>
                <wp:positionV relativeFrom="paragraph">
                  <wp:posOffset>1216025</wp:posOffset>
                </wp:positionV>
                <wp:extent cx="2847975" cy="866775"/>
                <wp:effectExtent l="38100" t="38100" r="123825" b="123825"/>
                <wp:wrapNone/>
                <wp:docPr id="10" name="AutoShape 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847975" cy="866775"/>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4F4363A9" w14:textId="77777777" w:rsidR="006C046E" w:rsidRPr="0043639B" w:rsidRDefault="006C046E" w:rsidP="00EF031C">
                            <w:pPr>
                              <w:rPr>
                                <w:rStyle w:val="BodyTextChar"/>
                                <w:lang w:val="en-GB"/>
                              </w:rPr>
                            </w:pPr>
                            <w:r w:rsidRPr="00C7515C">
                              <w:rPr>
                                <w:b/>
                                <w:color w:val="EA5B0C"/>
                              </w:rPr>
                              <w:t>Independent study (I)</w:t>
                            </w:r>
                            <w:r w:rsidRPr="00E0484B">
                              <w:t xml:space="preserve"> </w:t>
                            </w:r>
                            <w:r w:rsidRPr="0043639B">
                              <w:rPr>
                                <w:rStyle w:val="BodyTextChar"/>
                                <w:lang w:val="en-GB"/>
                              </w:rPr>
                              <w:t>gives your learners the opportunity to develop their own ideas and understanding</w:t>
                            </w:r>
                            <w:r>
                              <w:rPr>
                                <w:rStyle w:val="BodyTextChar"/>
                                <w:lang w:val="en-GB"/>
                              </w:rPr>
                              <w:t xml:space="preserve"> without direct </w:t>
                            </w:r>
                            <w:r w:rsidRPr="0043639B">
                              <w:rPr>
                                <w:rStyle w:val="BodyTextChar"/>
                                <w:lang w:val="en-GB"/>
                              </w:rPr>
                              <w:t>input from you.</w:t>
                            </w:r>
                          </w:p>
                        </w:txbxContent>
                      </wps:txbx>
                      <wps:bodyPr rot="0" vert="horz" wrap="square" lIns="91440" tIns="91440" rIns="91440" bIns="9144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5BA21A5C" id="_x0000_s1033" style="position:absolute;margin-left:550.05pt;margin-top:95.75pt;width:224.25pt;height:68.2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kaNoqwIAAHUFAAAOAAAAZHJzL2Uyb0RvYy54bWysVFFv0zAQfkfiP1h+Z0lL13bR0ml0G0La&#10;AG0gnp3YScwc29hO0/LrOV+yrLAXhMiD5bvY39333Z3PL/atIjvhvDQ6p7OTlBKhS8OlrnP69cvN&#10;mzUlPjDNmTJa5PQgPL3YvH513ttMzE1jFBeOAIj2WW9z2oRgsyTxZSNa5k+MFRp+Vsa1LIDp6oQ7&#10;1gN6q5J5mi6T3jhunSmF9+C9Gn7SDeJXlSjDp6ryIhCVU8gt4OpwLeKabM5ZVjtmG1mOabB/yKJl&#10;UkPQCeqKBUY6J19AtbJ0xpsqnJSmTUxVyVIgB2AzS/9g89AwK5ALiOPtJJP/f7Dlx92D/exi6t7e&#10;mvLRE222DdO1uHTO9I1gHMLNolBJb302XYiGh6uk6O8Mh9KyLhjUYF+5NgICO7JHqQ+T1GIfSAnO&#10;+XqxOludUlLCv/VyuYJ9DMGyp9vW+fBemJbETU6d6TS/h3piCLa79QH15kSzNkbn3ympWgXV2zFF&#10;ZkvAHBHHw4D9hIl0jZL8RiqFRuw3sVWOwOWcFvUMw6iuBW6Db5bGb2gY8ENbDX50ATa2bIRAFv4Y&#10;XWnSg4bzFdx/GdrVxRT4+vL0Xbod8/4NA/ljt8aSXGtOwsECbw1jRSN8KzglSsAUxh2eDEyqvzkJ&#10;2SsdExM4MaO0pgvCPTS8J4Xq3D3jOT1N10CBcBkr8nYNkkQDxilSi+oQpmrIIChKnAnfZGiwh2P5&#10;I37Uf+JaKFY+opsp27BBzQXCDJ0wnkY9p2TQOsoTmzL2YRx5n4V9sScSUsXiR09h+AG6FNLBVoS3&#10;CjaNcT9BNZj7nPofHXOgofqgodPPZotFfCiODXdsFMcG0yVAAWFgjtttGB6XzjpZNxBpaCRtLmE6&#10;Khkis+esRgNmG2mN71B8PI5tPPX8Wm5+AQAA//8DAFBLAwQUAAYACAAAACEAC1nDuOIAAAANAQAA&#10;DwAAAGRycy9kb3ducmV2LnhtbEyPwU7DMAyG70i8Q2QkLoglHVtVStOJIQ0OSJMoiHPWmLaicUqT&#10;bd3b453g5l/+9PtzsZpcLw44hs6ThmSmQCDV3nbUaPh439xmIEI0ZE3vCTWcMMCqvLwoTG79kd7w&#10;UMVGcAmF3GhoYxxyKUPdojNh5gck3n350ZnIcWykHc2Ry10v50ql0pmO+EJrBnxqsf6u9k7DdkGy&#10;+kmf5ellva5e7Wb7mYUbra+vpscHEBGn+AfDWZ/VoWSnnd+TDaLnnCiVMMvTfbIEcUaWiywFsdNw&#10;N88UyLKQ/78ofwEAAP//AwBQSwECLQAUAAYACAAAACEAtoM4kv4AAADhAQAAEwAAAAAAAAAAAAAA&#10;AAAAAAAAW0NvbnRlbnRfVHlwZXNdLnhtbFBLAQItABQABgAIAAAAIQA4/SH/1gAAAJQBAAALAAAA&#10;AAAAAAAAAAAAAC8BAABfcmVscy8ucmVsc1BLAQItABQABgAIAAAAIQCZkaNoqwIAAHUFAAAOAAAA&#10;AAAAAAAAAAAAAC4CAABkcnMvZTJvRG9jLnhtbFBLAQItABQABgAIAAAAIQALWcO44gAAAA0BAAAP&#10;AAAAAAAAAAAAAAAAAAUFAABkcnMvZG93bnJldi54bWxQSwUGAAAAAAQABADzAAAAFAYAAAAA&#10;" fillcolor="white [3212]" strokecolor="#ea5b0c" strokeweight="1pt">
                <v:shadow on="t" color="black" opacity="26214f" origin="-.5,-.5" offset=".74836mm,.74836mm"/>
                <v:textbox inset=",7.2pt,,7.2pt">
                  <w:txbxContent>
                    <w:p w14:paraId="4F4363A9" w14:textId="77777777" w:rsidR="006C046E" w:rsidRPr="0043639B" w:rsidRDefault="006C046E" w:rsidP="00EF031C">
                      <w:pPr>
                        <w:rPr>
                          <w:rStyle w:val="BodyTextChar"/>
                          <w:lang w:val="en-GB"/>
                        </w:rPr>
                      </w:pPr>
                      <w:r w:rsidRPr="00C7515C">
                        <w:rPr>
                          <w:b/>
                          <w:color w:val="EA5B0C"/>
                        </w:rPr>
                        <w:t>Independent study (I)</w:t>
                      </w:r>
                      <w:r w:rsidRPr="00E0484B">
                        <w:t xml:space="preserve"> </w:t>
                      </w:r>
                      <w:r w:rsidRPr="0043639B">
                        <w:rPr>
                          <w:rStyle w:val="BodyTextChar"/>
                          <w:lang w:val="en-GB"/>
                        </w:rPr>
                        <w:t>gives your learners the opportunity to develop their own ideas and understanding</w:t>
                      </w:r>
                      <w:r>
                        <w:rPr>
                          <w:rStyle w:val="BodyTextChar"/>
                          <w:lang w:val="en-GB"/>
                        </w:rPr>
                        <w:t xml:space="preserve"> without direct </w:t>
                      </w:r>
                      <w:r w:rsidRPr="0043639B">
                        <w:rPr>
                          <w:rStyle w:val="BodyTextChar"/>
                          <w:lang w:val="en-GB"/>
                        </w:rPr>
                        <w:t>input from you.</w:t>
                      </w:r>
                    </w:p>
                  </w:txbxContent>
                </v:textbox>
              </v:roundrect>
            </w:pict>
          </mc:Fallback>
        </mc:AlternateContent>
      </w:r>
      <w:r w:rsidR="00664681" w:rsidRPr="00664681">
        <w:rPr>
          <w:bCs/>
          <w:sz w:val="20"/>
          <w:szCs w:val="20"/>
        </w:rPr>
        <w:t xml:space="preserve"> </w:t>
      </w:r>
    </w:p>
    <w:p w14:paraId="73FAE9FE" w14:textId="3A3135CC" w:rsidR="00EF031C" w:rsidRPr="004A4E17" w:rsidRDefault="00472977" w:rsidP="003D2B2A">
      <w:pPr>
        <w:rPr>
          <w:bCs/>
          <w:szCs w:val="20"/>
        </w:rPr>
        <w:sectPr w:rsidR="00EF031C" w:rsidRPr="004A4E17" w:rsidSect="00F12A5D">
          <w:headerReference w:type="default" r:id="rId35"/>
          <w:footerReference w:type="default" r:id="rId36"/>
          <w:headerReference w:type="first" r:id="rId37"/>
          <w:footerReference w:type="first" r:id="rId38"/>
          <w:pgSz w:w="16840" w:h="11900" w:orient="landscape" w:code="9"/>
          <w:pgMar w:top="78" w:right="1105" w:bottom="1134" w:left="1134" w:header="567" w:footer="567" w:gutter="0"/>
          <w:cols w:space="708"/>
          <w:docGrid w:linePitch="326"/>
        </w:sectPr>
      </w:pPr>
      <w:r>
        <w:rPr>
          <w:noProof/>
          <w:lang w:eastAsia="en-GB"/>
        </w:rPr>
        <mc:AlternateContent>
          <mc:Choice Requires="wps">
            <w:drawing>
              <wp:anchor distT="0" distB="0" distL="114300" distR="114300" simplePos="0" relativeHeight="251636736" behindDoc="0" locked="0" layoutInCell="1" allowOverlap="1" wp14:anchorId="443C5422" wp14:editId="572621CC">
                <wp:simplePos x="0" y="0"/>
                <wp:positionH relativeFrom="column">
                  <wp:posOffset>-473710</wp:posOffset>
                </wp:positionH>
                <wp:positionV relativeFrom="paragraph">
                  <wp:posOffset>2799080</wp:posOffset>
                </wp:positionV>
                <wp:extent cx="3458845" cy="1341120"/>
                <wp:effectExtent l="38100" t="38100" r="122555" b="106680"/>
                <wp:wrapNone/>
                <wp:docPr id="7" name="AutoShap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458845" cy="1341120"/>
                        </a:xfrm>
                        <a:prstGeom prst="roundRect">
                          <a:avLst>
                            <a:gd name="adj" fmla="val 16667"/>
                          </a:avLst>
                        </a:prstGeom>
                        <a:solidFill>
                          <a:schemeClr val="bg1">
                            <a:lumMod val="100000"/>
                            <a:lumOff val="0"/>
                          </a:schemeClr>
                        </a:solidFill>
                        <a:ln w="12700">
                          <a:solidFill>
                            <a:srgbClr val="EA5B0C"/>
                          </a:solidFill>
                          <a:round/>
                          <a:headEnd type="none" w="med" len="med"/>
                          <a:tailEnd type="none" w="med" len="med"/>
                        </a:ln>
                        <a:effectLst>
                          <a:outerShdw blurRad="50800" dist="38100" dir="2700000" algn="tl" rotWithShape="0">
                            <a:prstClr val="black">
                              <a:alpha val="40000"/>
                            </a:prstClr>
                          </a:outerShdw>
                        </a:effectLst>
                      </wps:spPr>
                      <wps:txbx>
                        <w:txbxContent>
                          <w:p w14:paraId="1C134657" w14:textId="30486CA0" w:rsidR="006C046E" w:rsidRPr="0043639B" w:rsidRDefault="006C046E" w:rsidP="0043639B">
                            <w:pPr>
                              <w:pStyle w:val="BodyText"/>
                              <w:rPr>
                                <w:rStyle w:val="Hyperlink"/>
                                <w:rFonts w:cs="Arial"/>
                                <w:color w:val="auto"/>
                                <w:u w:val="none"/>
                              </w:rPr>
                            </w:pPr>
                            <w:r>
                              <w:rPr>
                                <w:b/>
                                <w:color w:val="EA5B0C"/>
                              </w:rPr>
                              <w:t>Past p</w:t>
                            </w:r>
                            <w:r w:rsidRPr="00C7515C">
                              <w:rPr>
                                <w:b/>
                                <w:color w:val="EA5B0C"/>
                              </w:rPr>
                              <w:t xml:space="preserve">apers, </w:t>
                            </w:r>
                            <w:r>
                              <w:rPr>
                                <w:b/>
                                <w:color w:val="EA5B0C"/>
                              </w:rPr>
                              <w:t>s</w:t>
                            </w:r>
                            <w:r w:rsidRPr="00C7515C">
                              <w:rPr>
                                <w:b/>
                                <w:color w:val="EA5B0C"/>
                              </w:rPr>
                              <w:t xml:space="preserve">pecimen </w:t>
                            </w:r>
                            <w:r>
                              <w:rPr>
                                <w:b/>
                                <w:color w:val="EA5B0C"/>
                              </w:rPr>
                              <w:t>p</w:t>
                            </w:r>
                            <w:r w:rsidRPr="00C7515C">
                              <w:rPr>
                                <w:b/>
                                <w:color w:val="EA5B0C"/>
                              </w:rPr>
                              <w:t>apers</w:t>
                            </w:r>
                            <w:r w:rsidR="00380C03">
                              <w:t xml:space="preserve">, </w:t>
                            </w:r>
                            <w:r>
                              <w:rPr>
                                <w:b/>
                                <w:color w:val="EA5B0C"/>
                              </w:rPr>
                              <w:t>m</w:t>
                            </w:r>
                            <w:r w:rsidRPr="00C7515C">
                              <w:rPr>
                                <w:b/>
                                <w:color w:val="EA5B0C"/>
                              </w:rPr>
                              <w:t xml:space="preserve">ark </w:t>
                            </w:r>
                            <w:r>
                              <w:rPr>
                                <w:b/>
                                <w:color w:val="EA5B0C"/>
                              </w:rPr>
                              <w:t>s</w:t>
                            </w:r>
                            <w:r w:rsidRPr="00C7515C">
                              <w:rPr>
                                <w:b/>
                                <w:color w:val="EA5B0C"/>
                              </w:rPr>
                              <w:t>chemes</w:t>
                            </w:r>
                            <w:r w:rsidRPr="00D91C43">
                              <w:rPr>
                                <w:b/>
                                <w:color w:val="EA5B0C"/>
                              </w:rPr>
                              <w:t xml:space="preserve"> </w:t>
                            </w:r>
                            <w:r w:rsidR="00380C03" w:rsidRPr="00D91C43">
                              <w:rPr>
                                <w:b/>
                                <w:color w:val="EA5B0C"/>
                              </w:rPr>
                              <w:t>and Test Maker</w:t>
                            </w:r>
                            <w:r w:rsidR="00380C03">
                              <w:rPr>
                                <w:color w:val="EA5B0C"/>
                              </w:rPr>
                              <w:t xml:space="preserve"> </w:t>
                            </w:r>
                            <w:r>
                              <w:t xml:space="preserve">are available for you to download </w:t>
                            </w:r>
                            <w:r w:rsidR="00D91C43">
                              <w:t xml:space="preserve">and use </w:t>
                            </w:r>
                            <w:r>
                              <w:t xml:space="preserve">at: </w:t>
                            </w:r>
                            <w:hyperlink r:id="rId39" w:history="1">
                              <w:r w:rsidRPr="00C27972">
                                <w:rPr>
                                  <w:rStyle w:val="WebLink"/>
                                </w:rPr>
                                <w:t>www.cambridgeinternational.org/support</w:t>
                              </w:r>
                            </w:hyperlink>
                          </w:p>
                          <w:p w14:paraId="2A7E39D8" w14:textId="77777777" w:rsidR="006C046E" w:rsidRPr="00EF031C" w:rsidRDefault="006C046E" w:rsidP="0043639B">
                            <w:pPr>
                              <w:pStyle w:val="BodyText"/>
                              <w:rPr>
                                <w:b/>
                              </w:rPr>
                            </w:pPr>
                          </w:p>
                          <w:p w14:paraId="477DDCD3" w14:textId="62CE8591" w:rsidR="006C046E" w:rsidRPr="00E0484B" w:rsidRDefault="006C046E" w:rsidP="0043639B">
                            <w:pPr>
                              <w:pStyle w:val="BodyText"/>
                              <w:rPr>
                                <w:b/>
                                <w:color w:val="DD5D2B"/>
                              </w:rPr>
                            </w:pPr>
                            <w:r>
                              <w:t>Using these resources with your learners allows you to check their progress and give them confidence and understanding.</w:t>
                            </w:r>
                          </w:p>
                        </w:txbxContent>
                      </wps:txbx>
                      <wps:bodyPr rot="0" vert="horz" wrap="square" lIns="91440" tIns="91440" rIns="91440" bIns="91440" anchor="t" anchorCtr="0" upright="1">
                        <a:noAutofit/>
                      </wps:bodyPr>
                    </wps:wsp>
                  </a:graphicData>
                </a:graphic>
              </wp:anchor>
            </w:drawing>
          </mc:Choice>
          <mc:Fallback>
            <w:pict>
              <v:roundrect w14:anchorId="443C5422" id="AutoShape 4" o:spid="_x0000_s1034" style="position:absolute;margin-left:-37.3pt;margin-top:220.4pt;width:272.35pt;height:105.6pt;z-index:251636736;visibility:visible;mso-wrap-style:square;mso-wrap-distance-left:9pt;mso-wrap-distance-top:0;mso-wrap-distance-right:9pt;mso-wrap-distance-bottom:0;mso-position-horizontal:absolute;mso-position-horizontal-relative:text;mso-position-vertical:absolute;mso-position-vertical-relative:text;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srl8rwIAAHYFAAAOAAAAZHJzL2Uyb0RvYy54bWysVNFu0zAUfUfiHyy/syRd25Vo6TS6DSFt&#10;gDYQz07sJGaObWynafl67nW6rLAXhMiD5evY555zfK/PL3adIlvhvDS6oNlJSonQleFSNwX9+uXm&#10;zYoSH5jmTBktCroXnl6sX786H2wuZqY1igtHAET7fLAFbUOweZL4qhUd8yfGCg0/a+M6FiB0TcId&#10;GwC9U8ksTZfJYBy3zlTCe1i9Gn/SdcSva1GFT3XtRSCqoMAtxNHFscQxWZ+zvHHMtrI60GD/wKJj&#10;UkPSCeqKBUZ6J19AdbJyxps6nFSmS0xdy0pEDaAmS/9Q89AyK6IWMMfbySb//2Crj9sH+9khdW9v&#10;TfXoiTablulGXDpnhlYwDukyNCoZrM+nAxh4OErK4c5wuFrWBxM92NWuQ0BQR3bR6v1ktdgFUsHi&#10;6XyxWs0XlFTwLzudZ9ksXkbC8qfj1vnwXpiO4KSgzvSa38OFxhxse+tDNJwTzTpMz79TUncKrm/L&#10;FMmWy+VZZM3yw2bAfsKMeo2S/EYqFQMsOLFRjsDhgpZNFtOovgNx41qW4jdWDKxDXY3rT7xjzSIE&#10;OAVuHqMrTQaQOTuD8y9Tu6acEl9fLt6lmwPv3zCi/liueCfXmpOwt6BbQ19RhO8Ep0QJaEOcxZ2B&#10;SfU3O4Gv0khMxJY5WGv6INxDywdSqt7dM17QRboCCYRLvJHTFViCAfQTSkN3CFMNMAiKEmfCNxna&#10;WMR4/4iP/k9aS8Wqx7jMlG3Z6OY8wmC1TbvjfCIToyOesSqxELHnfR525Y5IoLpCC3ClNHwPZQp0&#10;Yi3CYwWT1rif4Bo0fkH9j5458FB90FDqb7P5HF+K48AdB+VxwHQFUCAYlMfpJoyvS2+dbFrINBaS&#10;NpfQHrUMqOyZ1SGA5o6yDg8Rvh7Hcdz1/FyufwEAAP//AwBQSwMEFAAGAAgAAAAhAEguK5ziAAAA&#10;CwEAAA8AAABkcnMvZG93bnJldi54bWxMj0FLw0AQhe+C/2EZwYu0uy0xLWkmxQrVg1AwSs/b7JgE&#10;s7Mxu23Tf+96qsdhPt77Xr4ebSdONPjWMcJsqkAQV860XCN8fmwnSxA+aDa6c0wIF/KwLm5vcp0Z&#10;d+Z3OpWhFjGEfaYRmhD6TEpfNWS1n7qeOP6+3GB1iOdQSzPocwy3nZwrlUqrW44Nje7puaHquzxa&#10;hF3CsvxJX+TldbMp38x2t1/6B8T7u/FpBSLQGK4w/OlHdSii08Ed2XjRIUwWSRpRhCRRcUMkkoWa&#10;gTggpI9zBbLI5f8NxS8AAAD//wMAUEsBAi0AFAAGAAgAAAAhALaDOJL+AAAA4QEAABMAAAAAAAAA&#10;AAAAAAAAAAAAAFtDb250ZW50X1R5cGVzXS54bWxQSwECLQAUAAYACAAAACEAOP0h/9YAAACUAQAA&#10;CwAAAAAAAAAAAAAAAAAvAQAAX3JlbHMvLnJlbHNQSwECLQAUAAYACAAAACEAlLK5fK8CAAB2BQAA&#10;DgAAAAAAAAAAAAAAAAAuAgAAZHJzL2Uyb0RvYy54bWxQSwECLQAUAAYACAAAACEASC4rnOIAAAAL&#10;AQAADwAAAAAAAAAAAAAAAAAJBQAAZHJzL2Rvd25yZXYueG1sUEsFBgAAAAAEAAQA8wAAABgGAAAA&#10;AA==&#10;" fillcolor="white [3212]" strokecolor="#ea5b0c" strokeweight="1pt">
                <v:shadow on="t" color="black" opacity="26214f" origin="-.5,-.5" offset=".74836mm,.74836mm"/>
                <v:textbox inset=",7.2pt,,7.2pt">
                  <w:txbxContent>
                    <w:p w14:paraId="1C134657" w14:textId="30486CA0" w:rsidR="006C046E" w:rsidRPr="0043639B" w:rsidRDefault="006C046E" w:rsidP="0043639B">
                      <w:pPr>
                        <w:pStyle w:val="BodyText"/>
                        <w:rPr>
                          <w:rStyle w:val="Hyperlink"/>
                          <w:rFonts w:cs="Arial"/>
                          <w:color w:val="auto"/>
                          <w:u w:val="none"/>
                        </w:rPr>
                      </w:pPr>
                      <w:r>
                        <w:rPr>
                          <w:b/>
                          <w:color w:val="EA5B0C"/>
                        </w:rPr>
                        <w:t>Past p</w:t>
                      </w:r>
                      <w:r w:rsidRPr="00C7515C">
                        <w:rPr>
                          <w:b/>
                          <w:color w:val="EA5B0C"/>
                        </w:rPr>
                        <w:t xml:space="preserve">apers, </w:t>
                      </w:r>
                      <w:r>
                        <w:rPr>
                          <w:b/>
                          <w:color w:val="EA5B0C"/>
                        </w:rPr>
                        <w:t>s</w:t>
                      </w:r>
                      <w:r w:rsidRPr="00C7515C">
                        <w:rPr>
                          <w:b/>
                          <w:color w:val="EA5B0C"/>
                        </w:rPr>
                        <w:t xml:space="preserve">pecimen </w:t>
                      </w:r>
                      <w:r>
                        <w:rPr>
                          <w:b/>
                          <w:color w:val="EA5B0C"/>
                        </w:rPr>
                        <w:t>p</w:t>
                      </w:r>
                      <w:r w:rsidRPr="00C7515C">
                        <w:rPr>
                          <w:b/>
                          <w:color w:val="EA5B0C"/>
                        </w:rPr>
                        <w:t>apers</w:t>
                      </w:r>
                      <w:r w:rsidR="00380C03">
                        <w:t xml:space="preserve">, </w:t>
                      </w:r>
                      <w:r>
                        <w:rPr>
                          <w:b/>
                          <w:color w:val="EA5B0C"/>
                        </w:rPr>
                        <w:t>m</w:t>
                      </w:r>
                      <w:r w:rsidRPr="00C7515C">
                        <w:rPr>
                          <w:b/>
                          <w:color w:val="EA5B0C"/>
                        </w:rPr>
                        <w:t xml:space="preserve">ark </w:t>
                      </w:r>
                      <w:r>
                        <w:rPr>
                          <w:b/>
                          <w:color w:val="EA5B0C"/>
                        </w:rPr>
                        <w:t>s</w:t>
                      </w:r>
                      <w:r w:rsidRPr="00C7515C">
                        <w:rPr>
                          <w:b/>
                          <w:color w:val="EA5B0C"/>
                        </w:rPr>
                        <w:t>chemes</w:t>
                      </w:r>
                      <w:r w:rsidRPr="00D91C43">
                        <w:rPr>
                          <w:b/>
                          <w:color w:val="EA5B0C"/>
                        </w:rPr>
                        <w:t xml:space="preserve"> </w:t>
                      </w:r>
                      <w:r w:rsidR="00380C03" w:rsidRPr="00D91C43">
                        <w:rPr>
                          <w:b/>
                          <w:color w:val="EA5B0C"/>
                        </w:rPr>
                        <w:t>and Test Maker</w:t>
                      </w:r>
                      <w:r w:rsidR="00380C03">
                        <w:rPr>
                          <w:color w:val="EA5B0C"/>
                        </w:rPr>
                        <w:t xml:space="preserve"> </w:t>
                      </w:r>
                      <w:r>
                        <w:t xml:space="preserve">are available for you to download </w:t>
                      </w:r>
                      <w:r w:rsidR="00D91C43">
                        <w:t xml:space="preserve">and use </w:t>
                      </w:r>
                      <w:r>
                        <w:t xml:space="preserve">at: </w:t>
                      </w:r>
                      <w:hyperlink r:id="rId40" w:history="1">
                        <w:r w:rsidRPr="00C27972">
                          <w:rPr>
                            <w:rStyle w:val="WebLink"/>
                          </w:rPr>
                          <w:t>www.cambridgeinternational.org/support</w:t>
                        </w:r>
                      </w:hyperlink>
                    </w:p>
                    <w:p w14:paraId="2A7E39D8" w14:textId="77777777" w:rsidR="006C046E" w:rsidRPr="00EF031C" w:rsidRDefault="006C046E" w:rsidP="0043639B">
                      <w:pPr>
                        <w:pStyle w:val="BodyText"/>
                        <w:rPr>
                          <w:b/>
                        </w:rPr>
                      </w:pPr>
                    </w:p>
                    <w:p w14:paraId="477DDCD3" w14:textId="62CE8591" w:rsidR="006C046E" w:rsidRPr="00E0484B" w:rsidRDefault="006C046E" w:rsidP="0043639B">
                      <w:pPr>
                        <w:pStyle w:val="BodyText"/>
                        <w:rPr>
                          <w:b/>
                          <w:color w:val="DD5D2B"/>
                        </w:rPr>
                      </w:pPr>
                      <w:r>
                        <w:t>Using these resources with your learners allows you to check their progress and give them confidence and understanding.</w:t>
                      </w:r>
                    </w:p>
                  </w:txbxContent>
                </v:textbox>
              </v:roundrect>
            </w:pict>
          </mc:Fallback>
        </mc:AlternateContent>
      </w:r>
    </w:p>
    <w:p w14:paraId="7BEF9B19" w14:textId="343792ED" w:rsidR="00C92F05" w:rsidRPr="00393536" w:rsidRDefault="007473A5" w:rsidP="00393536">
      <w:pPr>
        <w:pStyle w:val="Heading1"/>
      </w:pPr>
      <w:bookmarkStart w:id="8" w:name="_Toc114658136"/>
      <w:bookmarkStart w:id="9" w:name="Unit01"/>
      <w:r>
        <w:lastRenderedPageBreak/>
        <w:t>1</w:t>
      </w:r>
      <w:r w:rsidR="006F43CD">
        <w:t>.</w:t>
      </w:r>
      <w:r>
        <w:t xml:space="preserve"> </w:t>
      </w:r>
      <w:r w:rsidR="005F6B5E">
        <w:t>Introduction</w:t>
      </w:r>
      <w:r w:rsidR="00C92F05" w:rsidRPr="00393536">
        <w:t xml:space="preserve"> </w:t>
      </w:r>
      <w:r w:rsidR="00996CD6">
        <w:t xml:space="preserve">to mathematics </w:t>
      </w:r>
      <w:r w:rsidR="000B15A7">
        <w:t>I</w:t>
      </w:r>
      <w:bookmarkEnd w:id="8"/>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3947CA" w:rsidRPr="004A4E17" w14:paraId="71B62581" w14:textId="77777777" w:rsidTr="005927C9">
        <w:trPr>
          <w:trHeight w:hRule="exact" w:val="440"/>
          <w:tblHeader/>
        </w:trPr>
        <w:tc>
          <w:tcPr>
            <w:tcW w:w="2552" w:type="dxa"/>
            <w:shd w:val="clear" w:color="auto" w:fill="EA5B0C"/>
            <w:tcMar>
              <w:top w:w="113" w:type="dxa"/>
              <w:bottom w:w="113" w:type="dxa"/>
            </w:tcMar>
            <w:vAlign w:val="center"/>
          </w:tcPr>
          <w:bookmarkEnd w:id="9"/>
          <w:p w14:paraId="321E0897" w14:textId="5774F883" w:rsidR="003947CA" w:rsidRPr="004A4E17" w:rsidRDefault="005927C9" w:rsidP="00406858">
            <w:pPr>
              <w:pStyle w:val="TableHead"/>
            </w:pPr>
            <w:r w:rsidRPr="004A4E17">
              <w:t>Syllabus ref</w:t>
            </w:r>
            <w:r>
              <w:t>.</w:t>
            </w:r>
          </w:p>
        </w:tc>
        <w:tc>
          <w:tcPr>
            <w:tcW w:w="2126" w:type="dxa"/>
            <w:shd w:val="clear" w:color="auto" w:fill="EA5B0C"/>
            <w:tcMar>
              <w:top w:w="113" w:type="dxa"/>
              <w:bottom w:w="113" w:type="dxa"/>
            </w:tcMar>
            <w:vAlign w:val="center"/>
          </w:tcPr>
          <w:p w14:paraId="453C6218" w14:textId="77777777" w:rsidR="003947CA" w:rsidRPr="004A4E17" w:rsidRDefault="003947CA" w:rsidP="00406858">
            <w:pPr>
              <w:pStyle w:val="TableHead"/>
            </w:pPr>
            <w:r w:rsidRPr="004A4E17">
              <w:t>Learning objectives</w:t>
            </w:r>
          </w:p>
        </w:tc>
        <w:tc>
          <w:tcPr>
            <w:tcW w:w="9923" w:type="dxa"/>
            <w:shd w:val="clear" w:color="auto" w:fill="EA5B0C"/>
            <w:tcMar>
              <w:top w:w="113" w:type="dxa"/>
              <w:bottom w:w="113" w:type="dxa"/>
            </w:tcMar>
            <w:vAlign w:val="center"/>
          </w:tcPr>
          <w:p w14:paraId="388C195F" w14:textId="77777777" w:rsidR="003947CA" w:rsidRPr="00DF2AEF" w:rsidRDefault="003947CA" w:rsidP="00406858">
            <w:pPr>
              <w:pStyle w:val="TableHead"/>
            </w:pPr>
            <w:r w:rsidRPr="00DF2AEF">
              <w:t>Suggested teaching activities</w:t>
            </w:r>
            <w:r>
              <w:t xml:space="preserve"> </w:t>
            </w:r>
          </w:p>
        </w:tc>
      </w:tr>
      <w:tr w:rsidR="00F31C94" w:rsidRPr="004A4E17" w14:paraId="44C02A43" w14:textId="77777777" w:rsidTr="005927C9">
        <w:tblPrEx>
          <w:tblCellMar>
            <w:top w:w="0" w:type="dxa"/>
            <w:bottom w:w="0" w:type="dxa"/>
          </w:tblCellMar>
        </w:tblPrEx>
        <w:trPr>
          <w:trHeight w:val="487"/>
        </w:trPr>
        <w:tc>
          <w:tcPr>
            <w:tcW w:w="2552" w:type="dxa"/>
            <w:tcMar>
              <w:top w:w="113" w:type="dxa"/>
              <w:bottom w:w="113" w:type="dxa"/>
            </w:tcMar>
          </w:tcPr>
          <w:p w14:paraId="4C030839" w14:textId="77777777" w:rsidR="00F31C94" w:rsidRPr="00BF002D" w:rsidRDefault="00F31C94" w:rsidP="00F31C94">
            <w:pPr>
              <w:pStyle w:val="BodyText"/>
              <w:rPr>
                <w:lang w:eastAsia="en-GB"/>
              </w:rPr>
            </w:pPr>
            <w:r w:rsidRPr="00BF002D">
              <w:rPr>
                <w:lang w:eastAsia="en-GB"/>
              </w:rPr>
              <w:t>C1.1 and</w:t>
            </w:r>
          </w:p>
          <w:p w14:paraId="613A5A16" w14:textId="0A9224A8" w:rsidR="00FC2547" w:rsidRPr="00FC2547" w:rsidRDefault="00F31C94" w:rsidP="00FC2547">
            <w:pPr>
              <w:pStyle w:val="BodyText"/>
              <w:rPr>
                <w:lang w:eastAsia="en-GB"/>
              </w:rPr>
            </w:pPr>
            <w:r w:rsidRPr="005F6B5E">
              <w:rPr>
                <w:shd w:val="clear" w:color="auto" w:fill="FEEFE6"/>
                <w:lang w:eastAsia="en-GB"/>
              </w:rPr>
              <w:t>E1.1</w:t>
            </w:r>
            <w:r w:rsidR="00A90E32" w:rsidRPr="00A90E32">
              <w:rPr>
                <w:lang w:eastAsia="en-GB"/>
              </w:rPr>
              <w:t xml:space="preserve"> </w:t>
            </w:r>
            <w:r w:rsidR="00FC2547" w:rsidRPr="00FC2547">
              <w:rPr>
                <w:lang w:eastAsia="en-GB"/>
              </w:rPr>
              <w:t xml:space="preserve">Types of number </w:t>
            </w:r>
          </w:p>
          <w:p w14:paraId="73C9B774" w14:textId="50BC4BBC" w:rsidR="00FC2547" w:rsidRPr="004A4E17" w:rsidRDefault="00FC2547" w:rsidP="00F31C94">
            <w:pPr>
              <w:pStyle w:val="BodyText"/>
              <w:rPr>
                <w:lang w:eastAsia="en-GB"/>
              </w:rPr>
            </w:pPr>
          </w:p>
        </w:tc>
        <w:tc>
          <w:tcPr>
            <w:tcW w:w="2126" w:type="dxa"/>
            <w:tcMar>
              <w:top w:w="113" w:type="dxa"/>
              <w:bottom w:w="113" w:type="dxa"/>
            </w:tcMar>
          </w:tcPr>
          <w:p w14:paraId="6E153B26" w14:textId="77777777" w:rsidR="00342EC9" w:rsidRPr="00342EC9" w:rsidRDefault="00342EC9" w:rsidP="00342EC9">
            <w:pPr>
              <w:autoSpaceDE w:val="0"/>
              <w:autoSpaceDN w:val="0"/>
              <w:adjustRightInd w:val="0"/>
              <w:rPr>
                <w:rFonts w:cs="Arial"/>
                <w:color w:val="000000"/>
                <w:szCs w:val="20"/>
                <w:lang w:eastAsia="en-GB"/>
              </w:rPr>
            </w:pPr>
            <w:r w:rsidRPr="00342EC9">
              <w:rPr>
                <w:rFonts w:cs="Arial"/>
                <w:color w:val="000000"/>
                <w:szCs w:val="20"/>
                <w:lang w:eastAsia="en-GB"/>
              </w:rPr>
              <w:t>Identify and use:</w:t>
            </w:r>
          </w:p>
          <w:p w14:paraId="3F8B0B6E" w14:textId="6C012FD7" w:rsidR="00342EC9" w:rsidRPr="00342EC9" w:rsidRDefault="00342EC9" w:rsidP="00CD5BA1">
            <w:pPr>
              <w:pStyle w:val="ListParagraph"/>
              <w:numPr>
                <w:ilvl w:val="0"/>
                <w:numId w:val="18"/>
              </w:numPr>
              <w:autoSpaceDE w:val="0"/>
              <w:autoSpaceDN w:val="0"/>
              <w:adjustRightInd w:val="0"/>
              <w:ind w:left="323" w:hanging="283"/>
              <w:rPr>
                <w:rFonts w:cs="Arial"/>
                <w:color w:val="000000"/>
                <w:lang w:eastAsia="en-GB"/>
              </w:rPr>
            </w:pPr>
            <w:r w:rsidRPr="00342EC9">
              <w:rPr>
                <w:rFonts w:cs="Arial"/>
                <w:color w:val="000000"/>
                <w:lang w:eastAsia="en-GB"/>
              </w:rPr>
              <w:t>natural numbers</w:t>
            </w:r>
          </w:p>
          <w:p w14:paraId="544240B8" w14:textId="1DB7EC4D" w:rsidR="00342EC9" w:rsidRPr="00342EC9" w:rsidRDefault="00342EC9" w:rsidP="00CD5BA1">
            <w:pPr>
              <w:pStyle w:val="ListParagraph"/>
              <w:numPr>
                <w:ilvl w:val="0"/>
                <w:numId w:val="18"/>
              </w:numPr>
              <w:autoSpaceDE w:val="0"/>
              <w:autoSpaceDN w:val="0"/>
              <w:adjustRightInd w:val="0"/>
              <w:ind w:left="323" w:hanging="283"/>
              <w:rPr>
                <w:rFonts w:cs="Arial"/>
                <w:color w:val="000000"/>
                <w:lang w:eastAsia="en-GB"/>
              </w:rPr>
            </w:pPr>
            <w:r w:rsidRPr="00342EC9">
              <w:rPr>
                <w:rFonts w:cs="Arial"/>
                <w:color w:val="000000"/>
                <w:lang w:eastAsia="en-GB"/>
              </w:rPr>
              <w:t xml:space="preserve">integers (positive, zero and </w:t>
            </w:r>
            <w:r>
              <w:rPr>
                <w:rFonts w:cs="Arial"/>
                <w:color w:val="000000"/>
                <w:lang w:eastAsia="en-GB"/>
              </w:rPr>
              <w:t>n</w:t>
            </w:r>
            <w:r w:rsidRPr="00342EC9">
              <w:rPr>
                <w:rFonts w:cs="Arial"/>
                <w:color w:val="000000"/>
                <w:lang w:eastAsia="en-GB"/>
              </w:rPr>
              <w:t>egative)</w:t>
            </w:r>
          </w:p>
          <w:p w14:paraId="0CB9B0CF" w14:textId="6C7FDE00" w:rsidR="00342EC9" w:rsidRPr="00342EC9" w:rsidRDefault="00342EC9" w:rsidP="00CD5BA1">
            <w:pPr>
              <w:pStyle w:val="ListParagraph"/>
              <w:numPr>
                <w:ilvl w:val="0"/>
                <w:numId w:val="18"/>
              </w:numPr>
              <w:autoSpaceDE w:val="0"/>
              <w:autoSpaceDN w:val="0"/>
              <w:adjustRightInd w:val="0"/>
              <w:ind w:left="323" w:hanging="283"/>
              <w:rPr>
                <w:rFonts w:cs="Arial"/>
                <w:color w:val="000000"/>
                <w:lang w:eastAsia="en-GB"/>
              </w:rPr>
            </w:pPr>
            <w:r w:rsidRPr="00342EC9">
              <w:rPr>
                <w:rFonts w:cs="Arial"/>
                <w:color w:val="000000"/>
                <w:lang w:eastAsia="en-GB"/>
              </w:rPr>
              <w:t>prime numbers</w:t>
            </w:r>
          </w:p>
          <w:p w14:paraId="4AC0A022" w14:textId="00749E0A" w:rsidR="00342EC9" w:rsidRPr="00342EC9" w:rsidRDefault="00342EC9" w:rsidP="00CD5BA1">
            <w:pPr>
              <w:pStyle w:val="ListParagraph"/>
              <w:numPr>
                <w:ilvl w:val="0"/>
                <w:numId w:val="18"/>
              </w:numPr>
              <w:autoSpaceDE w:val="0"/>
              <w:autoSpaceDN w:val="0"/>
              <w:adjustRightInd w:val="0"/>
              <w:ind w:left="323" w:hanging="283"/>
              <w:rPr>
                <w:rFonts w:cs="Arial"/>
                <w:color w:val="000000"/>
                <w:lang w:eastAsia="en-GB"/>
              </w:rPr>
            </w:pPr>
            <w:r w:rsidRPr="00342EC9">
              <w:rPr>
                <w:rFonts w:cs="Arial"/>
                <w:color w:val="000000"/>
                <w:lang w:eastAsia="en-GB"/>
              </w:rPr>
              <w:t>square numbers</w:t>
            </w:r>
          </w:p>
          <w:p w14:paraId="5ACC1543" w14:textId="14DF98D0" w:rsidR="00342EC9" w:rsidRPr="00342EC9" w:rsidRDefault="00342EC9" w:rsidP="00CD5BA1">
            <w:pPr>
              <w:pStyle w:val="ListParagraph"/>
              <w:numPr>
                <w:ilvl w:val="0"/>
                <w:numId w:val="18"/>
              </w:numPr>
              <w:autoSpaceDE w:val="0"/>
              <w:autoSpaceDN w:val="0"/>
              <w:adjustRightInd w:val="0"/>
              <w:ind w:left="323" w:hanging="283"/>
              <w:rPr>
                <w:rFonts w:cs="Arial"/>
                <w:color w:val="000000"/>
                <w:lang w:eastAsia="en-GB"/>
              </w:rPr>
            </w:pPr>
            <w:r w:rsidRPr="00342EC9">
              <w:rPr>
                <w:rFonts w:cs="Arial"/>
                <w:color w:val="000000"/>
                <w:lang w:eastAsia="en-GB"/>
              </w:rPr>
              <w:t>cube numbers</w:t>
            </w:r>
          </w:p>
          <w:p w14:paraId="62588E2B" w14:textId="60F6195C" w:rsidR="00342EC9" w:rsidRPr="00342EC9" w:rsidRDefault="00342EC9" w:rsidP="00CD5BA1">
            <w:pPr>
              <w:pStyle w:val="ListParagraph"/>
              <w:numPr>
                <w:ilvl w:val="0"/>
                <w:numId w:val="18"/>
              </w:numPr>
              <w:autoSpaceDE w:val="0"/>
              <w:autoSpaceDN w:val="0"/>
              <w:adjustRightInd w:val="0"/>
              <w:ind w:left="323" w:hanging="283"/>
              <w:rPr>
                <w:rFonts w:cs="Arial"/>
                <w:color w:val="000000"/>
                <w:lang w:eastAsia="en-GB"/>
              </w:rPr>
            </w:pPr>
            <w:r w:rsidRPr="00342EC9">
              <w:rPr>
                <w:rFonts w:cs="Arial"/>
                <w:color w:val="000000"/>
                <w:lang w:eastAsia="en-GB"/>
              </w:rPr>
              <w:t>common factors</w:t>
            </w:r>
          </w:p>
          <w:p w14:paraId="7A52F7DC" w14:textId="5C37D3CC" w:rsidR="00342EC9" w:rsidRPr="00342EC9" w:rsidRDefault="00342EC9" w:rsidP="00CD5BA1">
            <w:pPr>
              <w:pStyle w:val="ListParagraph"/>
              <w:numPr>
                <w:ilvl w:val="0"/>
                <w:numId w:val="18"/>
              </w:numPr>
              <w:autoSpaceDE w:val="0"/>
              <w:autoSpaceDN w:val="0"/>
              <w:adjustRightInd w:val="0"/>
              <w:ind w:left="323" w:hanging="283"/>
              <w:rPr>
                <w:rFonts w:cs="Arial"/>
                <w:color w:val="000000"/>
                <w:lang w:eastAsia="en-GB"/>
              </w:rPr>
            </w:pPr>
            <w:r w:rsidRPr="00342EC9">
              <w:rPr>
                <w:rFonts w:cs="Arial"/>
                <w:color w:val="000000"/>
                <w:lang w:eastAsia="en-GB"/>
              </w:rPr>
              <w:t>common multiples</w:t>
            </w:r>
          </w:p>
          <w:p w14:paraId="5BFBB6DF" w14:textId="64C51485" w:rsidR="00342EC9" w:rsidRPr="00342EC9" w:rsidRDefault="00342EC9" w:rsidP="00CD5BA1">
            <w:pPr>
              <w:pStyle w:val="ListParagraph"/>
              <w:numPr>
                <w:ilvl w:val="0"/>
                <w:numId w:val="18"/>
              </w:numPr>
              <w:autoSpaceDE w:val="0"/>
              <w:autoSpaceDN w:val="0"/>
              <w:adjustRightInd w:val="0"/>
              <w:ind w:left="323" w:hanging="283"/>
              <w:rPr>
                <w:rFonts w:cs="Arial"/>
                <w:color w:val="000000"/>
                <w:lang w:eastAsia="en-GB"/>
              </w:rPr>
            </w:pPr>
            <w:r w:rsidRPr="00342EC9">
              <w:rPr>
                <w:rFonts w:cs="Arial"/>
                <w:color w:val="000000"/>
                <w:lang w:eastAsia="en-GB"/>
              </w:rPr>
              <w:t>rational and irrational numbers</w:t>
            </w:r>
          </w:p>
          <w:p w14:paraId="1C8FC512" w14:textId="77B1233B" w:rsidR="00F31C94" w:rsidRPr="004A4E17" w:rsidRDefault="00342EC9" w:rsidP="00CD5BA1">
            <w:pPr>
              <w:pStyle w:val="ListParagraph"/>
              <w:numPr>
                <w:ilvl w:val="0"/>
                <w:numId w:val="18"/>
              </w:numPr>
              <w:autoSpaceDE w:val="0"/>
              <w:autoSpaceDN w:val="0"/>
              <w:adjustRightInd w:val="0"/>
              <w:ind w:left="323" w:hanging="283"/>
              <w:rPr>
                <w:lang w:eastAsia="en-GB"/>
              </w:rPr>
            </w:pPr>
            <w:r w:rsidRPr="00342EC9">
              <w:rPr>
                <w:rFonts w:cs="Arial"/>
                <w:color w:val="000000"/>
                <w:lang w:eastAsia="en-GB"/>
              </w:rPr>
              <w:t>reciprocals.</w:t>
            </w:r>
          </w:p>
        </w:tc>
        <w:tc>
          <w:tcPr>
            <w:tcW w:w="9923" w:type="dxa"/>
            <w:tcMar>
              <w:top w:w="113" w:type="dxa"/>
              <w:bottom w:w="113" w:type="dxa"/>
            </w:tcMar>
          </w:tcPr>
          <w:p w14:paraId="09C381F9" w14:textId="51F4FBD7" w:rsidR="00F31C94" w:rsidRPr="00BF002D" w:rsidRDefault="00F31C94" w:rsidP="00F31C94">
            <w:pPr>
              <w:autoSpaceDE w:val="0"/>
              <w:autoSpaceDN w:val="0"/>
              <w:adjustRightInd w:val="0"/>
              <w:rPr>
                <w:rFonts w:cs="Arial"/>
                <w:szCs w:val="20"/>
                <w:lang w:eastAsia="en-GB"/>
              </w:rPr>
            </w:pPr>
            <w:r w:rsidRPr="00BF002D">
              <w:rPr>
                <w:rFonts w:cs="Arial"/>
                <w:szCs w:val="20"/>
                <w:lang w:eastAsia="en-GB"/>
              </w:rPr>
              <w:t>A</w:t>
            </w:r>
            <w:r w:rsidR="00D643C9">
              <w:rPr>
                <w:rFonts w:cs="Arial"/>
                <w:szCs w:val="20"/>
                <w:lang w:eastAsia="en-GB"/>
              </w:rPr>
              <w:t>s a</w:t>
            </w:r>
            <w:r w:rsidRPr="00BF002D">
              <w:rPr>
                <w:rFonts w:cs="Arial"/>
                <w:szCs w:val="20"/>
                <w:lang w:eastAsia="en-GB"/>
              </w:rPr>
              <w:t xml:space="preserve"> useful starting point</w:t>
            </w:r>
            <w:r w:rsidR="00D643C9">
              <w:rPr>
                <w:rFonts w:cs="Arial"/>
                <w:szCs w:val="20"/>
                <w:lang w:eastAsia="en-GB"/>
              </w:rPr>
              <w:t>,</w:t>
            </w:r>
            <w:r w:rsidRPr="00BF002D">
              <w:rPr>
                <w:rFonts w:cs="Arial"/>
                <w:szCs w:val="20"/>
                <w:lang w:eastAsia="en-GB"/>
              </w:rPr>
              <w:t xml:space="preserve"> revise positive and negative numbers using a number line and explain the difference between natural numbers and integers. </w:t>
            </w:r>
            <w:r w:rsidR="00D643C9">
              <w:rPr>
                <w:rFonts w:cs="Arial"/>
                <w:szCs w:val="20"/>
                <w:lang w:eastAsia="en-GB"/>
              </w:rPr>
              <w:t>Provide l</w:t>
            </w:r>
            <w:r w:rsidRPr="00BF002D">
              <w:rPr>
                <w:rFonts w:cs="Arial"/>
                <w:szCs w:val="20"/>
                <w:lang w:eastAsia="en-GB"/>
              </w:rPr>
              <w:t xml:space="preserve">earners </w:t>
            </w:r>
            <w:r w:rsidR="00D643C9">
              <w:rPr>
                <w:rFonts w:cs="Arial"/>
                <w:szCs w:val="20"/>
                <w:lang w:eastAsia="en-GB"/>
              </w:rPr>
              <w:t xml:space="preserve">with </w:t>
            </w:r>
            <w:r w:rsidRPr="00BF002D">
              <w:rPr>
                <w:rFonts w:cs="Arial"/>
                <w:szCs w:val="20"/>
                <w:lang w:eastAsia="en-GB"/>
              </w:rPr>
              <w:t>definition</w:t>
            </w:r>
            <w:r w:rsidR="00D643C9">
              <w:rPr>
                <w:rFonts w:cs="Arial"/>
                <w:szCs w:val="20"/>
                <w:lang w:eastAsia="en-GB"/>
              </w:rPr>
              <w:t>s</w:t>
            </w:r>
            <w:r w:rsidRPr="00BF002D">
              <w:rPr>
                <w:rFonts w:cs="Arial"/>
                <w:szCs w:val="20"/>
                <w:lang w:eastAsia="en-GB"/>
              </w:rPr>
              <w:t xml:space="preserve"> of the listed terms (</w:t>
            </w:r>
            <w:proofErr w:type="gramStart"/>
            <w:r w:rsidRPr="00BF002D">
              <w:rPr>
                <w:rFonts w:cs="Arial"/>
                <w:szCs w:val="20"/>
                <w:lang w:eastAsia="en-GB"/>
              </w:rPr>
              <w:t>e.g.</w:t>
            </w:r>
            <w:proofErr w:type="gramEnd"/>
            <w:r w:rsidRPr="00BF002D">
              <w:rPr>
                <w:rFonts w:cs="Arial"/>
                <w:szCs w:val="20"/>
                <w:lang w:eastAsia="en-GB"/>
              </w:rPr>
              <w:t xml:space="preserve"> factor, multiple, square number) which </w:t>
            </w:r>
            <w:r w:rsidR="00D643C9">
              <w:rPr>
                <w:rFonts w:cs="Arial"/>
                <w:szCs w:val="20"/>
                <w:lang w:eastAsia="en-GB"/>
              </w:rPr>
              <w:t>are</w:t>
            </w:r>
            <w:r w:rsidRPr="00BF002D">
              <w:rPr>
                <w:rFonts w:cs="Arial"/>
                <w:szCs w:val="20"/>
                <w:lang w:eastAsia="en-GB"/>
              </w:rPr>
              <w:t xml:space="preserve"> on the Maths Revision website (</w:t>
            </w:r>
            <w:hyperlink r:id="rId41" w:history="1">
              <w:r w:rsidRPr="00BF002D">
                <w:rPr>
                  <w:rStyle w:val="Hyperlink"/>
                  <w:rFonts w:cs="Arial"/>
                  <w:szCs w:val="20"/>
                  <w:lang w:eastAsia="en-GB"/>
                </w:rPr>
                <w:t>www.mathsrevision.net</w:t>
              </w:r>
            </w:hyperlink>
            <w:r w:rsidRPr="00BF002D">
              <w:rPr>
                <w:rStyle w:val="Hyperlink"/>
                <w:rFonts w:cs="Arial"/>
                <w:color w:val="auto"/>
                <w:szCs w:val="20"/>
                <w:u w:val="none"/>
                <w:lang w:eastAsia="en-GB"/>
              </w:rPr>
              <w:t xml:space="preserve">). If the link doesn’t </w:t>
            </w:r>
            <w:proofErr w:type="gramStart"/>
            <w:r w:rsidRPr="00BF002D">
              <w:rPr>
                <w:rStyle w:val="Hyperlink"/>
                <w:rFonts w:cs="Arial"/>
                <w:color w:val="auto"/>
                <w:szCs w:val="20"/>
                <w:u w:val="none"/>
                <w:lang w:eastAsia="en-GB"/>
              </w:rPr>
              <w:t>work:</w:t>
            </w:r>
            <w:proofErr w:type="gramEnd"/>
            <w:r w:rsidRPr="00BF002D">
              <w:rPr>
                <w:rStyle w:val="Hyperlink"/>
                <w:rFonts w:cs="Arial"/>
                <w:color w:val="auto"/>
                <w:szCs w:val="20"/>
                <w:u w:val="none"/>
                <w:lang w:eastAsia="en-GB"/>
              </w:rPr>
              <w:t xml:space="preserve"> from the home page, select ‘GCSE &gt; number &gt; numbers’.</w:t>
            </w:r>
            <w:r w:rsidRPr="00BF002D">
              <w:rPr>
                <w:rFonts w:cs="Arial"/>
                <w:szCs w:val="20"/>
                <w:lang w:eastAsia="en-GB"/>
              </w:rPr>
              <w:t xml:space="preserve"> </w:t>
            </w:r>
            <w:r w:rsidRPr="00BF002D">
              <w:rPr>
                <w:rFonts w:cs="Arial"/>
                <w:b/>
                <w:szCs w:val="20"/>
                <w:lang w:eastAsia="en-GB"/>
              </w:rPr>
              <w:t xml:space="preserve">(I) </w:t>
            </w:r>
          </w:p>
          <w:p w14:paraId="2C5DE761" w14:textId="77777777" w:rsidR="00F31C94" w:rsidRPr="00BF002D" w:rsidRDefault="00F31C94" w:rsidP="00F31C94">
            <w:pPr>
              <w:autoSpaceDE w:val="0"/>
              <w:autoSpaceDN w:val="0"/>
              <w:adjustRightInd w:val="0"/>
              <w:rPr>
                <w:rFonts w:cs="Arial"/>
                <w:szCs w:val="20"/>
                <w:lang w:eastAsia="en-GB"/>
              </w:rPr>
            </w:pPr>
          </w:p>
          <w:p w14:paraId="29823760" w14:textId="24B122BB" w:rsidR="00F31C94" w:rsidRPr="00BF002D" w:rsidRDefault="00F31C94" w:rsidP="00F31C94">
            <w:pPr>
              <w:autoSpaceDE w:val="0"/>
              <w:autoSpaceDN w:val="0"/>
              <w:adjustRightInd w:val="0"/>
              <w:rPr>
                <w:rFonts w:cs="Arial"/>
                <w:szCs w:val="20"/>
                <w:lang w:eastAsia="en-GB"/>
              </w:rPr>
            </w:pPr>
            <w:r w:rsidRPr="00BF002D">
              <w:rPr>
                <w:rFonts w:cs="Arial"/>
                <w:szCs w:val="20"/>
                <w:lang w:eastAsia="en-GB"/>
              </w:rPr>
              <w:t>A fun activity is to allocate a number to each learner in the class and ask them to stand up if their number exhibits a property that you call out. For example, you might call out “a multiple of 4”; “a factor of 18”, etc. Use this to show interesting facts, such as prime numbers will have 2 people standing up (this emphasises that 1 is not prime); and square numbers will have an odd number of people standing up. You can use this activity to highlight common factors</w:t>
            </w:r>
            <w:r w:rsidR="00D643C9">
              <w:rPr>
                <w:rFonts w:cs="Arial"/>
                <w:szCs w:val="20"/>
                <w:lang w:eastAsia="en-GB"/>
              </w:rPr>
              <w:t xml:space="preserve"> </w:t>
            </w:r>
            <w:r w:rsidRPr="00BF002D">
              <w:rPr>
                <w:rFonts w:cs="Arial"/>
                <w:szCs w:val="20"/>
                <w:lang w:eastAsia="en-GB"/>
              </w:rPr>
              <w:t>/</w:t>
            </w:r>
            <w:r w:rsidR="00D643C9">
              <w:rPr>
                <w:rFonts w:cs="Arial"/>
                <w:szCs w:val="20"/>
                <w:lang w:eastAsia="en-GB"/>
              </w:rPr>
              <w:t xml:space="preserve"> </w:t>
            </w:r>
            <w:r w:rsidRPr="00BF002D">
              <w:rPr>
                <w:rFonts w:cs="Arial"/>
                <w:szCs w:val="20"/>
                <w:lang w:eastAsia="en-GB"/>
              </w:rPr>
              <w:t xml:space="preserve">common multiples for pairs of numbers. This could be extended to </w:t>
            </w:r>
            <w:r w:rsidR="00D643C9">
              <w:rPr>
                <w:rFonts w:cs="Arial"/>
                <w:szCs w:val="20"/>
                <w:lang w:eastAsia="en-GB"/>
              </w:rPr>
              <w:t>highest common factors (</w:t>
            </w:r>
            <w:r w:rsidRPr="00BF002D">
              <w:rPr>
                <w:rFonts w:cs="Arial"/>
                <w:szCs w:val="20"/>
                <w:lang w:eastAsia="en-GB"/>
              </w:rPr>
              <w:t>HCF</w:t>
            </w:r>
            <w:r w:rsidR="00D643C9">
              <w:rPr>
                <w:rFonts w:cs="Arial"/>
                <w:szCs w:val="20"/>
                <w:lang w:eastAsia="en-GB"/>
              </w:rPr>
              <w:t>)</w:t>
            </w:r>
            <w:r w:rsidRPr="00BF002D">
              <w:rPr>
                <w:rFonts w:cs="Arial"/>
                <w:szCs w:val="20"/>
                <w:lang w:eastAsia="en-GB"/>
              </w:rPr>
              <w:t xml:space="preserve"> and </w:t>
            </w:r>
            <w:r w:rsidR="00D643C9">
              <w:rPr>
                <w:rFonts w:cs="Arial"/>
                <w:szCs w:val="20"/>
                <w:lang w:eastAsia="en-GB"/>
              </w:rPr>
              <w:t xml:space="preserve">lowest common </w:t>
            </w:r>
            <w:proofErr w:type="spellStart"/>
            <w:r w:rsidR="00D643C9">
              <w:rPr>
                <w:rFonts w:cs="Arial"/>
                <w:szCs w:val="20"/>
                <w:lang w:eastAsia="en-GB"/>
              </w:rPr>
              <w:t>multtiples</w:t>
            </w:r>
            <w:proofErr w:type="spellEnd"/>
            <w:r w:rsidR="00D643C9">
              <w:rPr>
                <w:rFonts w:cs="Arial"/>
                <w:szCs w:val="20"/>
                <w:lang w:eastAsia="en-GB"/>
              </w:rPr>
              <w:t xml:space="preserve"> (</w:t>
            </w:r>
            <w:r w:rsidRPr="00BF002D">
              <w:rPr>
                <w:rFonts w:cs="Arial"/>
                <w:szCs w:val="20"/>
                <w:lang w:eastAsia="en-GB"/>
              </w:rPr>
              <w:t>LCM</w:t>
            </w:r>
            <w:r w:rsidR="00D643C9">
              <w:rPr>
                <w:rFonts w:cs="Arial"/>
                <w:szCs w:val="20"/>
                <w:lang w:eastAsia="en-GB"/>
              </w:rPr>
              <w:t>)</w:t>
            </w:r>
            <w:r w:rsidRPr="00BF002D">
              <w:rPr>
                <w:rFonts w:cs="Arial"/>
                <w:szCs w:val="20"/>
                <w:lang w:eastAsia="en-GB"/>
              </w:rPr>
              <w:t xml:space="preserve">. </w:t>
            </w:r>
          </w:p>
          <w:p w14:paraId="03932E21" w14:textId="2627CBD7" w:rsidR="00F31C94" w:rsidRDefault="00F31C94" w:rsidP="00F31C94">
            <w:pPr>
              <w:autoSpaceDE w:val="0"/>
              <w:autoSpaceDN w:val="0"/>
              <w:adjustRightInd w:val="0"/>
              <w:rPr>
                <w:rFonts w:cs="Arial"/>
                <w:szCs w:val="20"/>
                <w:lang w:eastAsia="en-GB"/>
              </w:rPr>
            </w:pPr>
          </w:p>
          <w:p w14:paraId="36B55316" w14:textId="3E6E56C0" w:rsidR="00A97EDE" w:rsidRPr="00A97EDE" w:rsidRDefault="00A97EDE" w:rsidP="00A97EDE">
            <w:pPr>
              <w:ind w:right="48"/>
              <w:rPr>
                <w:rFonts w:eastAsia="Arial" w:cs="Arial"/>
                <w:b/>
                <w:bCs/>
                <w:szCs w:val="20"/>
              </w:rPr>
            </w:pPr>
            <w:r>
              <w:rPr>
                <w:rFonts w:cs="Arial"/>
                <w:szCs w:val="20"/>
                <w:lang w:eastAsia="en-GB"/>
              </w:rPr>
              <w:t>Don Steward has posted a challenge to identify pairs of numbers from the HCF and LCM which is available</w:t>
            </w:r>
            <w:r w:rsidR="0081185F">
              <w:rPr>
                <w:rFonts w:cs="Arial"/>
                <w:szCs w:val="20"/>
                <w:lang w:eastAsia="en-GB"/>
              </w:rPr>
              <w:t xml:space="preserve"> at</w:t>
            </w:r>
            <w:r>
              <w:rPr>
                <w:rFonts w:cs="Arial"/>
                <w:szCs w:val="20"/>
                <w:lang w:eastAsia="en-GB"/>
              </w:rPr>
              <w:t xml:space="preserve"> </w:t>
            </w:r>
            <w:hyperlink r:id="rId42" w:history="1">
              <w:r w:rsidR="00880289" w:rsidRPr="00880289">
                <w:rPr>
                  <w:rStyle w:val="Hyperlink"/>
                  <w:rFonts w:cs="Arial"/>
                  <w:szCs w:val="20"/>
                  <w:lang w:eastAsia="en-GB"/>
                </w:rPr>
                <w:t>donsteward.blogspot.co.uk/search/label/LCM\and\HCF</w:t>
              </w:r>
            </w:hyperlink>
            <w:r>
              <w:rPr>
                <w:rFonts w:cs="Arial"/>
                <w:szCs w:val="20"/>
                <w:lang w:eastAsia="en-GB"/>
              </w:rPr>
              <w:t xml:space="preserve"> </w:t>
            </w:r>
            <w:r>
              <w:rPr>
                <w:rFonts w:cs="Arial"/>
                <w:b/>
                <w:bCs/>
                <w:szCs w:val="20"/>
                <w:lang w:eastAsia="en-GB"/>
              </w:rPr>
              <w:t>(E)</w:t>
            </w:r>
          </w:p>
          <w:p w14:paraId="5FC3B9CA" w14:textId="654149AF" w:rsidR="00A97EDE" w:rsidRPr="00BF002D" w:rsidRDefault="00A97EDE" w:rsidP="00F31C94">
            <w:pPr>
              <w:autoSpaceDE w:val="0"/>
              <w:autoSpaceDN w:val="0"/>
              <w:adjustRightInd w:val="0"/>
              <w:rPr>
                <w:rFonts w:cs="Arial"/>
                <w:szCs w:val="20"/>
                <w:lang w:eastAsia="en-GB"/>
              </w:rPr>
            </w:pPr>
          </w:p>
          <w:p w14:paraId="405D49B5" w14:textId="48F09310" w:rsidR="00F31C94" w:rsidRPr="00A97EDE" w:rsidRDefault="00F31C94" w:rsidP="00F31C94">
            <w:pPr>
              <w:autoSpaceDE w:val="0"/>
              <w:autoSpaceDN w:val="0"/>
              <w:adjustRightInd w:val="0"/>
              <w:rPr>
                <w:rFonts w:cs="Arial"/>
                <w:b/>
                <w:bCs/>
                <w:szCs w:val="20"/>
                <w:lang w:eastAsia="en-GB"/>
              </w:rPr>
            </w:pPr>
            <w:r w:rsidRPr="00BF002D">
              <w:rPr>
                <w:rFonts w:cs="Arial"/>
                <w:szCs w:val="20"/>
                <w:lang w:eastAsia="en-GB"/>
              </w:rPr>
              <w:t>A</w:t>
            </w:r>
            <w:r w:rsidR="00880289">
              <w:rPr>
                <w:rFonts w:cs="Arial"/>
                <w:szCs w:val="20"/>
                <w:lang w:eastAsia="en-GB"/>
              </w:rPr>
              <w:t>s a</w:t>
            </w:r>
            <w:r w:rsidRPr="00BF002D">
              <w:rPr>
                <w:rFonts w:cs="Arial"/>
                <w:szCs w:val="20"/>
                <w:lang w:eastAsia="en-GB"/>
              </w:rPr>
              <w:t xml:space="preserve"> follow-on activity</w:t>
            </w:r>
            <w:r w:rsidR="00880289">
              <w:rPr>
                <w:rFonts w:cs="Arial"/>
                <w:szCs w:val="20"/>
                <w:lang w:eastAsia="en-GB"/>
              </w:rPr>
              <w:t>,</w:t>
            </w:r>
            <w:r w:rsidRPr="00BF002D">
              <w:rPr>
                <w:rFonts w:cs="Arial"/>
                <w:szCs w:val="20"/>
                <w:lang w:eastAsia="en-GB"/>
              </w:rPr>
              <w:t xml:space="preserve"> learners identify a number from a description of its properties. For example, say to the class “which number less than 50 has 3 and 5 as factors and is a multiple of 9?” You could also ask learners to make up their own descriptions and test one another. </w:t>
            </w:r>
            <w:r w:rsidR="00A97EDE">
              <w:rPr>
                <w:rFonts w:cs="Arial"/>
                <w:b/>
                <w:bCs/>
                <w:szCs w:val="20"/>
                <w:lang w:eastAsia="en-GB"/>
              </w:rPr>
              <w:t>(I)</w:t>
            </w:r>
          </w:p>
          <w:p w14:paraId="6EE75BCF" w14:textId="77777777" w:rsidR="000A7762" w:rsidRPr="000A7762" w:rsidRDefault="000A7762" w:rsidP="000A7762">
            <w:pPr>
              <w:pStyle w:val="BodyText"/>
              <w:rPr>
                <w:b/>
                <w:bCs/>
                <w:lang w:eastAsia="en-GB"/>
              </w:rPr>
            </w:pPr>
          </w:p>
          <w:p w14:paraId="55E1748D" w14:textId="448D82A5" w:rsidR="00F31C94" w:rsidRDefault="000A7762" w:rsidP="000A7762">
            <w:pPr>
              <w:autoSpaceDE w:val="0"/>
              <w:autoSpaceDN w:val="0"/>
              <w:adjustRightInd w:val="0"/>
              <w:rPr>
                <w:rFonts w:cs="Arial"/>
                <w:b/>
                <w:szCs w:val="20"/>
                <w:lang w:eastAsia="en-GB"/>
              </w:rPr>
            </w:pPr>
            <w:r w:rsidRPr="000A7762">
              <w:rPr>
                <w:rFonts w:eastAsia="Arial" w:cs="Arial"/>
                <w:szCs w:val="20"/>
              </w:rPr>
              <w:t>The Strange Bank Account from NRICH provide</w:t>
            </w:r>
            <w:r w:rsidR="00880289">
              <w:rPr>
                <w:rFonts w:eastAsia="Arial" w:cs="Arial"/>
                <w:szCs w:val="20"/>
              </w:rPr>
              <w:t>s</w:t>
            </w:r>
            <w:r w:rsidRPr="000A7762">
              <w:rPr>
                <w:rFonts w:eastAsia="Arial" w:cs="Arial"/>
                <w:szCs w:val="20"/>
              </w:rPr>
              <w:t xml:space="preserve"> a starting point for an interesting investigation: </w:t>
            </w:r>
            <w:hyperlink r:id="rId43" w:history="1">
              <w:r w:rsidRPr="000A7762">
                <w:rPr>
                  <w:rStyle w:val="Hyperlink"/>
                  <w:rFonts w:eastAsia="Arial" w:cs="Arial"/>
                  <w:szCs w:val="20"/>
                  <w:u w:color="0000FF"/>
                </w:rPr>
                <w:t>nrich.maths.org/9923</w:t>
              </w:r>
            </w:hyperlink>
            <w:r w:rsidRPr="000A7762">
              <w:rPr>
                <w:rFonts w:eastAsia="Arial" w:cs="Arial"/>
                <w:szCs w:val="20"/>
              </w:rPr>
              <w:t xml:space="preserve"> </w:t>
            </w:r>
            <w:r w:rsidRPr="000A7762">
              <w:rPr>
                <w:rFonts w:eastAsia="Arial" w:cs="Arial"/>
                <w:b/>
                <w:szCs w:val="20"/>
              </w:rPr>
              <w:t>(I</w:t>
            </w:r>
            <w:r>
              <w:rPr>
                <w:rFonts w:eastAsia="Arial"/>
                <w:b/>
              </w:rPr>
              <w:t>)</w:t>
            </w:r>
            <w:r w:rsidR="00CD4230">
              <w:rPr>
                <w:rFonts w:eastAsia="Arial"/>
                <w:b/>
              </w:rPr>
              <w:t xml:space="preserve"> (</w:t>
            </w:r>
            <w:r w:rsidR="00CD4230" w:rsidRPr="00CD4230">
              <w:rPr>
                <w:rFonts w:eastAsia="Arial" w:cs="Arial"/>
                <w:b/>
                <w:szCs w:val="20"/>
              </w:rPr>
              <w:t>E</w:t>
            </w:r>
            <w:r w:rsidR="00CD4230">
              <w:rPr>
                <w:rFonts w:eastAsia="Arial"/>
                <w:b/>
              </w:rPr>
              <w:t>)</w:t>
            </w:r>
          </w:p>
          <w:p w14:paraId="1CEF5F4D" w14:textId="1B282A31" w:rsidR="00A97EDE" w:rsidRPr="00BF002D" w:rsidRDefault="00A97EDE" w:rsidP="000A7762">
            <w:pPr>
              <w:autoSpaceDE w:val="0"/>
              <w:autoSpaceDN w:val="0"/>
              <w:adjustRightInd w:val="0"/>
              <w:rPr>
                <w:rFonts w:cs="Arial"/>
                <w:b/>
                <w:szCs w:val="20"/>
                <w:lang w:eastAsia="en-GB"/>
              </w:rPr>
            </w:pPr>
          </w:p>
          <w:p w14:paraId="45413038" w14:textId="0CD7BFE2" w:rsidR="00F31C94" w:rsidRPr="00BF002D" w:rsidRDefault="00F31C94" w:rsidP="000A7762">
            <w:pPr>
              <w:autoSpaceDE w:val="0"/>
              <w:autoSpaceDN w:val="0"/>
              <w:adjustRightInd w:val="0"/>
              <w:rPr>
                <w:rFonts w:cs="Arial"/>
                <w:b/>
                <w:szCs w:val="20"/>
                <w:lang w:eastAsia="en-GB"/>
              </w:rPr>
            </w:pPr>
            <w:r w:rsidRPr="00BF002D">
              <w:rPr>
                <w:rFonts w:cs="Arial"/>
                <w:szCs w:val="20"/>
                <w:lang w:eastAsia="en-GB"/>
              </w:rPr>
              <w:t xml:space="preserve">Another interesting task is to look a Fermat’s discovery, which shows that some prime numbers are the sum of two squares, </w:t>
            </w:r>
            <w:proofErr w:type="gramStart"/>
            <w:r w:rsidRPr="00BF002D">
              <w:rPr>
                <w:rFonts w:cs="Arial"/>
                <w:szCs w:val="20"/>
                <w:lang w:eastAsia="en-GB"/>
              </w:rPr>
              <w:t>e.g.</w:t>
            </w:r>
            <w:proofErr w:type="gramEnd"/>
            <w:r w:rsidRPr="00BF002D">
              <w:rPr>
                <w:rFonts w:cs="Arial"/>
                <w:szCs w:val="20"/>
                <w:lang w:eastAsia="en-GB"/>
              </w:rPr>
              <w:t xml:space="preserve"> 29 = 25 + 4 = 5</w:t>
            </w:r>
            <w:r w:rsidRPr="00BF002D">
              <w:rPr>
                <w:rFonts w:cs="Arial"/>
                <w:sz w:val="2"/>
                <w:szCs w:val="2"/>
                <w:lang w:eastAsia="en-GB"/>
              </w:rPr>
              <w:t>P</w:t>
            </w:r>
            <w:r w:rsidRPr="00BF002D">
              <w:rPr>
                <w:rFonts w:cs="Arial"/>
                <w:szCs w:val="20"/>
                <w:vertAlign w:val="superscript"/>
                <w:lang w:eastAsia="en-GB"/>
              </w:rPr>
              <w:t>2</w:t>
            </w:r>
            <w:r w:rsidRPr="00BF002D">
              <w:rPr>
                <w:rFonts w:cs="Arial"/>
                <w:sz w:val="2"/>
                <w:szCs w:val="2"/>
                <w:lang w:eastAsia="en-GB"/>
              </w:rPr>
              <w:t>P</w:t>
            </w:r>
            <w:r w:rsidRPr="00BF002D">
              <w:rPr>
                <w:rFonts w:cs="Arial"/>
                <w:szCs w:val="20"/>
                <w:lang w:eastAsia="en-GB"/>
              </w:rPr>
              <w:t xml:space="preserve"> + 2</w:t>
            </w:r>
            <w:r w:rsidRPr="00BF002D">
              <w:rPr>
                <w:rFonts w:cs="Arial"/>
                <w:sz w:val="2"/>
                <w:szCs w:val="2"/>
                <w:lang w:eastAsia="en-GB"/>
              </w:rPr>
              <w:t>P</w:t>
            </w:r>
            <w:r w:rsidRPr="00BF002D">
              <w:rPr>
                <w:rFonts w:cs="Arial"/>
                <w:szCs w:val="20"/>
                <w:vertAlign w:val="superscript"/>
                <w:lang w:eastAsia="en-GB"/>
              </w:rPr>
              <w:t>2</w:t>
            </w:r>
            <w:r w:rsidRPr="00BF002D">
              <w:rPr>
                <w:rFonts w:cs="Arial"/>
                <w:sz w:val="2"/>
                <w:szCs w:val="2"/>
                <w:lang w:eastAsia="en-GB"/>
              </w:rPr>
              <w:t>P</w:t>
            </w:r>
            <w:r w:rsidRPr="00BF002D">
              <w:rPr>
                <w:rFonts w:cs="Arial"/>
                <w:szCs w:val="20"/>
                <w:lang w:eastAsia="en-GB"/>
              </w:rPr>
              <w:t xml:space="preserve">. </w:t>
            </w:r>
            <w:r w:rsidR="00D05852">
              <w:rPr>
                <w:rFonts w:cs="Arial"/>
                <w:szCs w:val="20"/>
                <w:lang w:eastAsia="en-GB"/>
              </w:rPr>
              <w:t>Ask l</w:t>
            </w:r>
            <w:r w:rsidRPr="00BF002D">
              <w:rPr>
                <w:rFonts w:cs="Arial"/>
                <w:szCs w:val="20"/>
                <w:lang w:eastAsia="en-GB"/>
              </w:rPr>
              <w:t xml:space="preserve">earners </w:t>
            </w:r>
            <w:r w:rsidR="00D05852">
              <w:rPr>
                <w:rFonts w:cs="Arial"/>
                <w:szCs w:val="20"/>
                <w:lang w:eastAsia="en-GB"/>
              </w:rPr>
              <w:t>to find</w:t>
            </w:r>
            <w:r w:rsidRPr="00BF002D">
              <w:rPr>
                <w:rFonts w:cs="Arial"/>
                <w:szCs w:val="20"/>
                <w:lang w:eastAsia="en-GB"/>
              </w:rPr>
              <w:t xml:space="preserve"> what other prime numbers they can form in this way, and any they can’t form in this way. </w:t>
            </w:r>
            <w:r w:rsidR="00D05852">
              <w:rPr>
                <w:rFonts w:cs="Arial"/>
                <w:szCs w:val="20"/>
                <w:lang w:eastAsia="en-GB"/>
              </w:rPr>
              <w:t>Then ask if they can formulate</w:t>
            </w:r>
            <w:r w:rsidRPr="00BF002D">
              <w:rPr>
                <w:rFonts w:cs="Arial"/>
                <w:szCs w:val="20"/>
                <w:lang w:eastAsia="en-GB"/>
              </w:rPr>
              <w:t xml:space="preserve"> a rule that tests if a prime can be made like this. </w:t>
            </w:r>
            <w:r w:rsidRPr="00BF002D">
              <w:rPr>
                <w:rFonts w:cs="Arial"/>
                <w:b/>
                <w:szCs w:val="20"/>
                <w:lang w:eastAsia="en-GB"/>
              </w:rPr>
              <w:t>(</w:t>
            </w:r>
            <w:r w:rsidR="00A97EDE">
              <w:rPr>
                <w:rFonts w:cs="Arial"/>
                <w:b/>
                <w:szCs w:val="20"/>
                <w:lang w:eastAsia="en-GB"/>
              </w:rPr>
              <w:t>E</w:t>
            </w:r>
            <w:r w:rsidRPr="00BF002D">
              <w:rPr>
                <w:rFonts w:cs="Arial"/>
                <w:b/>
                <w:szCs w:val="20"/>
                <w:lang w:eastAsia="en-GB"/>
              </w:rPr>
              <w:t xml:space="preserve">) </w:t>
            </w:r>
          </w:p>
          <w:p w14:paraId="70E3BCDE" w14:textId="77777777" w:rsidR="00F31C94" w:rsidRPr="00BF002D" w:rsidRDefault="00F31C94" w:rsidP="00F31C94">
            <w:pPr>
              <w:autoSpaceDE w:val="0"/>
              <w:autoSpaceDN w:val="0"/>
              <w:adjustRightInd w:val="0"/>
              <w:rPr>
                <w:rFonts w:cs="Arial"/>
                <w:szCs w:val="20"/>
                <w:lang w:eastAsia="en-GB"/>
              </w:rPr>
            </w:pPr>
          </w:p>
          <w:p w14:paraId="6BD17965" w14:textId="5780DCDE" w:rsidR="00F31C94" w:rsidRPr="00BF002D" w:rsidRDefault="00F31C94" w:rsidP="00F31C94">
            <w:pPr>
              <w:autoSpaceDE w:val="0"/>
              <w:autoSpaceDN w:val="0"/>
              <w:adjustRightInd w:val="0"/>
              <w:rPr>
                <w:rFonts w:cs="Arial"/>
                <w:b/>
                <w:szCs w:val="20"/>
                <w:lang w:eastAsia="en-GB"/>
              </w:rPr>
            </w:pPr>
            <w:r w:rsidRPr="00BF002D">
              <w:rPr>
                <w:rFonts w:cs="Arial"/>
                <w:szCs w:val="20"/>
                <w:lang w:eastAsia="en-GB"/>
              </w:rPr>
              <w:t xml:space="preserve">Look at how to write any integer as a product of prime numbers. Demonstrate </w:t>
            </w:r>
            <w:r w:rsidR="00D05852">
              <w:rPr>
                <w:rFonts w:cs="Arial"/>
                <w:szCs w:val="20"/>
                <w:lang w:eastAsia="en-GB"/>
              </w:rPr>
              <w:t>the factor tree method</w:t>
            </w:r>
            <w:r w:rsidRPr="00BF002D">
              <w:rPr>
                <w:rFonts w:cs="Arial"/>
                <w:szCs w:val="20"/>
                <w:lang w:eastAsia="en-GB"/>
              </w:rPr>
              <w:t xml:space="preserve"> to your learners</w:t>
            </w:r>
            <w:r w:rsidR="00D05852">
              <w:rPr>
                <w:rFonts w:cs="Arial"/>
                <w:szCs w:val="20"/>
                <w:lang w:eastAsia="en-GB"/>
              </w:rPr>
              <w:t xml:space="preserve"> (you can find this online)</w:t>
            </w:r>
            <w:r w:rsidRPr="00BF002D">
              <w:rPr>
                <w:rFonts w:cs="Arial"/>
                <w:szCs w:val="20"/>
                <w:lang w:eastAsia="en-GB"/>
              </w:rPr>
              <w:t>, then ask them to practise using th</w:t>
            </w:r>
            <w:r w:rsidR="00D05852">
              <w:rPr>
                <w:rFonts w:cs="Arial"/>
                <w:szCs w:val="20"/>
                <w:lang w:eastAsia="en-GB"/>
              </w:rPr>
              <w:t>is</w:t>
            </w:r>
            <w:r w:rsidRPr="00BF002D">
              <w:rPr>
                <w:rFonts w:cs="Arial"/>
                <w:szCs w:val="20"/>
                <w:lang w:eastAsia="en-GB"/>
              </w:rPr>
              <w:t xml:space="preserve"> method to write other numbers as products of primes. Then ask learners to find the product of primes of other numbers, for example 60, 450, 42, 315, but this</w:t>
            </w:r>
            <w:r w:rsidR="00D05852">
              <w:rPr>
                <w:rFonts w:cs="Arial"/>
                <w:szCs w:val="20"/>
                <w:lang w:eastAsia="en-GB"/>
              </w:rPr>
              <w:t xml:space="preserve"> </w:t>
            </w:r>
            <w:r w:rsidRPr="00BF002D">
              <w:rPr>
                <w:rFonts w:cs="Arial"/>
                <w:szCs w:val="20"/>
                <w:lang w:eastAsia="en-GB"/>
              </w:rPr>
              <w:t>time</w:t>
            </w:r>
            <w:r w:rsidR="00D05852">
              <w:rPr>
                <w:rFonts w:cs="Arial"/>
                <w:szCs w:val="20"/>
                <w:lang w:eastAsia="en-GB"/>
              </w:rPr>
              <w:t>,</w:t>
            </w:r>
            <w:r w:rsidRPr="00BF002D">
              <w:rPr>
                <w:rFonts w:cs="Arial"/>
                <w:szCs w:val="20"/>
                <w:lang w:eastAsia="en-GB"/>
              </w:rPr>
              <w:t xml:space="preserve"> </w:t>
            </w:r>
            <w:r w:rsidR="00D05852">
              <w:rPr>
                <w:rFonts w:cs="Arial"/>
                <w:szCs w:val="20"/>
                <w:lang w:eastAsia="en-GB"/>
              </w:rPr>
              <w:t>ask them</w:t>
            </w:r>
            <w:r w:rsidRPr="00BF002D">
              <w:rPr>
                <w:rFonts w:cs="Arial"/>
                <w:szCs w:val="20"/>
                <w:lang w:eastAsia="en-GB"/>
              </w:rPr>
              <w:t xml:space="preserve"> to look for alternative methods, for example by researching on the internet; another useful method is the repeated division method. </w:t>
            </w:r>
            <w:r w:rsidRPr="00BF002D">
              <w:rPr>
                <w:rFonts w:cs="Arial"/>
                <w:b/>
                <w:szCs w:val="20"/>
                <w:lang w:eastAsia="en-GB"/>
              </w:rPr>
              <w:t>(I)</w:t>
            </w:r>
          </w:p>
          <w:p w14:paraId="5E2B157F" w14:textId="77777777" w:rsidR="00F31C94" w:rsidRPr="00BF002D" w:rsidRDefault="00F31C94" w:rsidP="00F31C94">
            <w:pPr>
              <w:autoSpaceDE w:val="0"/>
              <w:autoSpaceDN w:val="0"/>
              <w:adjustRightInd w:val="0"/>
              <w:rPr>
                <w:rFonts w:cs="Arial"/>
                <w:szCs w:val="20"/>
                <w:lang w:eastAsia="en-GB"/>
              </w:rPr>
            </w:pPr>
          </w:p>
          <w:p w14:paraId="5287F49E" w14:textId="39E97EDD" w:rsidR="000A7762" w:rsidRPr="00DB2C1F" w:rsidRDefault="00F31C94" w:rsidP="00F44650">
            <w:pPr>
              <w:pStyle w:val="BodyText"/>
              <w:rPr>
                <w:lang w:eastAsia="en-GB"/>
              </w:rPr>
            </w:pPr>
            <w:r w:rsidRPr="00BF002D">
              <w:rPr>
                <w:bCs/>
                <w:lang w:eastAsia="en-GB"/>
              </w:rPr>
              <w:t xml:space="preserve">Give learners a definition of the terms rational, </w:t>
            </w:r>
            <w:proofErr w:type="gramStart"/>
            <w:r w:rsidRPr="00BF002D">
              <w:rPr>
                <w:bCs/>
                <w:lang w:eastAsia="en-GB"/>
              </w:rPr>
              <w:t>irrational</w:t>
            </w:r>
            <w:proofErr w:type="gramEnd"/>
            <w:r w:rsidRPr="00BF002D">
              <w:rPr>
                <w:bCs/>
                <w:lang w:eastAsia="en-GB"/>
              </w:rPr>
              <w:t xml:space="preserve"> and real numbers, which you can find on the Maths is </w:t>
            </w:r>
            <w:r w:rsidRPr="00BF002D">
              <w:rPr>
                <w:bCs/>
                <w:lang w:eastAsia="en-GB"/>
              </w:rPr>
              <w:lastRenderedPageBreak/>
              <w:t>Fun website (</w:t>
            </w:r>
            <w:hyperlink r:id="rId44" w:history="1">
              <w:r w:rsidRPr="005F6B5E">
                <w:rPr>
                  <w:rStyle w:val="Hyperlink"/>
                  <w:rFonts w:eastAsia="Arial" w:cs="Arial"/>
                  <w:u w:color="0000FF"/>
                </w:rPr>
                <w:t>www.mathsisfun.com</w:t>
              </w:r>
            </w:hyperlink>
            <w:r w:rsidRPr="00BF002D">
              <w:rPr>
                <w:bCs/>
                <w:lang w:eastAsia="en-GB"/>
              </w:rPr>
              <w:t xml:space="preserve">). If the link doesn’t work, from the home page: click on ‘Index &gt; 10 upwards &gt; numbers &gt; Irrational Numbers. The website also includes questions on rational and irrational numbers for learners to try. </w:t>
            </w:r>
            <w:proofErr w:type="gramStart"/>
            <w:r w:rsidRPr="00BF002D">
              <w:rPr>
                <w:bCs/>
                <w:lang w:eastAsia="en-GB"/>
              </w:rPr>
              <w:t>These start</w:t>
            </w:r>
            <w:proofErr w:type="gramEnd"/>
            <w:r w:rsidRPr="00BF002D">
              <w:rPr>
                <w:bCs/>
                <w:lang w:eastAsia="en-GB"/>
              </w:rPr>
              <w:t xml:space="preserve"> simple and soon become more challenging. </w:t>
            </w:r>
            <w:r w:rsidRPr="00BF002D">
              <w:rPr>
                <w:b/>
                <w:bCs/>
                <w:lang w:eastAsia="en-GB"/>
              </w:rPr>
              <w:t>(I) (F)</w:t>
            </w:r>
          </w:p>
        </w:tc>
      </w:tr>
      <w:tr w:rsidR="00EA72FA" w:rsidRPr="004A4E17" w14:paraId="0508C0A4" w14:textId="77777777" w:rsidTr="00115BED">
        <w:tc>
          <w:tcPr>
            <w:tcW w:w="2552" w:type="dxa"/>
            <w:tcMar>
              <w:top w:w="113" w:type="dxa"/>
              <w:bottom w:w="113" w:type="dxa"/>
            </w:tcMar>
          </w:tcPr>
          <w:p w14:paraId="08AC4AF3" w14:textId="77777777" w:rsidR="00EA72FA" w:rsidRDefault="00EA72FA" w:rsidP="00115BED">
            <w:pPr>
              <w:pStyle w:val="BodyText"/>
              <w:rPr>
                <w:lang w:eastAsia="en-GB"/>
              </w:rPr>
            </w:pPr>
            <w:r w:rsidRPr="000420CE">
              <w:rPr>
                <w:lang w:eastAsia="en-GB"/>
              </w:rPr>
              <w:lastRenderedPageBreak/>
              <w:t>C1.</w:t>
            </w:r>
            <w:r>
              <w:rPr>
                <w:lang w:eastAsia="en-GB"/>
              </w:rPr>
              <w:t>6</w:t>
            </w:r>
            <w:r w:rsidRPr="000420CE">
              <w:rPr>
                <w:lang w:eastAsia="en-GB"/>
              </w:rPr>
              <w:t xml:space="preserve"> </w:t>
            </w:r>
          </w:p>
          <w:p w14:paraId="54C41089" w14:textId="2F444310" w:rsidR="00EA72FA" w:rsidRPr="000420CE" w:rsidRDefault="00EA72FA" w:rsidP="00115BED">
            <w:pPr>
              <w:pStyle w:val="BodyText"/>
              <w:rPr>
                <w:lang w:eastAsia="en-GB"/>
              </w:rPr>
            </w:pPr>
            <w:r w:rsidRPr="000420CE">
              <w:rPr>
                <w:lang w:eastAsia="en-GB"/>
              </w:rPr>
              <w:t xml:space="preserve">and </w:t>
            </w:r>
            <w:r w:rsidRPr="005F6B5E">
              <w:rPr>
                <w:shd w:val="clear" w:color="auto" w:fill="FEEFE6"/>
                <w:lang w:eastAsia="en-GB"/>
              </w:rPr>
              <w:t>E1.6</w:t>
            </w:r>
            <w:r w:rsidR="0079348A" w:rsidRPr="0079348A">
              <w:rPr>
                <w:lang w:eastAsia="en-GB"/>
              </w:rPr>
              <w:t xml:space="preserve"> The four operations</w:t>
            </w:r>
          </w:p>
        </w:tc>
        <w:tc>
          <w:tcPr>
            <w:tcW w:w="2126" w:type="dxa"/>
            <w:shd w:val="clear" w:color="auto" w:fill="auto"/>
            <w:tcMar>
              <w:top w:w="113" w:type="dxa"/>
              <w:bottom w:w="113" w:type="dxa"/>
            </w:tcMar>
          </w:tcPr>
          <w:p w14:paraId="33696647" w14:textId="77777777" w:rsidR="00D30008" w:rsidRDefault="00D30008" w:rsidP="00D30008">
            <w:pPr>
              <w:pStyle w:val="BodyText"/>
              <w:rPr>
                <w:lang w:eastAsia="en-GB"/>
              </w:rPr>
            </w:pPr>
            <w:r>
              <w:rPr>
                <w:lang w:eastAsia="en-GB"/>
              </w:rPr>
              <w:t>Use the four operations for calculations with</w:t>
            </w:r>
          </w:p>
          <w:p w14:paraId="6D858EDA" w14:textId="77777777" w:rsidR="00D30008" w:rsidRDefault="00D30008" w:rsidP="00D30008">
            <w:pPr>
              <w:pStyle w:val="BodyText"/>
              <w:rPr>
                <w:lang w:eastAsia="en-GB"/>
              </w:rPr>
            </w:pPr>
            <w:r>
              <w:rPr>
                <w:lang w:eastAsia="en-GB"/>
              </w:rPr>
              <w:t xml:space="preserve">integers, </w:t>
            </w:r>
            <w:proofErr w:type="gramStart"/>
            <w:r>
              <w:rPr>
                <w:lang w:eastAsia="en-GB"/>
              </w:rPr>
              <w:t>fractions</w:t>
            </w:r>
            <w:proofErr w:type="gramEnd"/>
            <w:r>
              <w:rPr>
                <w:lang w:eastAsia="en-GB"/>
              </w:rPr>
              <w:t xml:space="preserve"> and decimals, including correct</w:t>
            </w:r>
          </w:p>
          <w:p w14:paraId="2B257FEB" w14:textId="37C631F7" w:rsidR="00EA72FA" w:rsidRPr="005F6B5E" w:rsidRDefault="00D30008" w:rsidP="00D30008">
            <w:pPr>
              <w:autoSpaceDE w:val="0"/>
              <w:autoSpaceDN w:val="0"/>
              <w:adjustRightInd w:val="0"/>
              <w:rPr>
                <w:rFonts w:cs="Arial"/>
                <w:szCs w:val="20"/>
                <w:shd w:val="clear" w:color="auto" w:fill="FEEFE6"/>
                <w:lang w:eastAsia="en-GB"/>
              </w:rPr>
            </w:pPr>
            <w:r>
              <w:rPr>
                <w:lang w:eastAsia="en-GB"/>
              </w:rPr>
              <w:t>ordering of operations and use of brackets.</w:t>
            </w:r>
          </w:p>
        </w:tc>
        <w:tc>
          <w:tcPr>
            <w:tcW w:w="9923" w:type="dxa"/>
            <w:tcMar>
              <w:top w:w="113" w:type="dxa"/>
              <w:bottom w:w="113" w:type="dxa"/>
            </w:tcMar>
          </w:tcPr>
          <w:p w14:paraId="58A92FCA" w14:textId="77777777" w:rsidR="00EA72FA" w:rsidRPr="000420CE" w:rsidRDefault="00EA72FA" w:rsidP="00115BED">
            <w:pPr>
              <w:autoSpaceDE w:val="0"/>
              <w:autoSpaceDN w:val="0"/>
              <w:adjustRightInd w:val="0"/>
              <w:rPr>
                <w:rFonts w:cs="Arial"/>
                <w:b/>
                <w:szCs w:val="20"/>
                <w:lang w:eastAsia="en-GB"/>
              </w:rPr>
            </w:pPr>
            <w:r w:rsidRPr="000420CE">
              <w:rPr>
                <w:rFonts w:cs="Arial"/>
                <w:szCs w:val="20"/>
                <w:lang w:eastAsia="en-GB"/>
              </w:rPr>
              <w:t>A</w:t>
            </w:r>
            <w:r>
              <w:rPr>
                <w:rFonts w:cs="Arial"/>
                <w:szCs w:val="20"/>
                <w:lang w:eastAsia="en-GB"/>
              </w:rPr>
              <w:t>s a</w:t>
            </w:r>
            <w:r w:rsidRPr="000420CE">
              <w:rPr>
                <w:rFonts w:cs="Arial"/>
                <w:szCs w:val="20"/>
                <w:lang w:eastAsia="en-GB"/>
              </w:rPr>
              <w:t xml:space="preserve"> start</w:t>
            </w:r>
            <w:r>
              <w:rPr>
                <w:rFonts w:cs="Arial"/>
                <w:szCs w:val="20"/>
                <w:lang w:eastAsia="en-GB"/>
              </w:rPr>
              <w:t>er</w:t>
            </w:r>
            <w:r w:rsidRPr="000420CE">
              <w:rPr>
                <w:rFonts w:cs="Arial"/>
                <w:szCs w:val="20"/>
                <w:lang w:eastAsia="en-GB"/>
              </w:rPr>
              <w:t xml:space="preserve"> activity</w:t>
            </w:r>
            <w:r>
              <w:rPr>
                <w:rFonts w:cs="Arial"/>
                <w:szCs w:val="20"/>
                <w:lang w:eastAsia="en-GB"/>
              </w:rPr>
              <w:t xml:space="preserve">, </w:t>
            </w:r>
            <w:r w:rsidRPr="000420CE">
              <w:rPr>
                <w:rFonts w:cs="Arial"/>
                <w:szCs w:val="20"/>
                <w:lang w:eastAsia="en-GB"/>
              </w:rPr>
              <w:t xml:space="preserve">ask learners to work in groups to use four 4s and the four rules for calculations to obtain all the whole numbers from 1 to 20, </w:t>
            </w:r>
            <w:proofErr w:type="gramStart"/>
            <w:r w:rsidRPr="000420CE">
              <w:rPr>
                <w:rFonts w:cs="Arial"/>
                <w:szCs w:val="20"/>
                <w:lang w:eastAsia="en-GB"/>
              </w:rPr>
              <w:t>e.g.</w:t>
            </w:r>
            <w:proofErr w:type="gramEnd"/>
            <w:r w:rsidRPr="000420CE">
              <w:rPr>
                <w:rFonts w:cs="Arial"/>
                <w:szCs w:val="20"/>
                <w:lang w:eastAsia="en-GB"/>
              </w:rPr>
              <w:t xml:space="preserve"> 4 + 4 × 4 – 4 = 16. </w:t>
            </w:r>
          </w:p>
          <w:p w14:paraId="6D9B406B" w14:textId="77777777" w:rsidR="00EA72FA" w:rsidRPr="000420CE" w:rsidRDefault="00EA72FA" w:rsidP="00115BED">
            <w:pPr>
              <w:tabs>
                <w:tab w:val="left" w:pos="3065"/>
              </w:tabs>
              <w:autoSpaceDE w:val="0"/>
              <w:autoSpaceDN w:val="0"/>
              <w:adjustRightInd w:val="0"/>
              <w:rPr>
                <w:rFonts w:cs="Arial"/>
                <w:szCs w:val="20"/>
                <w:lang w:eastAsia="en-GB"/>
              </w:rPr>
            </w:pPr>
            <w:r w:rsidRPr="000420CE">
              <w:rPr>
                <w:rFonts w:cs="Arial"/>
                <w:szCs w:val="20"/>
                <w:lang w:eastAsia="en-GB"/>
              </w:rPr>
              <w:tab/>
            </w:r>
          </w:p>
          <w:p w14:paraId="78033DE8" w14:textId="77777777" w:rsidR="00EA72FA" w:rsidRPr="000420CE" w:rsidRDefault="00EA72FA" w:rsidP="00115BED">
            <w:pPr>
              <w:autoSpaceDE w:val="0"/>
              <w:autoSpaceDN w:val="0"/>
              <w:adjustRightInd w:val="0"/>
              <w:rPr>
                <w:rFonts w:cs="Arial"/>
                <w:szCs w:val="20"/>
                <w:lang w:eastAsia="en-GB"/>
              </w:rPr>
            </w:pPr>
            <w:r>
              <w:rPr>
                <w:rFonts w:cs="Arial"/>
                <w:szCs w:val="20"/>
                <w:lang w:eastAsia="en-GB"/>
              </w:rPr>
              <w:t>N</w:t>
            </w:r>
            <w:r w:rsidRPr="000420CE">
              <w:rPr>
                <w:rFonts w:cs="Arial"/>
                <w:szCs w:val="20"/>
                <w:lang w:eastAsia="en-GB"/>
              </w:rPr>
              <w:t xml:space="preserve">ext look at long multiplication, and short and long division. You can see repeated subtraction (chunking) examples on the </w:t>
            </w:r>
            <w:r>
              <w:rPr>
                <w:rFonts w:cs="Arial"/>
                <w:szCs w:val="20"/>
                <w:lang w:eastAsia="en-GB"/>
              </w:rPr>
              <w:t xml:space="preserve">3 Minute Maths channel at </w:t>
            </w:r>
            <w:hyperlink r:id="rId45" w:history="1">
              <w:r>
                <w:rPr>
                  <w:rStyle w:val="Hyperlink"/>
                  <w:rFonts w:cs="Arial"/>
                  <w:szCs w:val="20"/>
                  <w:lang w:eastAsia="en-GB"/>
                </w:rPr>
                <w:t>www.youtube.com/</w:t>
              </w:r>
            </w:hyperlink>
            <w:r>
              <w:rPr>
                <w:rStyle w:val="Hyperlink"/>
                <w:rFonts w:cs="Arial"/>
                <w:color w:val="auto"/>
                <w:szCs w:val="20"/>
                <w:u w:val="none"/>
                <w:lang w:eastAsia="en-GB"/>
              </w:rPr>
              <w:t>.</w:t>
            </w:r>
            <w:r>
              <w:rPr>
                <w:rFonts w:cs="Arial"/>
                <w:szCs w:val="20"/>
                <w:lang w:eastAsia="en-GB"/>
              </w:rPr>
              <w:t xml:space="preserve"> If the link doesn’t work, search for ‘Chunking division 3 Minute Maths’ on </w:t>
            </w:r>
            <w:r w:rsidRPr="00103993">
              <w:rPr>
                <w:rFonts w:cs="Arial"/>
                <w:szCs w:val="20"/>
                <w:lang w:eastAsia="en-GB"/>
              </w:rPr>
              <w:t>YouTube</w:t>
            </w:r>
            <w:r>
              <w:rPr>
                <w:rFonts w:cs="Arial"/>
                <w:szCs w:val="20"/>
                <w:lang w:eastAsia="en-GB"/>
              </w:rPr>
              <w:t>. Or go to</w:t>
            </w:r>
            <w:r w:rsidRPr="00103993">
              <w:rPr>
                <w:rFonts w:cs="Arial"/>
                <w:szCs w:val="20"/>
                <w:lang w:eastAsia="en-GB"/>
              </w:rPr>
              <w:t xml:space="preserve"> </w:t>
            </w:r>
            <w:hyperlink r:id="rId46" w:history="1">
              <w:r w:rsidRPr="000B511A">
                <w:rPr>
                  <w:rStyle w:val="Hyperlink"/>
                  <w:rFonts w:cs="Arial"/>
                  <w:szCs w:val="20"/>
                  <w:lang w:eastAsia="en-GB"/>
                </w:rPr>
                <w:t>www.bbc.co.uk/schools/gcsebitesize/maths</w:t>
              </w:r>
            </w:hyperlink>
            <w:r w:rsidRPr="000420CE">
              <w:rPr>
                <w:rFonts w:cs="Arial"/>
                <w:szCs w:val="20"/>
                <w:lang w:eastAsia="en-GB"/>
              </w:rPr>
              <w:t>.</w:t>
            </w:r>
            <w:r>
              <w:rPr>
                <w:rFonts w:cs="Arial"/>
                <w:szCs w:val="20"/>
                <w:lang w:eastAsia="en-GB"/>
              </w:rPr>
              <w:t xml:space="preserve"> I</w:t>
            </w:r>
            <w:r w:rsidRPr="00103993">
              <w:rPr>
                <w:rFonts w:cs="Arial"/>
                <w:szCs w:val="20"/>
                <w:lang w:eastAsia="en-GB"/>
              </w:rPr>
              <w:t>f the link doesn’t work, search for ‘Long multiplication and division’ on the BBC Bitesize website</w:t>
            </w:r>
            <w:r>
              <w:rPr>
                <w:rFonts w:cs="Arial"/>
                <w:szCs w:val="20"/>
                <w:lang w:eastAsia="en-GB"/>
              </w:rPr>
              <w:t>)</w:t>
            </w:r>
            <w:r w:rsidRPr="00103993">
              <w:rPr>
                <w:rFonts w:cs="Arial"/>
                <w:szCs w:val="20"/>
                <w:lang w:eastAsia="en-GB"/>
              </w:rPr>
              <w:t xml:space="preserve">. This </w:t>
            </w:r>
            <w:r w:rsidRPr="000420CE">
              <w:rPr>
                <w:rFonts w:cs="Arial"/>
                <w:szCs w:val="20"/>
                <w:lang w:eastAsia="en-GB"/>
              </w:rPr>
              <w:t xml:space="preserve">should be revision for most but is worth spending a bit of time on to ensure learners are confident in the methods. </w:t>
            </w:r>
          </w:p>
          <w:p w14:paraId="2F6AE2FF" w14:textId="77777777" w:rsidR="00EA72FA" w:rsidRPr="000420CE" w:rsidRDefault="00EA72FA" w:rsidP="00115BED">
            <w:pPr>
              <w:autoSpaceDE w:val="0"/>
              <w:autoSpaceDN w:val="0"/>
              <w:adjustRightInd w:val="0"/>
              <w:rPr>
                <w:rFonts w:cs="Arial"/>
                <w:szCs w:val="20"/>
                <w:lang w:eastAsia="en-GB"/>
              </w:rPr>
            </w:pPr>
          </w:p>
          <w:p w14:paraId="329311E7" w14:textId="77777777" w:rsidR="00EA72FA" w:rsidRPr="000420CE" w:rsidRDefault="00EA72FA" w:rsidP="00115BED">
            <w:pPr>
              <w:autoSpaceDE w:val="0"/>
              <w:autoSpaceDN w:val="0"/>
              <w:adjustRightInd w:val="0"/>
              <w:rPr>
                <w:rFonts w:cs="Arial"/>
                <w:b/>
                <w:szCs w:val="20"/>
                <w:lang w:eastAsia="en-GB"/>
              </w:rPr>
            </w:pPr>
            <w:r w:rsidRPr="000420CE">
              <w:rPr>
                <w:rFonts w:cs="Arial"/>
                <w:szCs w:val="20"/>
                <w:lang w:eastAsia="en-GB"/>
              </w:rPr>
              <w:t xml:space="preserve">Clarify the order of operations, including the use of brackets. Highlight common errors such as working from left to right instead of using the order of operations rule, BIDMAS (Brackets Indices Division Multiplication Addition and Subtraction). Give learners some examples that illustrate the rules for multiplying and dividing with negative numbers. </w:t>
            </w:r>
          </w:p>
          <w:p w14:paraId="4F228669" w14:textId="77777777" w:rsidR="00EA72FA" w:rsidRPr="000420CE" w:rsidRDefault="00EA72FA" w:rsidP="00115BED">
            <w:pPr>
              <w:autoSpaceDE w:val="0"/>
              <w:autoSpaceDN w:val="0"/>
              <w:adjustRightInd w:val="0"/>
              <w:rPr>
                <w:rFonts w:cs="Arial"/>
                <w:szCs w:val="20"/>
                <w:lang w:eastAsia="en-GB"/>
              </w:rPr>
            </w:pPr>
          </w:p>
          <w:p w14:paraId="7A8B4C86" w14:textId="77777777" w:rsidR="00EA72FA" w:rsidRDefault="00EA72FA" w:rsidP="00115BED">
            <w:pPr>
              <w:autoSpaceDE w:val="0"/>
              <w:autoSpaceDN w:val="0"/>
              <w:adjustRightInd w:val="0"/>
              <w:rPr>
                <w:rFonts w:cs="Arial"/>
                <w:szCs w:val="20"/>
                <w:lang w:eastAsia="en-GB"/>
              </w:rPr>
            </w:pPr>
            <w:r w:rsidRPr="000420CE">
              <w:rPr>
                <w:rFonts w:cs="Arial"/>
                <w:szCs w:val="20"/>
                <w:lang w:eastAsia="en-GB"/>
              </w:rPr>
              <w:t xml:space="preserve">Extend this to using the four rules with fractions (including mixed numbers) and decimals. It is important that learners can do these calculations both with and without the use of a calculator as they may be expected to show working. </w:t>
            </w:r>
          </w:p>
          <w:p w14:paraId="4D039D7A" w14:textId="77777777" w:rsidR="00EA72FA" w:rsidRDefault="00EA72FA" w:rsidP="00115BED">
            <w:pPr>
              <w:autoSpaceDE w:val="0"/>
              <w:autoSpaceDN w:val="0"/>
              <w:adjustRightInd w:val="0"/>
              <w:rPr>
                <w:rFonts w:eastAsia="Arial" w:cs="Arial"/>
                <w:szCs w:val="20"/>
              </w:rPr>
            </w:pPr>
          </w:p>
          <w:p w14:paraId="1EBD2145" w14:textId="77777777" w:rsidR="00EA72FA" w:rsidRDefault="00EA72FA" w:rsidP="00115BED">
            <w:pPr>
              <w:autoSpaceDE w:val="0"/>
              <w:autoSpaceDN w:val="0"/>
              <w:adjustRightInd w:val="0"/>
              <w:rPr>
                <w:rFonts w:eastAsia="Arial" w:cs="Arial"/>
                <w:b/>
                <w:szCs w:val="20"/>
              </w:rPr>
            </w:pPr>
            <w:r>
              <w:rPr>
                <w:rFonts w:eastAsia="Arial" w:cs="Arial"/>
                <w:szCs w:val="20"/>
              </w:rPr>
              <w:t xml:space="preserve">Ask </w:t>
            </w:r>
            <w:r w:rsidRPr="00992AB9">
              <w:rPr>
                <w:rFonts w:eastAsia="Arial" w:cs="Arial"/>
                <w:szCs w:val="20"/>
              </w:rPr>
              <w:t>a variety of questions</w:t>
            </w:r>
            <w:r>
              <w:rPr>
                <w:rFonts w:eastAsia="Arial" w:cs="Arial"/>
                <w:szCs w:val="20"/>
              </w:rPr>
              <w:t xml:space="preserve"> using </w:t>
            </w:r>
            <w:r w:rsidRPr="00992AB9">
              <w:rPr>
                <w:rFonts w:eastAsia="Arial" w:cs="Arial"/>
                <w:szCs w:val="20"/>
              </w:rPr>
              <w:t>‘Would you rather</w:t>
            </w:r>
            <w:r>
              <w:rPr>
                <w:rFonts w:eastAsia="Arial" w:cs="Arial"/>
                <w:szCs w:val="20"/>
              </w:rPr>
              <w:t>…</w:t>
            </w:r>
            <w:r w:rsidRPr="00992AB9">
              <w:rPr>
                <w:rFonts w:eastAsia="Arial" w:cs="Arial"/>
                <w:szCs w:val="20"/>
              </w:rPr>
              <w:t xml:space="preserve">?’ that require </w:t>
            </w:r>
            <w:r>
              <w:rPr>
                <w:rFonts w:eastAsia="Arial" w:cs="Arial"/>
                <w:szCs w:val="20"/>
              </w:rPr>
              <w:t xml:space="preserve">learners to use </w:t>
            </w:r>
            <w:r w:rsidRPr="00992AB9">
              <w:rPr>
                <w:rFonts w:eastAsia="Arial" w:cs="Arial"/>
                <w:szCs w:val="20"/>
              </w:rPr>
              <w:t>mathematical calculations</w:t>
            </w:r>
            <w:r>
              <w:rPr>
                <w:rFonts w:eastAsia="Arial" w:cs="Arial"/>
                <w:szCs w:val="20"/>
              </w:rPr>
              <w:t>,</w:t>
            </w:r>
            <w:r w:rsidRPr="00992AB9">
              <w:rPr>
                <w:rFonts w:eastAsia="Arial" w:cs="Arial"/>
                <w:szCs w:val="20"/>
              </w:rPr>
              <w:t xml:space="preserve"> </w:t>
            </w:r>
            <w:proofErr w:type="gramStart"/>
            <w:r w:rsidRPr="00992AB9">
              <w:rPr>
                <w:rFonts w:eastAsia="Arial" w:cs="Arial"/>
                <w:szCs w:val="20"/>
              </w:rPr>
              <w:t>e.g.</w:t>
            </w:r>
            <w:proofErr w:type="gramEnd"/>
            <w:r w:rsidRPr="00992AB9">
              <w:rPr>
                <w:rFonts w:eastAsia="Arial" w:cs="Arial"/>
                <w:szCs w:val="20"/>
              </w:rPr>
              <w:t xml:space="preserve"> Would you rather have a stack of </w:t>
            </w:r>
            <w:r>
              <w:rPr>
                <w:rFonts w:eastAsia="Arial" w:cs="Arial"/>
                <w:szCs w:val="20"/>
              </w:rPr>
              <w:t>coins (use a small local currency, e.g. 25 cents)</w:t>
            </w:r>
            <w:r w:rsidRPr="00992AB9">
              <w:rPr>
                <w:rFonts w:eastAsia="Arial" w:cs="Arial"/>
                <w:szCs w:val="20"/>
              </w:rPr>
              <w:t xml:space="preserve"> from the floor to the top of your head OR $225? </w:t>
            </w:r>
            <w:r>
              <w:rPr>
                <w:rFonts w:eastAsia="Arial" w:cs="Arial"/>
                <w:b/>
                <w:bCs/>
                <w:szCs w:val="20"/>
              </w:rPr>
              <w:t xml:space="preserve">(I) </w:t>
            </w:r>
            <w:r w:rsidRPr="00992AB9">
              <w:rPr>
                <w:rFonts w:eastAsia="Arial" w:cs="Arial"/>
                <w:b/>
                <w:szCs w:val="20"/>
              </w:rPr>
              <w:t>(</w:t>
            </w:r>
            <w:r>
              <w:rPr>
                <w:rFonts w:eastAsia="Arial" w:cs="Arial"/>
                <w:b/>
                <w:szCs w:val="20"/>
              </w:rPr>
              <w:t>E</w:t>
            </w:r>
            <w:r w:rsidRPr="00992AB9">
              <w:rPr>
                <w:rFonts w:eastAsia="Arial" w:cs="Arial"/>
                <w:b/>
                <w:szCs w:val="20"/>
              </w:rPr>
              <w:t>)</w:t>
            </w:r>
          </w:p>
          <w:p w14:paraId="58B226A3" w14:textId="77777777" w:rsidR="00EA72FA" w:rsidRDefault="00EA72FA" w:rsidP="00115BED">
            <w:pPr>
              <w:autoSpaceDE w:val="0"/>
              <w:autoSpaceDN w:val="0"/>
              <w:adjustRightInd w:val="0"/>
              <w:rPr>
                <w:rFonts w:cs="Arial"/>
                <w:szCs w:val="20"/>
                <w:lang w:eastAsia="en-GB"/>
              </w:rPr>
            </w:pPr>
          </w:p>
          <w:p w14:paraId="45811B7F" w14:textId="77777777" w:rsidR="00EA72FA" w:rsidRPr="000420CE" w:rsidRDefault="00EA72FA" w:rsidP="00115BED">
            <w:pPr>
              <w:autoSpaceDE w:val="0"/>
              <w:autoSpaceDN w:val="0"/>
              <w:adjustRightInd w:val="0"/>
              <w:rPr>
                <w:rFonts w:cs="Arial"/>
                <w:szCs w:val="20"/>
                <w:lang w:eastAsia="en-GB"/>
              </w:rPr>
            </w:pPr>
            <w:r>
              <w:rPr>
                <w:rFonts w:cs="Arial"/>
                <w:szCs w:val="20"/>
                <w:lang w:eastAsia="en-GB"/>
              </w:rPr>
              <w:t xml:space="preserve">To check their understanding </w:t>
            </w:r>
            <w:r w:rsidRPr="000420CE">
              <w:rPr>
                <w:rFonts w:cs="Arial"/>
                <w:szCs w:val="20"/>
                <w:lang w:eastAsia="en-GB"/>
              </w:rPr>
              <w:t xml:space="preserve">learners </w:t>
            </w:r>
            <w:r>
              <w:rPr>
                <w:rFonts w:cs="Arial"/>
                <w:szCs w:val="20"/>
                <w:lang w:eastAsia="en-GB"/>
              </w:rPr>
              <w:t>can</w:t>
            </w:r>
            <w:r w:rsidRPr="000420CE">
              <w:rPr>
                <w:rFonts w:cs="Arial"/>
                <w:szCs w:val="20"/>
                <w:lang w:eastAsia="en-GB"/>
              </w:rPr>
              <w:t xml:space="preserve"> try </w:t>
            </w:r>
            <w:r>
              <w:rPr>
                <w:rFonts w:cs="Arial"/>
                <w:szCs w:val="20"/>
                <w:lang w:eastAsia="en-GB"/>
              </w:rPr>
              <w:t>past paper</w:t>
            </w:r>
            <w:r w:rsidRPr="000420CE">
              <w:rPr>
                <w:rFonts w:cs="Arial"/>
                <w:szCs w:val="20"/>
                <w:lang w:eastAsia="en-GB"/>
              </w:rPr>
              <w:t xml:space="preserve"> questions. </w:t>
            </w:r>
            <w:r w:rsidRPr="000420CE">
              <w:rPr>
                <w:rFonts w:cs="Arial"/>
                <w:b/>
                <w:szCs w:val="20"/>
                <w:lang w:eastAsia="en-GB"/>
              </w:rPr>
              <w:t xml:space="preserve">(I) </w:t>
            </w:r>
          </w:p>
        </w:tc>
      </w:tr>
      <w:tr w:rsidR="00EA72FA" w:rsidRPr="004A4E17" w14:paraId="3EF34B61" w14:textId="77777777" w:rsidTr="00115BED">
        <w:tblPrEx>
          <w:tblCellMar>
            <w:top w:w="0" w:type="dxa"/>
            <w:bottom w:w="0" w:type="dxa"/>
          </w:tblCellMar>
        </w:tblPrEx>
        <w:tc>
          <w:tcPr>
            <w:tcW w:w="2552" w:type="dxa"/>
            <w:tcMar>
              <w:top w:w="113" w:type="dxa"/>
              <w:bottom w:w="113" w:type="dxa"/>
            </w:tcMar>
          </w:tcPr>
          <w:p w14:paraId="3BD2FD77" w14:textId="173A38A1" w:rsidR="00EA72FA" w:rsidRPr="000420CE" w:rsidRDefault="00EA72FA" w:rsidP="00115BED">
            <w:pPr>
              <w:pStyle w:val="BodyText"/>
              <w:rPr>
                <w:lang w:eastAsia="en-GB"/>
              </w:rPr>
            </w:pPr>
            <w:r w:rsidRPr="000420CE">
              <w:rPr>
                <w:lang w:eastAsia="en-GB"/>
              </w:rPr>
              <w:t>C1.7</w:t>
            </w:r>
            <w:r w:rsidR="00972B96">
              <w:rPr>
                <w:lang w:eastAsia="en-GB"/>
              </w:rPr>
              <w:t xml:space="preserve"> </w:t>
            </w:r>
            <w:r w:rsidR="00446D0E">
              <w:rPr>
                <w:lang w:eastAsia="en-GB"/>
              </w:rPr>
              <w:t>and</w:t>
            </w:r>
            <w:r w:rsidR="00BD4242">
              <w:rPr>
                <w:lang w:eastAsia="en-GB"/>
              </w:rPr>
              <w:t xml:space="preserve"> </w:t>
            </w:r>
            <w:r w:rsidR="00BD4242">
              <w:rPr>
                <w:lang w:eastAsia="en-GB"/>
              </w:rPr>
              <w:br/>
            </w:r>
            <w:r w:rsidR="00BD4242" w:rsidRPr="00BD4242">
              <w:rPr>
                <w:shd w:val="clear" w:color="auto" w:fill="FEEFE6"/>
                <w:lang w:eastAsia="en-GB"/>
              </w:rPr>
              <w:t>E1.7</w:t>
            </w:r>
            <w:r w:rsidR="00BD4242">
              <w:rPr>
                <w:lang w:eastAsia="en-GB"/>
              </w:rPr>
              <w:t xml:space="preserve"> </w:t>
            </w:r>
            <w:r w:rsidR="00972B96" w:rsidRPr="00972B96">
              <w:rPr>
                <w:lang w:eastAsia="en-GB"/>
              </w:rPr>
              <w:t>Indices I</w:t>
            </w:r>
          </w:p>
        </w:tc>
        <w:tc>
          <w:tcPr>
            <w:tcW w:w="2126" w:type="dxa"/>
            <w:tcMar>
              <w:top w:w="113" w:type="dxa"/>
              <w:bottom w:w="113" w:type="dxa"/>
            </w:tcMar>
          </w:tcPr>
          <w:p w14:paraId="28528650" w14:textId="77777777" w:rsidR="00EA72FA" w:rsidRPr="00972B96" w:rsidRDefault="00EA72FA" w:rsidP="00CD5BA1">
            <w:pPr>
              <w:pStyle w:val="ListParagraph"/>
              <w:numPr>
                <w:ilvl w:val="0"/>
                <w:numId w:val="19"/>
              </w:numPr>
              <w:autoSpaceDE w:val="0"/>
              <w:autoSpaceDN w:val="0"/>
              <w:adjustRightInd w:val="0"/>
              <w:ind w:left="323" w:hanging="283"/>
              <w:rPr>
                <w:rFonts w:cs="Arial"/>
                <w:lang w:eastAsia="en-GB"/>
              </w:rPr>
            </w:pPr>
            <w:r w:rsidRPr="00972B96">
              <w:rPr>
                <w:rFonts w:cs="Arial"/>
                <w:lang w:eastAsia="en-GB"/>
              </w:rPr>
              <w:t>Understand and use indices</w:t>
            </w:r>
            <w:r w:rsidRPr="00972B96">
              <w:rPr>
                <w:rFonts w:cs="Arial"/>
              </w:rPr>
              <w:t xml:space="preserve"> (</w:t>
            </w:r>
            <w:r w:rsidRPr="00972B96">
              <w:rPr>
                <w:rFonts w:cs="Arial"/>
                <w:lang w:eastAsia="en-GB"/>
              </w:rPr>
              <w:t>positive, zero and negative integers).</w:t>
            </w:r>
          </w:p>
          <w:p w14:paraId="00F77ADE" w14:textId="77777777" w:rsidR="00EA72FA" w:rsidRDefault="00EA72FA" w:rsidP="00972B96">
            <w:pPr>
              <w:autoSpaceDE w:val="0"/>
              <w:autoSpaceDN w:val="0"/>
              <w:adjustRightInd w:val="0"/>
              <w:ind w:left="323" w:hanging="283"/>
              <w:rPr>
                <w:rFonts w:cs="Arial"/>
                <w:szCs w:val="20"/>
                <w:lang w:eastAsia="en-GB"/>
              </w:rPr>
            </w:pPr>
          </w:p>
          <w:p w14:paraId="313134EC" w14:textId="77777777" w:rsidR="00EA72FA" w:rsidRPr="00972B96" w:rsidRDefault="00EA72FA" w:rsidP="00CD5BA1">
            <w:pPr>
              <w:pStyle w:val="ListParagraph"/>
              <w:numPr>
                <w:ilvl w:val="0"/>
                <w:numId w:val="19"/>
              </w:numPr>
              <w:autoSpaceDE w:val="0"/>
              <w:autoSpaceDN w:val="0"/>
              <w:adjustRightInd w:val="0"/>
              <w:ind w:left="323" w:hanging="283"/>
              <w:rPr>
                <w:rFonts w:cs="Arial"/>
                <w:lang w:eastAsia="en-GB"/>
              </w:rPr>
            </w:pPr>
            <w:r w:rsidRPr="00972B96">
              <w:rPr>
                <w:rFonts w:cs="Arial"/>
                <w:lang w:eastAsia="en-GB"/>
              </w:rPr>
              <w:t>Understand and use the rules of indices.</w:t>
            </w:r>
          </w:p>
          <w:p w14:paraId="47C803E6" w14:textId="77777777" w:rsidR="00EA72FA" w:rsidRPr="000420CE" w:rsidRDefault="00EA72FA" w:rsidP="00115BED">
            <w:pPr>
              <w:autoSpaceDE w:val="0"/>
              <w:autoSpaceDN w:val="0"/>
              <w:adjustRightInd w:val="0"/>
              <w:rPr>
                <w:rFonts w:cs="Arial"/>
                <w:szCs w:val="20"/>
                <w:lang w:eastAsia="en-GB"/>
              </w:rPr>
            </w:pPr>
          </w:p>
          <w:p w14:paraId="5F4A5C71" w14:textId="77777777" w:rsidR="00EA72FA" w:rsidRPr="000420CE" w:rsidRDefault="00EA72FA" w:rsidP="00115BED">
            <w:pPr>
              <w:autoSpaceDE w:val="0"/>
              <w:autoSpaceDN w:val="0"/>
              <w:adjustRightInd w:val="0"/>
              <w:rPr>
                <w:rFonts w:cs="Arial"/>
                <w:szCs w:val="20"/>
                <w:lang w:eastAsia="en-GB"/>
              </w:rPr>
            </w:pPr>
          </w:p>
        </w:tc>
        <w:tc>
          <w:tcPr>
            <w:tcW w:w="9923" w:type="dxa"/>
            <w:tcMar>
              <w:top w:w="113" w:type="dxa"/>
              <w:bottom w:w="113" w:type="dxa"/>
            </w:tcMar>
          </w:tcPr>
          <w:p w14:paraId="42C940F4" w14:textId="77777777" w:rsidR="00EA72FA" w:rsidRPr="000420CE" w:rsidRDefault="00EA72FA" w:rsidP="00115BED">
            <w:pPr>
              <w:autoSpaceDE w:val="0"/>
              <w:autoSpaceDN w:val="0"/>
              <w:adjustRightInd w:val="0"/>
              <w:rPr>
                <w:rFonts w:cs="Arial"/>
                <w:b/>
                <w:szCs w:val="20"/>
                <w:lang w:eastAsia="en-GB"/>
              </w:rPr>
            </w:pPr>
            <w:r w:rsidRPr="000420CE">
              <w:rPr>
                <w:rFonts w:cs="Arial"/>
                <w:szCs w:val="20"/>
                <w:lang w:eastAsia="en-GB"/>
              </w:rPr>
              <w:lastRenderedPageBreak/>
              <w:t>Start by revising the meaning of positive indices and the basic rules of indices such as 3</w:t>
            </w:r>
            <w:r w:rsidRPr="000420CE">
              <w:rPr>
                <w:rFonts w:cs="Arial"/>
                <w:szCs w:val="20"/>
                <w:vertAlign w:val="superscript"/>
                <w:lang w:eastAsia="en-GB"/>
              </w:rPr>
              <w:t>3</w:t>
            </w:r>
            <w:r w:rsidRPr="000420CE">
              <w:rPr>
                <w:rFonts w:cs="Arial"/>
                <w:szCs w:val="20"/>
                <w:lang w:eastAsia="en-GB"/>
              </w:rPr>
              <w:t xml:space="preserve"> × 3</w:t>
            </w:r>
            <w:r w:rsidRPr="000420CE">
              <w:rPr>
                <w:rFonts w:cs="Arial"/>
                <w:szCs w:val="20"/>
                <w:vertAlign w:val="superscript"/>
                <w:lang w:eastAsia="en-GB"/>
              </w:rPr>
              <w:t>5</w:t>
            </w:r>
            <w:r w:rsidRPr="000420CE">
              <w:rPr>
                <w:rFonts w:cs="Arial"/>
                <w:szCs w:val="20"/>
                <w:lang w:eastAsia="en-GB"/>
              </w:rPr>
              <w:t xml:space="preserve"> = 3</w:t>
            </w:r>
            <w:r w:rsidRPr="000420CE">
              <w:rPr>
                <w:rFonts w:cs="Arial"/>
                <w:szCs w:val="20"/>
                <w:vertAlign w:val="superscript"/>
                <w:lang w:eastAsia="en-GB"/>
              </w:rPr>
              <w:t>8</w:t>
            </w:r>
            <w:r w:rsidRPr="000420CE">
              <w:rPr>
                <w:rFonts w:cs="Arial"/>
                <w:szCs w:val="20"/>
                <w:lang w:eastAsia="en-GB"/>
              </w:rPr>
              <w:t xml:space="preserve">, </w:t>
            </w:r>
            <w:r>
              <w:rPr>
                <w:rFonts w:cs="Arial"/>
                <w:szCs w:val="20"/>
                <w:lang w:eastAsia="en-GB"/>
              </w:rPr>
              <w:br/>
            </w:r>
            <w:r w:rsidRPr="000420CE">
              <w:rPr>
                <w:rFonts w:cs="Arial"/>
                <w:szCs w:val="20"/>
                <w:lang w:eastAsia="en-GB"/>
              </w:rPr>
              <w:t>5</w:t>
            </w:r>
            <w:r w:rsidRPr="000420CE">
              <w:rPr>
                <w:rFonts w:cs="Arial"/>
                <w:szCs w:val="20"/>
                <w:vertAlign w:val="superscript"/>
                <w:lang w:eastAsia="en-GB"/>
              </w:rPr>
              <w:t>4</w:t>
            </w:r>
            <w:r w:rsidRPr="000420CE">
              <w:rPr>
                <w:rFonts w:cs="Arial"/>
                <w:szCs w:val="20"/>
                <w:lang w:eastAsia="en-GB"/>
              </w:rPr>
              <w:t xml:space="preserve"> ÷ 5</w:t>
            </w:r>
            <w:r w:rsidRPr="000420CE">
              <w:rPr>
                <w:rFonts w:cs="Arial"/>
                <w:szCs w:val="20"/>
                <w:vertAlign w:val="superscript"/>
                <w:lang w:eastAsia="en-GB"/>
              </w:rPr>
              <w:t>3</w:t>
            </w:r>
            <w:r w:rsidRPr="000420CE">
              <w:rPr>
                <w:rFonts w:cs="Arial"/>
                <w:szCs w:val="20"/>
                <w:lang w:eastAsia="en-GB"/>
              </w:rPr>
              <w:t xml:space="preserve"> = 5</w:t>
            </w:r>
            <w:r w:rsidRPr="000420CE">
              <w:rPr>
                <w:rFonts w:cs="Arial"/>
                <w:szCs w:val="20"/>
                <w:vertAlign w:val="superscript"/>
                <w:lang w:eastAsia="en-GB"/>
              </w:rPr>
              <w:t>1</w:t>
            </w:r>
            <w:r w:rsidRPr="000420CE">
              <w:rPr>
                <w:rFonts w:cs="Arial"/>
                <w:szCs w:val="20"/>
                <w:lang w:eastAsia="en-GB"/>
              </w:rPr>
              <w:t xml:space="preserve"> = 5, etc. Give </w:t>
            </w:r>
            <w:r>
              <w:rPr>
                <w:rFonts w:cs="Arial"/>
                <w:szCs w:val="20"/>
                <w:lang w:eastAsia="en-GB"/>
              </w:rPr>
              <w:t xml:space="preserve">learners </w:t>
            </w:r>
            <w:r w:rsidRPr="000420CE">
              <w:rPr>
                <w:rFonts w:cs="Arial"/>
                <w:szCs w:val="20"/>
                <w:lang w:eastAsia="en-GB"/>
              </w:rPr>
              <w:t xml:space="preserve">simple examples to revise writing an integer as a product of prime numbers, including writing answers using index notation.  Try to avoid using 2 as the number you work with initially as </w:t>
            </w:r>
            <w:proofErr w:type="gramStart"/>
            <w:r w:rsidRPr="000420CE">
              <w:rPr>
                <w:rFonts w:cs="Arial"/>
                <w:szCs w:val="20"/>
                <w:lang w:eastAsia="en-GB"/>
              </w:rPr>
              <w:t xml:space="preserve">this </w:t>
            </w:r>
            <w:r>
              <w:rPr>
                <w:rFonts w:cs="Arial"/>
                <w:szCs w:val="20"/>
                <w:lang w:eastAsia="en-GB"/>
              </w:rPr>
              <w:t>learners</w:t>
            </w:r>
            <w:proofErr w:type="gramEnd"/>
            <w:r>
              <w:rPr>
                <w:rFonts w:cs="Arial"/>
                <w:szCs w:val="20"/>
                <w:lang w:eastAsia="en-GB"/>
              </w:rPr>
              <w:t xml:space="preserve"> may think, incorrectly,</w:t>
            </w:r>
            <w:r w:rsidRPr="000420CE">
              <w:rPr>
                <w:rFonts w:cs="Arial"/>
                <w:szCs w:val="20"/>
                <w:lang w:eastAsia="en-GB"/>
              </w:rPr>
              <w:t xml:space="preserve"> that 2</w:t>
            </w:r>
            <w:r w:rsidRPr="000420CE">
              <w:rPr>
                <w:rFonts w:cs="Arial"/>
                <w:szCs w:val="20"/>
                <w:vertAlign w:val="superscript"/>
                <w:lang w:eastAsia="en-GB"/>
              </w:rPr>
              <w:t xml:space="preserve">3 </w:t>
            </w:r>
            <w:r w:rsidRPr="000420CE">
              <w:rPr>
                <w:rFonts w:cs="Arial"/>
                <w:szCs w:val="20"/>
                <w:lang w:eastAsia="en-GB"/>
              </w:rPr>
              <w:t>means 2 × 3 because of the exception that is 2</w:t>
            </w:r>
            <w:r w:rsidRPr="000420CE">
              <w:rPr>
                <w:rFonts w:cs="Arial"/>
                <w:szCs w:val="20"/>
                <w:vertAlign w:val="superscript"/>
                <w:lang w:eastAsia="en-GB"/>
              </w:rPr>
              <w:t xml:space="preserve">2 </w:t>
            </w:r>
            <w:r w:rsidRPr="000420CE">
              <w:rPr>
                <w:rFonts w:cs="Arial"/>
                <w:szCs w:val="20"/>
                <w:lang w:eastAsia="en-GB"/>
              </w:rPr>
              <w:t xml:space="preserve">. </w:t>
            </w:r>
            <w:r>
              <w:rPr>
                <w:rFonts w:cs="Arial"/>
                <w:szCs w:val="20"/>
                <w:lang w:eastAsia="en-GB"/>
              </w:rPr>
              <w:t>You can discuss t</w:t>
            </w:r>
            <w:r w:rsidRPr="000420CE">
              <w:rPr>
                <w:rFonts w:cs="Arial"/>
                <w:szCs w:val="20"/>
                <w:lang w:eastAsia="en-GB"/>
              </w:rPr>
              <w:t xml:space="preserve">his exception once </w:t>
            </w:r>
            <w:r>
              <w:rPr>
                <w:rFonts w:cs="Arial"/>
                <w:szCs w:val="20"/>
                <w:lang w:eastAsia="en-GB"/>
              </w:rPr>
              <w:t>learners understand the</w:t>
            </w:r>
            <w:r w:rsidRPr="000420CE">
              <w:rPr>
                <w:rFonts w:cs="Arial"/>
                <w:szCs w:val="20"/>
                <w:lang w:eastAsia="en-GB"/>
              </w:rPr>
              <w:t xml:space="preserve"> concept.</w:t>
            </w:r>
          </w:p>
          <w:p w14:paraId="3DCDABAE" w14:textId="77777777" w:rsidR="00EA72FA" w:rsidRPr="000420CE" w:rsidRDefault="00EA72FA" w:rsidP="00115BED">
            <w:pPr>
              <w:autoSpaceDE w:val="0"/>
              <w:autoSpaceDN w:val="0"/>
              <w:adjustRightInd w:val="0"/>
              <w:rPr>
                <w:rFonts w:cs="Arial"/>
                <w:b/>
                <w:szCs w:val="20"/>
                <w:lang w:eastAsia="en-GB"/>
              </w:rPr>
            </w:pPr>
          </w:p>
          <w:p w14:paraId="1640004A" w14:textId="77777777" w:rsidR="00EA72FA" w:rsidRPr="000420CE" w:rsidRDefault="00EA72FA" w:rsidP="00115BED">
            <w:pPr>
              <w:autoSpaceDE w:val="0"/>
              <w:autoSpaceDN w:val="0"/>
              <w:adjustRightInd w:val="0"/>
              <w:rPr>
                <w:rFonts w:cs="Arial"/>
                <w:szCs w:val="20"/>
                <w:lang w:eastAsia="en-GB"/>
              </w:rPr>
            </w:pPr>
            <w:r w:rsidRPr="000420CE">
              <w:rPr>
                <w:rFonts w:cs="Arial"/>
                <w:szCs w:val="20"/>
                <w:lang w:eastAsia="en-GB"/>
              </w:rPr>
              <w:t xml:space="preserve">An interesting challenge for learners is the puzzle ‘Power Crazy’ on the </w:t>
            </w:r>
            <w:proofErr w:type="spellStart"/>
            <w:r w:rsidRPr="000420CE">
              <w:rPr>
                <w:rFonts w:cs="Arial"/>
                <w:szCs w:val="20"/>
                <w:lang w:eastAsia="en-GB"/>
              </w:rPr>
              <w:t>Nrich</w:t>
            </w:r>
            <w:proofErr w:type="spellEnd"/>
            <w:r w:rsidRPr="000420CE">
              <w:rPr>
                <w:rFonts w:cs="Arial"/>
                <w:szCs w:val="20"/>
                <w:lang w:eastAsia="en-GB"/>
              </w:rPr>
              <w:t xml:space="preserve"> website (</w:t>
            </w:r>
            <w:hyperlink r:id="rId47" w:history="1">
              <w:r w:rsidRPr="000420CE">
                <w:rPr>
                  <w:rStyle w:val="Hyperlink"/>
                  <w:rFonts w:cs="Arial"/>
                  <w:szCs w:val="20"/>
                  <w:lang w:eastAsia="en-GB"/>
                </w:rPr>
                <w:t>nrich.maths.org</w:t>
              </w:r>
            </w:hyperlink>
            <w:r w:rsidRPr="000420CE">
              <w:rPr>
                <w:rStyle w:val="Hyperlink"/>
                <w:rFonts w:cs="Arial"/>
                <w:color w:val="auto"/>
                <w:szCs w:val="20"/>
                <w:u w:val="none"/>
              </w:rPr>
              <w:t>)</w:t>
            </w:r>
            <w:r w:rsidRPr="000420CE">
              <w:rPr>
                <w:rFonts w:cs="Arial"/>
                <w:szCs w:val="20"/>
                <w:lang w:eastAsia="en-GB"/>
              </w:rPr>
              <w:t>. Ask learners to work in groups to complete the challenge. This can be extended to ‘Excel investigation: Power Crazy’ on the same website. This example also illustrates that</w:t>
            </w:r>
            <w:r>
              <w:rPr>
                <w:rFonts w:cs="Arial"/>
                <w:szCs w:val="20"/>
                <w:lang w:eastAsia="en-GB"/>
              </w:rPr>
              <w:t xml:space="preserve"> although</w:t>
            </w:r>
            <w:r w:rsidRPr="000420CE">
              <w:rPr>
                <w:rFonts w:cs="Arial"/>
                <w:szCs w:val="20"/>
                <w:lang w:eastAsia="en-GB"/>
              </w:rPr>
              <w:t xml:space="preserve"> a spreadsheet can be used as a tool to make calculations, we need our brains to solve the problem using reasoning. </w:t>
            </w:r>
          </w:p>
          <w:p w14:paraId="3057D4B3" w14:textId="77777777" w:rsidR="00EA72FA" w:rsidRPr="000420CE" w:rsidRDefault="00EA72FA" w:rsidP="00115BED">
            <w:pPr>
              <w:autoSpaceDE w:val="0"/>
              <w:autoSpaceDN w:val="0"/>
              <w:adjustRightInd w:val="0"/>
              <w:rPr>
                <w:rFonts w:cs="Arial"/>
                <w:szCs w:val="20"/>
                <w:lang w:eastAsia="en-GB"/>
              </w:rPr>
            </w:pPr>
          </w:p>
          <w:p w14:paraId="3487AB3F" w14:textId="77777777" w:rsidR="00EA72FA" w:rsidRPr="000420CE" w:rsidRDefault="00EA72FA" w:rsidP="00115BED">
            <w:pPr>
              <w:autoSpaceDE w:val="0"/>
              <w:autoSpaceDN w:val="0"/>
              <w:adjustRightInd w:val="0"/>
              <w:rPr>
                <w:rFonts w:cs="Arial"/>
                <w:color w:val="FF0000"/>
                <w:szCs w:val="20"/>
                <w:lang w:eastAsia="en-GB"/>
              </w:rPr>
            </w:pPr>
            <w:r w:rsidRPr="000420CE">
              <w:rPr>
                <w:rFonts w:cs="Arial"/>
                <w:szCs w:val="20"/>
                <w:lang w:eastAsia="en-GB"/>
              </w:rPr>
              <w:t>Move on to negative</w:t>
            </w:r>
            <w:r>
              <w:rPr>
                <w:rFonts w:cs="Arial"/>
                <w:szCs w:val="20"/>
                <w:lang w:eastAsia="en-GB"/>
              </w:rPr>
              <w:t xml:space="preserve"> and </w:t>
            </w:r>
            <w:r w:rsidRPr="000420CE">
              <w:rPr>
                <w:rFonts w:cs="Arial"/>
                <w:szCs w:val="20"/>
                <w:lang w:eastAsia="en-GB"/>
              </w:rPr>
              <w:t>zero</w:t>
            </w:r>
            <w:r>
              <w:rPr>
                <w:rFonts w:cs="Arial"/>
                <w:szCs w:val="20"/>
                <w:lang w:eastAsia="en-GB"/>
              </w:rPr>
              <w:t xml:space="preserve"> indices</w:t>
            </w:r>
            <w:r w:rsidRPr="000420CE">
              <w:rPr>
                <w:rFonts w:cs="Arial"/>
                <w:szCs w:val="20"/>
                <w:lang w:eastAsia="en-GB"/>
              </w:rPr>
              <w:t>.</w:t>
            </w:r>
            <w:r w:rsidRPr="000420CE">
              <w:rPr>
                <w:rFonts w:cs="Arial"/>
                <w:color w:val="FF0000"/>
                <w:szCs w:val="20"/>
                <w:lang w:eastAsia="en-GB"/>
              </w:rPr>
              <w:t xml:space="preserve"> </w:t>
            </w:r>
          </w:p>
          <w:p w14:paraId="4B160315" w14:textId="54055BA8" w:rsidR="00EA72FA" w:rsidRDefault="00EA72FA" w:rsidP="00115BED">
            <w:pPr>
              <w:autoSpaceDE w:val="0"/>
              <w:autoSpaceDN w:val="0"/>
              <w:adjustRightInd w:val="0"/>
              <w:rPr>
                <w:rFonts w:cs="Arial"/>
                <w:b/>
                <w:szCs w:val="20"/>
                <w:lang w:eastAsia="en-GB"/>
              </w:rPr>
            </w:pPr>
            <w:r w:rsidRPr="000420CE">
              <w:rPr>
                <w:rFonts w:cs="Arial"/>
                <w:szCs w:val="20"/>
                <w:lang w:eastAsia="en-GB"/>
              </w:rPr>
              <w:t xml:space="preserve">Useful examples are </w:t>
            </w:r>
            <m:oMath>
              <m:sSup>
                <m:sSupPr>
                  <m:ctrlPr>
                    <w:rPr>
                      <w:rFonts w:ascii="Cambria Math" w:hAnsi="Cambria Math" w:cs="Arial"/>
                      <w:i/>
                      <w:szCs w:val="20"/>
                      <w:lang w:eastAsia="en-GB"/>
                    </w:rPr>
                  </m:ctrlPr>
                </m:sSupPr>
                <m:e>
                  <m:r>
                    <m:rPr>
                      <m:nor/>
                    </m:rPr>
                    <w:rPr>
                      <w:rFonts w:cs="Arial"/>
                      <w:szCs w:val="20"/>
                      <w:lang w:eastAsia="en-GB"/>
                    </w:rPr>
                    <m:t>2</m:t>
                  </m:r>
                </m:e>
                <m:sup>
                  <m:r>
                    <m:rPr>
                      <m:nor/>
                    </m:rPr>
                    <w:rPr>
                      <w:rFonts w:cs="Arial"/>
                      <w:szCs w:val="20"/>
                      <w:lang w:eastAsia="en-GB"/>
                    </w:rPr>
                    <m:t>-1</m:t>
                  </m:r>
                </m:sup>
              </m:sSup>
              <m:r>
                <m:rPr>
                  <m:nor/>
                </m:rPr>
                <w:rPr>
                  <w:rFonts w:cs="Arial"/>
                  <w:szCs w:val="20"/>
                  <w:lang w:eastAsia="en-GB"/>
                </w:rPr>
                <m:t>=</m:t>
              </m:r>
              <m:sSup>
                <m:sSupPr>
                  <m:ctrlPr>
                    <w:rPr>
                      <w:rFonts w:ascii="Cambria Math" w:hAnsi="Cambria Math" w:cs="Arial"/>
                      <w:i/>
                      <w:szCs w:val="20"/>
                      <w:lang w:eastAsia="en-GB"/>
                    </w:rPr>
                  </m:ctrlPr>
                </m:sSupPr>
                <m:e>
                  <m:r>
                    <m:rPr>
                      <m:nor/>
                    </m:rPr>
                    <w:rPr>
                      <w:rFonts w:cs="Arial"/>
                      <w:szCs w:val="20"/>
                      <w:lang w:eastAsia="en-GB"/>
                    </w:rPr>
                    <m:t>2</m:t>
                  </m:r>
                </m:e>
                <m:sup>
                  <m:r>
                    <m:rPr>
                      <m:nor/>
                    </m:rPr>
                    <w:rPr>
                      <w:rFonts w:cs="Arial"/>
                      <w:szCs w:val="20"/>
                      <w:lang w:eastAsia="en-GB"/>
                    </w:rPr>
                    <m:t>(2-3)</m:t>
                  </m:r>
                </m:sup>
              </m:sSup>
              <m:r>
                <m:rPr>
                  <m:nor/>
                </m:rPr>
                <w:rPr>
                  <w:rFonts w:cs="Arial"/>
                  <w:szCs w:val="20"/>
                  <w:lang w:eastAsia="en-GB"/>
                </w:rPr>
                <m:t>=</m:t>
              </m:r>
              <m:f>
                <m:fPr>
                  <m:ctrlPr>
                    <w:rPr>
                      <w:rFonts w:ascii="Cambria Math" w:hAnsi="Cambria Math" w:cs="Arial"/>
                      <w:i/>
                      <w:szCs w:val="20"/>
                      <w:lang w:eastAsia="en-GB"/>
                    </w:rPr>
                  </m:ctrlPr>
                </m:fPr>
                <m:num>
                  <m:sSup>
                    <m:sSupPr>
                      <m:ctrlPr>
                        <w:rPr>
                          <w:rFonts w:ascii="Cambria Math" w:hAnsi="Cambria Math" w:cs="Arial"/>
                          <w:i/>
                          <w:szCs w:val="20"/>
                          <w:lang w:eastAsia="en-GB"/>
                        </w:rPr>
                      </m:ctrlPr>
                    </m:sSupPr>
                    <m:e>
                      <m:r>
                        <m:rPr>
                          <m:nor/>
                        </m:rPr>
                        <w:rPr>
                          <w:rFonts w:cs="Arial"/>
                          <w:szCs w:val="20"/>
                          <w:lang w:eastAsia="en-GB"/>
                        </w:rPr>
                        <m:t>2</m:t>
                      </m:r>
                    </m:e>
                    <m:sup>
                      <m:r>
                        <m:rPr>
                          <m:nor/>
                        </m:rPr>
                        <w:rPr>
                          <w:rFonts w:cs="Arial"/>
                          <w:szCs w:val="20"/>
                          <w:lang w:eastAsia="en-GB"/>
                        </w:rPr>
                        <m:t>2</m:t>
                      </m:r>
                    </m:sup>
                  </m:sSup>
                </m:num>
                <m:den>
                  <m:sSup>
                    <m:sSupPr>
                      <m:ctrlPr>
                        <w:rPr>
                          <w:rFonts w:ascii="Cambria Math" w:hAnsi="Cambria Math" w:cs="Arial"/>
                          <w:i/>
                          <w:szCs w:val="20"/>
                          <w:lang w:eastAsia="en-GB"/>
                        </w:rPr>
                      </m:ctrlPr>
                    </m:sSupPr>
                    <m:e>
                      <m:r>
                        <m:rPr>
                          <m:nor/>
                        </m:rPr>
                        <w:rPr>
                          <w:rFonts w:cs="Arial"/>
                          <w:szCs w:val="20"/>
                          <w:lang w:eastAsia="en-GB"/>
                        </w:rPr>
                        <m:t>2</m:t>
                      </m:r>
                    </m:e>
                    <m:sup>
                      <m:r>
                        <m:rPr>
                          <m:nor/>
                        </m:rPr>
                        <w:rPr>
                          <w:rFonts w:cs="Arial"/>
                          <w:szCs w:val="20"/>
                          <w:lang w:eastAsia="en-GB"/>
                        </w:rPr>
                        <m:t>3</m:t>
                      </m:r>
                    </m:sup>
                  </m:sSup>
                </m:den>
              </m:f>
              <m:r>
                <m:rPr>
                  <m:nor/>
                </m:rPr>
                <w:rPr>
                  <w:rFonts w:cs="Arial"/>
                  <w:szCs w:val="20"/>
                  <w:lang w:eastAsia="en-GB"/>
                </w:rPr>
                <m:t>=</m:t>
              </m:r>
              <m:f>
                <m:fPr>
                  <m:ctrlPr>
                    <w:rPr>
                      <w:rFonts w:ascii="Cambria Math" w:hAnsi="Cambria Math" w:cs="Arial"/>
                      <w:i/>
                      <w:szCs w:val="20"/>
                      <w:lang w:eastAsia="en-GB"/>
                    </w:rPr>
                  </m:ctrlPr>
                </m:fPr>
                <m:num>
                  <m:r>
                    <m:rPr>
                      <m:nor/>
                    </m:rPr>
                    <w:rPr>
                      <w:rFonts w:cs="Arial"/>
                      <w:szCs w:val="20"/>
                      <w:lang w:eastAsia="en-GB"/>
                    </w:rPr>
                    <m:t>1</m:t>
                  </m:r>
                </m:num>
                <m:den>
                  <m:r>
                    <m:rPr>
                      <m:nor/>
                    </m:rPr>
                    <w:rPr>
                      <w:rFonts w:cs="Arial"/>
                      <w:szCs w:val="20"/>
                      <w:lang w:eastAsia="en-GB"/>
                    </w:rPr>
                    <m:t>2</m:t>
                  </m:r>
                </m:den>
              </m:f>
            </m:oMath>
            <w:r w:rsidRPr="000420CE">
              <w:rPr>
                <w:rFonts w:cs="Arial"/>
                <w:szCs w:val="20"/>
                <w:lang w:eastAsia="en-GB"/>
              </w:rPr>
              <w:t xml:space="preserve"> and</w:t>
            </w:r>
            <w:r w:rsidR="003030BF">
              <w:rPr>
                <w:rFonts w:cs="Arial"/>
                <w:szCs w:val="20"/>
                <w:lang w:eastAsia="en-GB"/>
              </w:rPr>
              <w:t xml:space="preserve"> </w:t>
            </w:r>
            <m:oMath>
              <m:sSup>
                <m:sSupPr>
                  <m:ctrlPr>
                    <w:rPr>
                      <w:rFonts w:ascii="Cambria Math" w:hAnsi="Cambria Math" w:cs="Arial"/>
                      <w:i/>
                      <w:szCs w:val="20"/>
                      <w:lang w:eastAsia="en-GB"/>
                    </w:rPr>
                  </m:ctrlPr>
                </m:sSupPr>
                <m:e>
                  <m:r>
                    <m:rPr>
                      <m:nor/>
                    </m:rPr>
                    <w:rPr>
                      <w:rFonts w:cs="Arial"/>
                      <w:szCs w:val="20"/>
                      <w:lang w:eastAsia="en-GB"/>
                    </w:rPr>
                    <m:t>2</m:t>
                  </m:r>
                </m:e>
                <m:sup>
                  <m:r>
                    <m:rPr>
                      <m:nor/>
                    </m:rPr>
                    <w:rPr>
                      <w:rFonts w:cs="Arial"/>
                      <w:szCs w:val="20"/>
                      <w:lang w:eastAsia="en-GB"/>
                    </w:rPr>
                    <m:t>0</m:t>
                  </m:r>
                </m:sup>
              </m:sSup>
              <m:r>
                <m:rPr>
                  <m:nor/>
                </m:rPr>
                <w:rPr>
                  <w:rFonts w:cs="Arial"/>
                  <w:szCs w:val="20"/>
                  <w:lang w:eastAsia="en-GB"/>
                </w:rPr>
                <m:t>=</m:t>
              </m:r>
              <m:sSup>
                <m:sSupPr>
                  <m:ctrlPr>
                    <w:rPr>
                      <w:rFonts w:ascii="Cambria Math" w:hAnsi="Cambria Math" w:cs="Arial"/>
                      <w:i/>
                      <w:szCs w:val="20"/>
                      <w:lang w:eastAsia="en-GB"/>
                    </w:rPr>
                  </m:ctrlPr>
                </m:sSupPr>
                <m:e>
                  <m:r>
                    <m:rPr>
                      <m:nor/>
                    </m:rPr>
                    <w:rPr>
                      <w:rFonts w:cs="Arial"/>
                      <w:szCs w:val="20"/>
                      <w:lang w:eastAsia="en-GB"/>
                    </w:rPr>
                    <m:t>2</m:t>
                  </m:r>
                </m:e>
                <m:sup>
                  <m:r>
                    <m:rPr>
                      <m:nor/>
                    </m:rPr>
                    <w:rPr>
                      <w:rFonts w:cs="Arial"/>
                      <w:szCs w:val="20"/>
                      <w:lang w:eastAsia="en-GB"/>
                    </w:rPr>
                    <m:t>(3-3)</m:t>
                  </m:r>
                </m:sup>
              </m:sSup>
              <m:r>
                <m:rPr>
                  <m:nor/>
                </m:rPr>
                <w:rPr>
                  <w:rFonts w:cs="Arial"/>
                  <w:szCs w:val="20"/>
                  <w:lang w:eastAsia="en-GB"/>
                </w:rPr>
                <m:t>=</m:t>
              </m:r>
              <m:f>
                <m:fPr>
                  <m:ctrlPr>
                    <w:rPr>
                      <w:rFonts w:ascii="Cambria Math" w:hAnsi="Cambria Math" w:cs="Arial"/>
                      <w:i/>
                      <w:szCs w:val="20"/>
                      <w:lang w:eastAsia="en-GB"/>
                    </w:rPr>
                  </m:ctrlPr>
                </m:fPr>
                <m:num>
                  <m:sSup>
                    <m:sSupPr>
                      <m:ctrlPr>
                        <w:rPr>
                          <w:rFonts w:ascii="Cambria Math" w:hAnsi="Cambria Math" w:cs="Arial"/>
                          <w:i/>
                          <w:szCs w:val="20"/>
                          <w:lang w:eastAsia="en-GB"/>
                        </w:rPr>
                      </m:ctrlPr>
                    </m:sSupPr>
                    <m:e>
                      <m:r>
                        <m:rPr>
                          <m:nor/>
                        </m:rPr>
                        <w:rPr>
                          <w:rFonts w:cs="Arial"/>
                          <w:szCs w:val="20"/>
                          <w:lang w:eastAsia="en-GB"/>
                        </w:rPr>
                        <m:t>2</m:t>
                      </m:r>
                    </m:e>
                    <m:sup>
                      <m:r>
                        <m:rPr>
                          <m:nor/>
                        </m:rPr>
                        <w:rPr>
                          <w:rFonts w:cs="Arial"/>
                          <w:szCs w:val="20"/>
                          <w:lang w:eastAsia="en-GB"/>
                        </w:rPr>
                        <m:t>3</m:t>
                      </m:r>
                    </m:sup>
                  </m:sSup>
                </m:num>
                <m:den>
                  <m:sSup>
                    <m:sSupPr>
                      <m:ctrlPr>
                        <w:rPr>
                          <w:rFonts w:ascii="Cambria Math" w:hAnsi="Cambria Math" w:cs="Arial"/>
                          <w:i/>
                          <w:szCs w:val="20"/>
                          <w:lang w:eastAsia="en-GB"/>
                        </w:rPr>
                      </m:ctrlPr>
                    </m:sSupPr>
                    <m:e>
                      <m:r>
                        <m:rPr>
                          <m:nor/>
                        </m:rPr>
                        <w:rPr>
                          <w:rFonts w:cs="Arial"/>
                          <w:szCs w:val="20"/>
                          <w:lang w:eastAsia="en-GB"/>
                        </w:rPr>
                        <m:t>2</m:t>
                      </m:r>
                    </m:e>
                    <m:sup>
                      <m:r>
                        <m:rPr>
                          <m:nor/>
                        </m:rPr>
                        <w:rPr>
                          <w:rFonts w:cs="Arial"/>
                          <w:szCs w:val="20"/>
                          <w:lang w:eastAsia="en-GB"/>
                        </w:rPr>
                        <m:t>3</m:t>
                      </m:r>
                    </m:sup>
                  </m:sSup>
                </m:den>
              </m:f>
              <m:r>
                <m:rPr>
                  <m:nor/>
                </m:rPr>
                <w:rPr>
                  <w:rFonts w:cs="Arial"/>
                  <w:szCs w:val="20"/>
                  <w:lang w:eastAsia="en-GB"/>
                </w:rPr>
                <m:t>=1</m:t>
              </m:r>
            </m:oMath>
            <w:r>
              <w:rPr>
                <w:rFonts w:cs="Arial"/>
                <w:szCs w:val="20"/>
                <w:lang w:eastAsia="en-GB"/>
              </w:rPr>
              <w:t xml:space="preserve">. </w:t>
            </w:r>
            <w:r w:rsidRPr="000420CE">
              <w:rPr>
                <w:rFonts w:cs="Arial"/>
                <w:szCs w:val="20"/>
                <w:lang w:eastAsia="en-GB"/>
              </w:rPr>
              <w:t xml:space="preserve">Learners should try lots of examples and questions. </w:t>
            </w:r>
            <w:r w:rsidRPr="005F6B5E">
              <w:rPr>
                <w:rFonts w:cs="Arial"/>
                <w:b/>
                <w:szCs w:val="20"/>
                <w:lang w:eastAsia="en-GB"/>
              </w:rPr>
              <w:t>(I)</w:t>
            </w:r>
          </w:p>
          <w:p w14:paraId="78430E59" w14:textId="77777777" w:rsidR="0003155E" w:rsidRDefault="0003155E" w:rsidP="00115BED">
            <w:pPr>
              <w:autoSpaceDE w:val="0"/>
              <w:autoSpaceDN w:val="0"/>
              <w:adjustRightInd w:val="0"/>
              <w:rPr>
                <w:rFonts w:cs="Arial"/>
                <w:b/>
                <w:szCs w:val="20"/>
                <w:lang w:eastAsia="en-GB"/>
              </w:rPr>
            </w:pPr>
          </w:p>
          <w:p w14:paraId="3E67BEB6" w14:textId="38D4C731" w:rsidR="009F2809" w:rsidRPr="005F6B5E" w:rsidRDefault="009F2809" w:rsidP="009F2809">
            <w:pPr>
              <w:shd w:val="clear" w:color="auto" w:fill="FEEFE6"/>
              <w:autoSpaceDE w:val="0"/>
              <w:autoSpaceDN w:val="0"/>
              <w:adjustRightInd w:val="0"/>
              <w:rPr>
                <w:rFonts w:cs="Arial"/>
                <w:szCs w:val="20"/>
                <w:shd w:val="clear" w:color="auto" w:fill="FEEFE6"/>
                <w:lang w:eastAsia="en-GB"/>
              </w:rPr>
            </w:pPr>
            <w:r w:rsidRPr="005F6B5E">
              <w:rPr>
                <w:rFonts w:cs="Arial"/>
                <w:szCs w:val="20"/>
                <w:shd w:val="clear" w:color="auto" w:fill="FEEFE6"/>
                <w:lang w:eastAsia="en-GB"/>
              </w:rPr>
              <w:t xml:space="preserve">Move on to introducing fractional indices by relating them to roots (of positive integers), for example </w:t>
            </w:r>
            <m:oMath>
              <m:sSup>
                <m:sSupPr>
                  <m:ctrlPr>
                    <w:rPr>
                      <w:rFonts w:ascii="Cambria Math" w:hAnsi="Cambria Math" w:cs="Arial"/>
                      <w:i/>
                      <w:szCs w:val="20"/>
                      <w:shd w:val="clear" w:color="auto" w:fill="FEEFE6"/>
                      <w:lang w:eastAsia="en-GB"/>
                    </w:rPr>
                  </m:ctrlPr>
                </m:sSupPr>
                <m:e>
                  <m:r>
                    <m:rPr>
                      <m:nor/>
                    </m:rPr>
                    <w:rPr>
                      <w:rFonts w:cs="Arial"/>
                      <w:szCs w:val="20"/>
                      <w:shd w:val="clear" w:color="auto" w:fill="FEEFE6"/>
                      <w:lang w:eastAsia="en-GB"/>
                    </w:rPr>
                    <m:t>4</m:t>
                  </m:r>
                </m:e>
                <m:sup>
                  <m:f>
                    <m:fPr>
                      <m:ctrlPr>
                        <w:rPr>
                          <w:rFonts w:ascii="Cambria Math" w:hAnsi="Cambria Math" w:cs="Arial"/>
                          <w:i/>
                          <w:szCs w:val="20"/>
                          <w:shd w:val="clear" w:color="auto" w:fill="FEEFE6"/>
                          <w:lang w:eastAsia="en-GB"/>
                        </w:rPr>
                      </m:ctrlPr>
                    </m:fPr>
                    <m:num>
                      <m:r>
                        <m:rPr>
                          <m:nor/>
                        </m:rPr>
                        <w:rPr>
                          <w:rFonts w:cs="Arial"/>
                          <w:szCs w:val="20"/>
                          <w:shd w:val="clear" w:color="auto" w:fill="FEEFE6"/>
                          <w:lang w:eastAsia="en-GB"/>
                        </w:rPr>
                        <m:t>1</m:t>
                      </m:r>
                    </m:num>
                    <m:den>
                      <m:r>
                        <m:rPr>
                          <m:nor/>
                        </m:rPr>
                        <w:rPr>
                          <w:rFonts w:cs="Arial"/>
                          <w:szCs w:val="20"/>
                          <w:shd w:val="clear" w:color="auto" w:fill="FEEFE6"/>
                          <w:lang w:eastAsia="en-GB"/>
                        </w:rPr>
                        <m:t>2</m:t>
                      </m:r>
                    </m:den>
                  </m:f>
                </m:sup>
              </m:sSup>
              <m:r>
                <m:rPr>
                  <m:nor/>
                </m:rPr>
                <w:rPr>
                  <w:rFonts w:cs="Arial"/>
                  <w:szCs w:val="20"/>
                  <w:shd w:val="clear" w:color="auto" w:fill="FEEFE6"/>
                  <w:lang w:eastAsia="en-GB"/>
                </w:rPr>
                <m:t>x</m:t>
              </m:r>
              <m:sSup>
                <m:sSupPr>
                  <m:ctrlPr>
                    <w:rPr>
                      <w:rFonts w:ascii="Cambria Math" w:hAnsi="Cambria Math" w:cs="Arial"/>
                      <w:i/>
                      <w:szCs w:val="20"/>
                      <w:shd w:val="clear" w:color="auto" w:fill="FEEFE6"/>
                      <w:lang w:eastAsia="en-GB"/>
                    </w:rPr>
                  </m:ctrlPr>
                </m:sSupPr>
                <m:e>
                  <m:r>
                    <m:rPr>
                      <m:nor/>
                    </m:rPr>
                    <w:rPr>
                      <w:rFonts w:cs="Arial"/>
                      <w:szCs w:val="20"/>
                      <w:shd w:val="clear" w:color="auto" w:fill="FEEFE6"/>
                      <w:lang w:eastAsia="en-GB"/>
                    </w:rPr>
                    <m:t>4</m:t>
                  </m:r>
                </m:e>
                <m:sup>
                  <m:f>
                    <m:fPr>
                      <m:ctrlPr>
                        <w:rPr>
                          <w:rFonts w:ascii="Cambria Math" w:hAnsi="Cambria Math" w:cs="Arial"/>
                          <w:i/>
                          <w:szCs w:val="20"/>
                          <w:shd w:val="clear" w:color="auto" w:fill="FEEFE6"/>
                          <w:lang w:eastAsia="en-GB"/>
                        </w:rPr>
                      </m:ctrlPr>
                    </m:fPr>
                    <m:num>
                      <m:r>
                        <m:rPr>
                          <m:nor/>
                        </m:rPr>
                        <w:rPr>
                          <w:rFonts w:cs="Arial"/>
                          <w:szCs w:val="20"/>
                          <w:shd w:val="clear" w:color="auto" w:fill="FEEFE6"/>
                          <w:lang w:eastAsia="en-GB"/>
                        </w:rPr>
                        <m:t>1</m:t>
                      </m:r>
                    </m:num>
                    <m:den>
                      <m:r>
                        <m:rPr>
                          <m:nor/>
                        </m:rPr>
                        <w:rPr>
                          <w:rFonts w:cs="Arial"/>
                          <w:szCs w:val="20"/>
                          <w:shd w:val="clear" w:color="auto" w:fill="FEEFE6"/>
                          <w:lang w:eastAsia="en-GB"/>
                        </w:rPr>
                        <m:t>2</m:t>
                      </m:r>
                    </m:den>
                  </m:f>
                </m:sup>
              </m:sSup>
              <m:r>
                <m:rPr>
                  <m:nor/>
                </m:rPr>
                <w:rPr>
                  <w:rFonts w:cs="Arial"/>
                  <w:szCs w:val="20"/>
                  <w:shd w:val="clear" w:color="auto" w:fill="FEEFE6"/>
                  <w:lang w:eastAsia="en-GB"/>
                </w:rPr>
                <m:t>=</m:t>
              </m:r>
              <m:sSup>
                <m:sSupPr>
                  <m:ctrlPr>
                    <w:rPr>
                      <w:rFonts w:ascii="Cambria Math" w:hAnsi="Cambria Math" w:cs="Arial"/>
                      <w:i/>
                      <w:szCs w:val="20"/>
                      <w:shd w:val="clear" w:color="auto" w:fill="FEEFE6"/>
                      <w:lang w:eastAsia="en-GB"/>
                    </w:rPr>
                  </m:ctrlPr>
                </m:sSupPr>
                <m:e>
                  <m:r>
                    <m:rPr>
                      <m:nor/>
                    </m:rPr>
                    <w:rPr>
                      <w:rFonts w:cs="Arial"/>
                      <w:szCs w:val="20"/>
                      <w:shd w:val="clear" w:color="auto" w:fill="FEEFE6"/>
                      <w:lang w:eastAsia="en-GB"/>
                    </w:rPr>
                    <m:t>4</m:t>
                  </m:r>
                </m:e>
                <m:sup>
                  <m:r>
                    <m:rPr>
                      <m:nor/>
                    </m:rPr>
                    <w:rPr>
                      <w:rFonts w:cs="Arial"/>
                      <w:szCs w:val="20"/>
                      <w:shd w:val="clear" w:color="auto" w:fill="FEEFE6"/>
                      <w:lang w:eastAsia="en-GB"/>
                    </w:rPr>
                    <m:t>1</m:t>
                  </m:r>
                </m:sup>
              </m:sSup>
              <m:r>
                <m:rPr>
                  <m:nor/>
                </m:rPr>
                <w:rPr>
                  <w:rFonts w:cs="Arial"/>
                  <w:szCs w:val="20"/>
                  <w:shd w:val="clear" w:color="auto" w:fill="FEEFE6"/>
                  <w:lang w:eastAsia="en-GB"/>
                </w:rPr>
                <m:t>=4</m:t>
              </m:r>
            </m:oMath>
            <w:r w:rsidRPr="005F6B5E">
              <w:rPr>
                <w:rFonts w:cs="Arial"/>
                <w:szCs w:val="20"/>
                <w:shd w:val="clear" w:color="auto" w:fill="FEEFE6"/>
                <w:lang w:eastAsia="en-GB"/>
              </w:rPr>
              <w:t xml:space="preserve"> so</w:t>
            </w:r>
            <w:r w:rsidR="00F016F2">
              <w:rPr>
                <w:rFonts w:cs="Arial"/>
                <w:szCs w:val="20"/>
                <w:shd w:val="clear" w:color="auto" w:fill="FEEFE6"/>
                <w:lang w:eastAsia="en-GB"/>
              </w:rPr>
              <w:t xml:space="preserve"> </w:t>
            </w:r>
            <m:oMath>
              <m:sSup>
                <m:sSupPr>
                  <m:ctrlPr>
                    <w:rPr>
                      <w:rFonts w:ascii="Cambria Math" w:hAnsi="Cambria Math" w:cs="Arial"/>
                      <w:i/>
                      <w:szCs w:val="20"/>
                      <w:shd w:val="clear" w:color="auto" w:fill="FEEFE6"/>
                      <w:lang w:eastAsia="en-GB"/>
                    </w:rPr>
                  </m:ctrlPr>
                </m:sSupPr>
                <m:e>
                  <m:r>
                    <m:rPr>
                      <m:nor/>
                    </m:rPr>
                    <w:rPr>
                      <w:rFonts w:cs="Arial"/>
                      <w:szCs w:val="20"/>
                      <w:shd w:val="clear" w:color="auto" w:fill="FEEFE6"/>
                      <w:lang w:eastAsia="en-GB"/>
                    </w:rPr>
                    <m:t>4</m:t>
                  </m:r>
                </m:e>
                <m:sup>
                  <m:f>
                    <m:fPr>
                      <m:ctrlPr>
                        <w:rPr>
                          <w:rFonts w:ascii="Cambria Math" w:hAnsi="Cambria Math" w:cs="Arial"/>
                          <w:i/>
                          <w:szCs w:val="20"/>
                          <w:shd w:val="clear" w:color="auto" w:fill="FEEFE6"/>
                          <w:lang w:eastAsia="en-GB"/>
                        </w:rPr>
                      </m:ctrlPr>
                    </m:fPr>
                    <m:num>
                      <m:r>
                        <m:rPr>
                          <m:nor/>
                        </m:rPr>
                        <w:rPr>
                          <w:rFonts w:cs="Arial"/>
                          <w:szCs w:val="20"/>
                          <w:shd w:val="clear" w:color="auto" w:fill="FEEFE6"/>
                          <w:lang w:eastAsia="en-GB"/>
                        </w:rPr>
                        <m:t>1</m:t>
                      </m:r>
                    </m:num>
                    <m:den>
                      <m:r>
                        <m:rPr>
                          <m:nor/>
                        </m:rPr>
                        <w:rPr>
                          <w:rFonts w:cs="Arial"/>
                          <w:szCs w:val="20"/>
                          <w:shd w:val="clear" w:color="auto" w:fill="FEEFE6"/>
                          <w:lang w:eastAsia="en-GB"/>
                        </w:rPr>
                        <m:t>2</m:t>
                      </m:r>
                    </m:den>
                  </m:f>
                </m:sup>
              </m:sSup>
              <m:r>
                <m:rPr>
                  <m:nor/>
                </m:rPr>
                <w:rPr>
                  <w:rFonts w:cs="Arial"/>
                  <w:szCs w:val="20"/>
                  <w:shd w:val="clear" w:color="auto" w:fill="FEEFE6"/>
                  <w:lang w:eastAsia="en-GB"/>
                </w:rPr>
                <m:t>=</m:t>
              </m:r>
              <m:rad>
                <m:radPr>
                  <m:degHide m:val="1"/>
                  <m:ctrlPr>
                    <w:rPr>
                      <w:rFonts w:ascii="Cambria Math" w:hAnsi="Cambria Math" w:cs="Arial"/>
                      <w:i/>
                      <w:szCs w:val="20"/>
                      <w:shd w:val="clear" w:color="auto" w:fill="FEEFE6"/>
                      <w:lang w:eastAsia="en-GB"/>
                    </w:rPr>
                  </m:ctrlPr>
                </m:radPr>
                <m:deg/>
                <m:e>
                  <m:r>
                    <m:rPr>
                      <m:nor/>
                    </m:rPr>
                    <w:rPr>
                      <w:rFonts w:cs="Arial"/>
                      <w:szCs w:val="20"/>
                      <w:shd w:val="clear" w:color="auto" w:fill="FEEFE6"/>
                      <w:lang w:eastAsia="en-GB"/>
                    </w:rPr>
                    <m:t>4</m:t>
                  </m:r>
                </m:e>
              </m:rad>
              <m:r>
                <m:rPr>
                  <m:nor/>
                </m:rPr>
                <w:rPr>
                  <w:rFonts w:cs="Arial"/>
                  <w:szCs w:val="20"/>
                  <w:shd w:val="clear" w:color="auto" w:fill="FEEFE6"/>
                  <w:lang w:eastAsia="en-GB"/>
                </w:rPr>
                <m:t>=2</m:t>
              </m:r>
            </m:oMath>
            <w:r w:rsidRPr="005F6B5E">
              <w:rPr>
                <w:rFonts w:cs="Arial"/>
                <w:szCs w:val="20"/>
                <w:shd w:val="clear" w:color="auto" w:fill="FEEFE6"/>
                <w:lang w:eastAsia="en-GB"/>
              </w:rPr>
              <w:t xml:space="preserve">. Use the rules of indices to show how values such as </w:t>
            </w:r>
            <m:oMath>
              <m:sSup>
                <m:sSupPr>
                  <m:ctrlPr>
                    <w:rPr>
                      <w:rFonts w:ascii="Cambria Math" w:hAnsi="Cambria Math" w:cs="Arial"/>
                      <w:i/>
                      <w:szCs w:val="20"/>
                      <w:shd w:val="clear" w:color="auto" w:fill="FEEFE6"/>
                      <w:lang w:eastAsia="en-GB"/>
                    </w:rPr>
                  </m:ctrlPr>
                </m:sSupPr>
                <m:e>
                  <m:r>
                    <m:rPr>
                      <m:nor/>
                    </m:rPr>
                    <w:rPr>
                      <w:rFonts w:cs="Arial"/>
                      <w:szCs w:val="20"/>
                      <w:shd w:val="clear" w:color="auto" w:fill="FEEFE6"/>
                      <w:lang w:eastAsia="en-GB"/>
                    </w:rPr>
                    <m:t>16</m:t>
                  </m:r>
                </m:e>
                <m:sup>
                  <m:f>
                    <m:fPr>
                      <m:ctrlPr>
                        <w:rPr>
                          <w:rFonts w:ascii="Cambria Math" w:hAnsi="Cambria Math" w:cs="Arial"/>
                          <w:i/>
                          <w:szCs w:val="20"/>
                          <w:shd w:val="clear" w:color="auto" w:fill="FEEFE6"/>
                          <w:lang w:eastAsia="en-GB"/>
                        </w:rPr>
                      </m:ctrlPr>
                    </m:fPr>
                    <m:num>
                      <m:r>
                        <m:rPr>
                          <m:nor/>
                        </m:rPr>
                        <w:rPr>
                          <w:rFonts w:cs="Arial"/>
                          <w:szCs w:val="20"/>
                          <w:shd w:val="clear" w:color="auto" w:fill="FEEFE6"/>
                          <w:lang w:eastAsia="en-GB"/>
                        </w:rPr>
                        <m:t>3</m:t>
                      </m:r>
                    </m:num>
                    <m:den>
                      <m:r>
                        <m:rPr>
                          <m:nor/>
                        </m:rPr>
                        <w:rPr>
                          <w:rFonts w:cs="Arial"/>
                          <w:szCs w:val="20"/>
                          <w:shd w:val="clear" w:color="auto" w:fill="FEEFE6"/>
                          <w:lang w:eastAsia="en-GB"/>
                        </w:rPr>
                        <m:t>4</m:t>
                      </m:r>
                    </m:den>
                  </m:f>
                </m:sup>
              </m:sSup>
              <m:r>
                <m:rPr>
                  <m:nor/>
                </m:rPr>
                <w:rPr>
                  <w:rFonts w:cs="Arial"/>
                  <w:szCs w:val="20"/>
                  <w:shd w:val="clear" w:color="auto" w:fill="FEEFE6"/>
                  <w:lang w:eastAsia="en-GB"/>
                </w:rPr>
                <m:t xml:space="preserve"> </m:t>
              </m:r>
            </m:oMath>
            <w:r w:rsidRPr="005F6B5E">
              <w:rPr>
                <w:rFonts w:cs="Arial"/>
                <w:szCs w:val="20"/>
                <w:shd w:val="clear" w:color="auto" w:fill="FEEFE6"/>
                <w:lang w:eastAsia="en-GB"/>
              </w:rPr>
              <w:t xml:space="preserve">can be simplified. </w:t>
            </w:r>
          </w:p>
          <w:p w14:paraId="2D0C122D" w14:textId="77777777" w:rsidR="009F2809" w:rsidRPr="005F6B5E" w:rsidRDefault="009F2809" w:rsidP="009F2809">
            <w:pPr>
              <w:shd w:val="clear" w:color="auto" w:fill="FEEFE6"/>
              <w:autoSpaceDE w:val="0"/>
              <w:autoSpaceDN w:val="0"/>
              <w:adjustRightInd w:val="0"/>
              <w:rPr>
                <w:rFonts w:cs="Arial"/>
                <w:szCs w:val="20"/>
                <w:shd w:val="clear" w:color="auto" w:fill="FEEFE6"/>
                <w:lang w:eastAsia="en-GB"/>
              </w:rPr>
            </w:pPr>
          </w:p>
          <w:p w14:paraId="53C17005" w14:textId="43221BD1" w:rsidR="009F2809" w:rsidRPr="000420CE" w:rsidRDefault="009F2809" w:rsidP="009F2809">
            <w:pPr>
              <w:shd w:val="clear" w:color="auto" w:fill="FEEFE6"/>
              <w:autoSpaceDE w:val="0"/>
              <w:autoSpaceDN w:val="0"/>
              <w:adjustRightInd w:val="0"/>
              <w:rPr>
                <w:rFonts w:cs="Arial"/>
                <w:szCs w:val="20"/>
                <w:lang w:eastAsia="en-GB"/>
              </w:rPr>
            </w:pPr>
            <w:r w:rsidRPr="005F6B5E">
              <w:rPr>
                <w:rFonts w:cs="Arial"/>
                <w:szCs w:val="20"/>
                <w:shd w:val="clear" w:color="auto" w:fill="FEEFE6"/>
                <w:lang w:eastAsia="en-GB"/>
              </w:rPr>
              <w:t>Learners</w:t>
            </w:r>
            <w:r w:rsidRPr="009F2809">
              <w:rPr>
                <w:rFonts w:cs="Arial"/>
                <w:szCs w:val="20"/>
                <w:shd w:val="clear" w:color="auto" w:fill="FEEFE6"/>
                <w:lang w:eastAsia="en-GB"/>
              </w:rPr>
              <w:t xml:space="preserve"> should try lots of examples and questions. </w:t>
            </w:r>
            <w:r w:rsidRPr="009F2809">
              <w:rPr>
                <w:rFonts w:cs="Arial"/>
                <w:b/>
                <w:bCs/>
                <w:szCs w:val="20"/>
                <w:shd w:val="clear" w:color="auto" w:fill="FEEFE6"/>
                <w:lang w:eastAsia="en-GB"/>
              </w:rPr>
              <w:t>(I)</w:t>
            </w:r>
            <w:r w:rsidRPr="000420CE">
              <w:rPr>
                <w:rFonts w:cs="Arial"/>
                <w:szCs w:val="20"/>
              </w:rPr>
              <w:t xml:space="preserve"> </w:t>
            </w:r>
            <w:r w:rsidRPr="000420CE">
              <w:rPr>
                <w:rFonts w:cs="Arial"/>
                <w:b/>
                <w:szCs w:val="20"/>
                <w:lang w:eastAsia="en-GB"/>
              </w:rPr>
              <w:t xml:space="preserve"> </w:t>
            </w:r>
          </w:p>
        </w:tc>
      </w:tr>
      <w:tr w:rsidR="00A83A78" w:rsidRPr="004A4E17" w14:paraId="694C8889" w14:textId="77777777" w:rsidTr="005927C9">
        <w:tblPrEx>
          <w:tblCellMar>
            <w:top w:w="0" w:type="dxa"/>
            <w:bottom w:w="0" w:type="dxa"/>
          </w:tblCellMar>
        </w:tblPrEx>
        <w:tc>
          <w:tcPr>
            <w:tcW w:w="2552" w:type="dxa"/>
            <w:tcMar>
              <w:top w:w="113" w:type="dxa"/>
              <w:bottom w:w="113" w:type="dxa"/>
            </w:tcMar>
          </w:tcPr>
          <w:p w14:paraId="55E898BC" w14:textId="77777777" w:rsidR="005D0B78" w:rsidRDefault="00A83A78" w:rsidP="00A83A78">
            <w:pPr>
              <w:pStyle w:val="BodyText"/>
              <w:rPr>
                <w:lang w:eastAsia="en-GB"/>
              </w:rPr>
            </w:pPr>
            <w:r w:rsidRPr="00BF002D">
              <w:rPr>
                <w:lang w:eastAsia="en-GB"/>
              </w:rPr>
              <w:lastRenderedPageBreak/>
              <w:t xml:space="preserve">C1.3 </w:t>
            </w:r>
          </w:p>
          <w:p w14:paraId="2658E94B" w14:textId="5937BB2F" w:rsidR="00A83A78" w:rsidRPr="004A4E17" w:rsidRDefault="00A83A78">
            <w:pPr>
              <w:pStyle w:val="BodyText"/>
              <w:rPr>
                <w:lang w:eastAsia="en-GB"/>
              </w:rPr>
            </w:pPr>
            <w:r w:rsidRPr="00BF002D">
              <w:rPr>
                <w:lang w:eastAsia="en-GB"/>
              </w:rPr>
              <w:t>and</w:t>
            </w:r>
            <w:r w:rsidR="005D0B78">
              <w:rPr>
                <w:shd w:val="clear" w:color="auto" w:fill="FEEFE6"/>
                <w:lang w:eastAsia="en-GB"/>
              </w:rPr>
              <w:t xml:space="preserve"> </w:t>
            </w:r>
            <w:r w:rsidRPr="005F6B5E">
              <w:rPr>
                <w:shd w:val="clear" w:color="auto" w:fill="FEEFE6"/>
                <w:lang w:eastAsia="en-GB"/>
              </w:rPr>
              <w:t>E1.3</w:t>
            </w:r>
            <w:r w:rsidRPr="00BF002D">
              <w:rPr>
                <w:lang w:eastAsia="en-GB"/>
              </w:rPr>
              <w:t xml:space="preserve"> </w:t>
            </w:r>
            <w:r w:rsidR="007A1D8C" w:rsidRPr="007A1D8C">
              <w:rPr>
                <w:lang w:eastAsia="en-GB"/>
              </w:rPr>
              <w:t>Powers and roots</w:t>
            </w:r>
          </w:p>
        </w:tc>
        <w:tc>
          <w:tcPr>
            <w:tcW w:w="2126" w:type="dxa"/>
            <w:tcMar>
              <w:top w:w="113" w:type="dxa"/>
              <w:bottom w:w="113" w:type="dxa"/>
            </w:tcMar>
          </w:tcPr>
          <w:p w14:paraId="087EF276" w14:textId="77777777" w:rsidR="00DC5FC1" w:rsidRDefault="00DC5FC1" w:rsidP="00DC5FC1">
            <w:pPr>
              <w:pStyle w:val="BodyText"/>
              <w:rPr>
                <w:lang w:eastAsia="en-GB"/>
              </w:rPr>
            </w:pPr>
            <w:r>
              <w:rPr>
                <w:lang w:eastAsia="en-GB"/>
              </w:rPr>
              <w:t>Calculate with the following:</w:t>
            </w:r>
          </w:p>
          <w:p w14:paraId="0928417B" w14:textId="2635E846" w:rsidR="00DC5FC1" w:rsidRDefault="00DC5FC1" w:rsidP="00CD5BA1">
            <w:pPr>
              <w:pStyle w:val="BodyText"/>
              <w:numPr>
                <w:ilvl w:val="0"/>
                <w:numId w:val="29"/>
              </w:numPr>
              <w:ind w:left="323" w:hanging="283"/>
              <w:rPr>
                <w:lang w:eastAsia="en-GB"/>
              </w:rPr>
            </w:pPr>
            <w:r>
              <w:rPr>
                <w:lang w:eastAsia="en-GB"/>
              </w:rPr>
              <w:t>squares</w:t>
            </w:r>
          </w:p>
          <w:p w14:paraId="6864D064" w14:textId="7D1C8FAE" w:rsidR="00DC5FC1" w:rsidRDefault="00DC5FC1" w:rsidP="00CD5BA1">
            <w:pPr>
              <w:pStyle w:val="BodyText"/>
              <w:numPr>
                <w:ilvl w:val="0"/>
                <w:numId w:val="29"/>
              </w:numPr>
              <w:ind w:left="323" w:hanging="283"/>
              <w:rPr>
                <w:lang w:eastAsia="en-GB"/>
              </w:rPr>
            </w:pPr>
            <w:r>
              <w:rPr>
                <w:lang w:eastAsia="en-GB"/>
              </w:rPr>
              <w:t>square roots</w:t>
            </w:r>
          </w:p>
          <w:p w14:paraId="7E9B7BD1" w14:textId="4BC106A3" w:rsidR="00DC5FC1" w:rsidRDefault="00DC5FC1" w:rsidP="00CD5BA1">
            <w:pPr>
              <w:pStyle w:val="BodyText"/>
              <w:numPr>
                <w:ilvl w:val="0"/>
                <w:numId w:val="29"/>
              </w:numPr>
              <w:ind w:left="323" w:hanging="283"/>
              <w:rPr>
                <w:lang w:eastAsia="en-GB"/>
              </w:rPr>
            </w:pPr>
            <w:r>
              <w:rPr>
                <w:lang w:eastAsia="en-GB"/>
              </w:rPr>
              <w:t>cubes</w:t>
            </w:r>
          </w:p>
          <w:p w14:paraId="2DEA0BEB" w14:textId="472881F1" w:rsidR="00DC5FC1" w:rsidRDefault="00DC5FC1" w:rsidP="00CD5BA1">
            <w:pPr>
              <w:pStyle w:val="BodyText"/>
              <w:numPr>
                <w:ilvl w:val="0"/>
                <w:numId w:val="29"/>
              </w:numPr>
              <w:ind w:left="323" w:hanging="283"/>
              <w:rPr>
                <w:lang w:eastAsia="en-GB"/>
              </w:rPr>
            </w:pPr>
            <w:r>
              <w:rPr>
                <w:lang w:eastAsia="en-GB"/>
              </w:rPr>
              <w:t>cube roots</w:t>
            </w:r>
          </w:p>
          <w:p w14:paraId="3BFA9DAA" w14:textId="780DD583" w:rsidR="00A83A78" w:rsidRPr="004A4E17" w:rsidRDefault="00DC5FC1" w:rsidP="00CD5BA1">
            <w:pPr>
              <w:pStyle w:val="BodyText"/>
              <w:numPr>
                <w:ilvl w:val="0"/>
                <w:numId w:val="29"/>
              </w:numPr>
              <w:ind w:left="323" w:hanging="283"/>
              <w:rPr>
                <w:lang w:eastAsia="en-GB"/>
              </w:rPr>
            </w:pPr>
            <w:r>
              <w:rPr>
                <w:lang w:eastAsia="en-GB"/>
              </w:rPr>
              <w:t>other powers and roots of numbers.</w:t>
            </w:r>
          </w:p>
        </w:tc>
        <w:tc>
          <w:tcPr>
            <w:tcW w:w="9923" w:type="dxa"/>
            <w:tcMar>
              <w:top w:w="113" w:type="dxa"/>
              <w:bottom w:w="113" w:type="dxa"/>
            </w:tcMar>
          </w:tcPr>
          <w:p w14:paraId="31DAB7CA" w14:textId="77777777" w:rsidR="00A83A78" w:rsidRPr="00BF002D" w:rsidRDefault="00A83A78" w:rsidP="00A83A78">
            <w:pPr>
              <w:autoSpaceDE w:val="0"/>
              <w:autoSpaceDN w:val="0"/>
              <w:adjustRightInd w:val="0"/>
              <w:rPr>
                <w:rFonts w:cs="Arial"/>
                <w:szCs w:val="20"/>
                <w:lang w:eastAsia="en-GB"/>
              </w:rPr>
            </w:pPr>
            <w:r w:rsidRPr="00BF002D">
              <w:rPr>
                <w:rFonts w:cs="Arial"/>
                <w:szCs w:val="20"/>
                <w:lang w:eastAsia="en-GB"/>
              </w:rPr>
              <w:t xml:space="preserve">Using simple examples, illustrate squares, square roots, </w:t>
            </w:r>
            <w:proofErr w:type="gramStart"/>
            <w:r w:rsidRPr="00BF002D">
              <w:rPr>
                <w:rFonts w:cs="Arial"/>
                <w:szCs w:val="20"/>
                <w:lang w:eastAsia="en-GB"/>
              </w:rPr>
              <w:t>cubes</w:t>
            </w:r>
            <w:proofErr w:type="gramEnd"/>
            <w:r w:rsidRPr="00BF002D">
              <w:rPr>
                <w:rFonts w:cs="Arial"/>
                <w:szCs w:val="20"/>
                <w:lang w:eastAsia="en-GB"/>
              </w:rPr>
              <w:t xml:space="preserve"> and cube roots of integers.</w:t>
            </w:r>
          </w:p>
          <w:p w14:paraId="2EC9944E" w14:textId="77777777" w:rsidR="00A83A78" w:rsidRPr="00BF002D" w:rsidRDefault="00A83A78" w:rsidP="00A83A78">
            <w:pPr>
              <w:autoSpaceDE w:val="0"/>
              <w:autoSpaceDN w:val="0"/>
              <w:adjustRightInd w:val="0"/>
              <w:rPr>
                <w:rFonts w:cs="Arial"/>
                <w:szCs w:val="20"/>
                <w:lang w:eastAsia="en-GB"/>
              </w:rPr>
            </w:pPr>
          </w:p>
          <w:p w14:paraId="064B3899" w14:textId="0AFFBE06" w:rsidR="00A83A78" w:rsidRPr="00BF002D" w:rsidRDefault="00A83A78" w:rsidP="00A83A78">
            <w:pPr>
              <w:autoSpaceDE w:val="0"/>
              <w:autoSpaceDN w:val="0"/>
              <w:adjustRightInd w:val="0"/>
              <w:rPr>
                <w:rFonts w:cs="Arial"/>
                <w:szCs w:val="20"/>
                <w:lang w:eastAsia="en-GB"/>
              </w:rPr>
            </w:pPr>
            <w:r w:rsidRPr="00BF002D">
              <w:rPr>
                <w:rFonts w:cs="Arial"/>
                <w:szCs w:val="20"/>
                <w:lang w:eastAsia="en-GB"/>
              </w:rPr>
              <w:t>Extend this by asking more able learners to find the square and cube of fractions and decimals without using a calculator; you might need to cover topic 1.</w:t>
            </w:r>
            <w:r w:rsidR="00C36EE9">
              <w:rPr>
                <w:rFonts w:cs="Arial"/>
                <w:szCs w:val="20"/>
                <w:lang w:eastAsia="en-GB"/>
              </w:rPr>
              <w:t>7</w:t>
            </w:r>
            <w:r w:rsidRPr="00BF002D">
              <w:rPr>
                <w:rFonts w:cs="Arial"/>
                <w:szCs w:val="20"/>
                <w:lang w:eastAsia="en-GB"/>
              </w:rPr>
              <w:t xml:space="preserve"> </w:t>
            </w:r>
            <w:r w:rsidR="00C36EE9">
              <w:rPr>
                <w:rFonts w:cs="Arial"/>
                <w:szCs w:val="20"/>
                <w:lang w:eastAsia="en-GB"/>
              </w:rPr>
              <w:t xml:space="preserve">Indices I </w:t>
            </w:r>
            <w:r w:rsidRPr="00BF002D">
              <w:rPr>
                <w:rFonts w:cs="Arial"/>
                <w:szCs w:val="20"/>
                <w:lang w:eastAsia="en-GB"/>
              </w:rPr>
              <w:t xml:space="preserve">first to help with this. </w:t>
            </w:r>
          </w:p>
          <w:p w14:paraId="0EC70B45" w14:textId="77777777" w:rsidR="00A83A78" w:rsidRPr="00BF002D" w:rsidRDefault="00A83A78" w:rsidP="00A83A78">
            <w:pPr>
              <w:autoSpaceDE w:val="0"/>
              <w:autoSpaceDN w:val="0"/>
              <w:adjustRightInd w:val="0"/>
              <w:rPr>
                <w:rFonts w:cs="Arial"/>
                <w:szCs w:val="20"/>
                <w:lang w:eastAsia="en-GB"/>
              </w:rPr>
            </w:pPr>
          </w:p>
          <w:p w14:paraId="050806B3" w14:textId="77777777" w:rsidR="00A83A78" w:rsidRPr="00BF002D" w:rsidRDefault="00A83A78" w:rsidP="00A83A78">
            <w:pPr>
              <w:autoSpaceDE w:val="0"/>
              <w:autoSpaceDN w:val="0"/>
              <w:adjustRightInd w:val="0"/>
              <w:rPr>
                <w:rFonts w:cs="Arial"/>
                <w:szCs w:val="20"/>
                <w:lang w:eastAsia="en-GB"/>
              </w:rPr>
            </w:pPr>
            <w:r w:rsidRPr="00BF002D">
              <w:rPr>
                <w:rFonts w:cs="Arial"/>
                <w:szCs w:val="20"/>
                <w:lang w:eastAsia="en-GB"/>
              </w:rPr>
              <w:t xml:space="preserve">Show how to find the square root of an integer by repeated subtraction of consecutive odd numbers until you reach zero. For example, for 25 subtract in turn 1, 3, 5, 7, and then 9 to get to 0. Five odd numbers have been subtracted so the square root of 25 is 5. Ask learners to investigate this method for other, larger, square numbers. </w:t>
            </w:r>
            <w:r w:rsidRPr="00BF002D">
              <w:rPr>
                <w:rFonts w:cs="Arial"/>
                <w:b/>
                <w:szCs w:val="20"/>
                <w:lang w:eastAsia="en-GB"/>
              </w:rPr>
              <w:t xml:space="preserve">(I) </w:t>
            </w:r>
          </w:p>
          <w:p w14:paraId="1FF5B016" w14:textId="77777777" w:rsidR="00A83A78" w:rsidRPr="00BF002D" w:rsidRDefault="00A83A78" w:rsidP="00A83A78">
            <w:pPr>
              <w:autoSpaceDE w:val="0"/>
              <w:autoSpaceDN w:val="0"/>
              <w:adjustRightInd w:val="0"/>
              <w:rPr>
                <w:rFonts w:cs="Arial"/>
                <w:szCs w:val="20"/>
                <w:lang w:eastAsia="en-GB"/>
              </w:rPr>
            </w:pPr>
          </w:p>
          <w:p w14:paraId="2F70F22B" w14:textId="77777777" w:rsidR="00A83A78" w:rsidRPr="00BF002D" w:rsidRDefault="00A83A78" w:rsidP="00A83A78">
            <w:pPr>
              <w:autoSpaceDE w:val="0"/>
              <w:autoSpaceDN w:val="0"/>
              <w:adjustRightInd w:val="0"/>
              <w:rPr>
                <w:rFonts w:cs="Arial"/>
                <w:b/>
                <w:szCs w:val="20"/>
                <w:lang w:eastAsia="en-GB"/>
              </w:rPr>
            </w:pPr>
            <w:r w:rsidRPr="00BF002D">
              <w:rPr>
                <w:rFonts w:cs="Arial"/>
                <w:szCs w:val="20"/>
                <w:lang w:eastAsia="en-GB"/>
              </w:rPr>
              <w:t xml:space="preserve">Explain to learners that the square number 121 is palindromic (when the digits are reversed it is the same number). Challenge learners to find all the palindromic square numbers less than 1000. </w:t>
            </w:r>
            <w:r w:rsidRPr="00BF002D">
              <w:rPr>
                <w:rFonts w:cs="Arial"/>
                <w:b/>
                <w:szCs w:val="20"/>
                <w:lang w:eastAsia="en-GB"/>
              </w:rPr>
              <w:t xml:space="preserve">(I) </w:t>
            </w:r>
          </w:p>
          <w:p w14:paraId="1B071B9D" w14:textId="77777777" w:rsidR="00A83A78" w:rsidRPr="00BF002D" w:rsidRDefault="00A83A78" w:rsidP="00A83A78">
            <w:pPr>
              <w:pStyle w:val="BodyText"/>
              <w:rPr>
                <w:b/>
                <w:lang w:eastAsia="en-GB"/>
              </w:rPr>
            </w:pPr>
          </w:p>
          <w:p w14:paraId="187F5E2C" w14:textId="3586A0A8" w:rsidR="00A83A78" w:rsidRPr="004A4E17" w:rsidRDefault="00A83A78">
            <w:pPr>
              <w:pStyle w:val="BodyText"/>
            </w:pPr>
            <w:r w:rsidRPr="00BF002D">
              <w:rPr>
                <w:lang w:eastAsia="en-GB"/>
              </w:rPr>
              <w:t xml:space="preserve">To check their understanding, learners can then try </w:t>
            </w:r>
            <w:r w:rsidR="00D44296">
              <w:rPr>
                <w:lang w:eastAsia="en-GB"/>
              </w:rPr>
              <w:t>a</w:t>
            </w:r>
            <w:r w:rsidR="00C36EE9">
              <w:rPr>
                <w:lang w:eastAsia="en-GB"/>
              </w:rPr>
              <w:t xml:space="preserve"> past</w:t>
            </w:r>
            <w:r w:rsidR="00D44296">
              <w:rPr>
                <w:lang w:eastAsia="en-GB"/>
              </w:rPr>
              <w:t xml:space="preserve"> </w:t>
            </w:r>
            <w:r w:rsidRPr="005F6B5E">
              <w:rPr>
                <w:lang w:eastAsia="en-GB"/>
              </w:rPr>
              <w:t xml:space="preserve">paper </w:t>
            </w:r>
            <w:r w:rsidRPr="00BF002D">
              <w:rPr>
                <w:lang w:eastAsia="en-GB"/>
              </w:rPr>
              <w:t xml:space="preserve">question. </w:t>
            </w:r>
            <w:r w:rsidRPr="00BF002D">
              <w:rPr>
                <w:b/>
                <w:lang w:eastAsia="en-GB"/>
              </w:rPr>
              <w:t>(F)</w:t>
            </w:r>
          </w:p>
        </w:tc>
      </w:tr>
      <w:tr w:rsidR="0007494C" w:rsidRPr="004A4E17" w14:paraId="6F6F36BF" w14:textId="77777777" w:rsidTr="004F7B3E">
        <w:tblPrEx>
          <w:tblCellMar>
            <w:top w:w="0" w:type="dxa"/>
            <w:bottom w:w="0" w:type="dxa"/>
          </w:tblCellMar>
        </w:tblPrEx>
        <w:tc>
          <w:tcPr>
            <w:tcW w:w="2552" w:type="dxa"/>
            <w:tcMar>
              <w:top w:w="113" w:type="dxa"/>
              <w:bottom w:w="113" w:type="dxa"/>
            </w:tcMar>
          </w:tcPr>
          <w:p w14:paraId="0B9D211E" w14:textId="77777777" w:rsidR="0007494C" w:rsidRDefault="0007494C" w:rsidP="004F7B3E">
            <w:pPr>
              <w:pStyle w:val="BodyText"/>
              <w:rPr>
                <w:lang w:eastAsia="en-GB"/>
              </w:rPr>
            </w:pPr>
            <w:r w:rsidRPr="000420CE">
              <w:rPr>
                <w:lang w:eastAsia="en-GB"/>
              </w:rPr>
              <w:t>C1.1</w:t>
            </w:r>
            <w:r>
              <w:rPr>
                <w:lang w:eastAsia="en-GB"/>
              </w:rPr>
              <w:t>5</w:t>
            </w:r>
            <w:r w:rsidRPr="000420CE">
              <w:rPr>
                <w:lang w:eastAsia="en-GB"/>
              </w:rPr>
              <w:t xml:space="preserve"> </w:t>
            </w:r>
          </w:p>
          <w:p w14:paraId="260C385E" w14:textId="5476EE6B" w:rsidR="0007494C" w:rsidRPr="004A4E17" w:rsidRDefault="0007494C" w:rsidP="004F7B3E">
            <w:pPr>
              <w:pStyle w:val="BodyText"/>
              <w:rPr>
                <w:lang w:eastAsia="en-GB"/>
              </w:rPr>
            </w:pPr>
            <w:r w:rsidRPr="000420CE">
              <w:rPr>
                <w:lang w:eastAsia="en-GB"/>
              </w:rPr>
              <w:t xml:space="preserve">and </w:t>
            </w:r>
            <w:r w:rsidRPr="005F6B5E">
              <w:rPr>
                <w:shd w:val="clear" w:color="auto" w:fill="FEEFE6"/>
                <w:lang w:eastAsia="en-GB"/>
              </w:rPr>
              <w:t>E1.15</w:t>
            </w:r>
            <w:r w:rsidR="00332544" w:rsidRPr="00332544">
              <w:rPr>
                <w:lang w:eastAsia="en-GB"/>
              </w:rPr>
              <w:t xml:space="preserve"> Time</w:t>
            </w:r>
          </w:p>
        </w:tc>
        <w:tc>
          <w:tcPr>
            <w:tcW w:w="2126" w:type="dxa"/>
            <w:tcMar>
              <w:top w:w="113" w:type="dxa"/>
              <w:bottom w:w="113" w:type="dxa"/>
            </w:tcMar>
          </w:tcPr>
          <w:p w14:paraId="49C69ADA" w14:textId="18A6EE58" w:rsidR="0016718B" w:rsidRPr="0016718B" w:rsidRDefault="0016718B" w:rsidP="00CD5BA1">
            <w:pPr>
              <w:pStyle w:val="ListParagraph"/>
              <w:numPr>
                <w:ilvl w:val="0"/>
                <w:numId w:val="20"/>
              </w:numPr>
              <w:autoSpaceDE w:val="0"/>
              <w:autoSpaceDN w:val="0"/>
              <w:adjustRightInd w:val="0"/>
              <w:ind w:left="323" w:hanging="283"/>
              <w:rPr>
                <w:rFonts w:cs="Arial"/>
                <w:lang w:eastAsia="en-GB"/>
              </w:rPr>
            </w:pPr>
            <w:r w:rsidRPr="0016718B">
              <w:rPr>
                <w:rFonts w:cs="Arial"/>
                <w:lang w:eastAsia="en-GB"/>
              </w:rPr>
              <w:t>Calculate with time: seconds (s), minutes (min),</w:t>
            </w:r>
            <w:r>
              <w:rPr>
                <w:rFonts w:cs="Arial"/>
                <w:lang w:eastAsia="en-GB"/>
              </w:rPr>
              <w:t xml:space="preserve"> </w:t>
            </w:r>
            <w:r w:rsidRPr="0016718B">
              <w:rPr>
                <w:rFonts w:cs="Arial"/>
                <w:lang w:eastAsia="en-GB"/>
              </w:rPr>
              <w:t>hours (h), days, weeks, months, years, including</w:t>
            </w:r>
            <w:r>
              <w:rPr>
                <w:rFonts w:cs="Arial"/>
                <w:lang w:eastAsia="en-GB"/>
              </w:rPr>
              <w:t xml:space="preserve"> </w:t>
            </w:r>
            <w:r w:rsidRPr="0016718B">
              <w:rPr>
                <w:rFonts w:cs="Arial"/>
                <w:lang w:eastAsia="en-GB"/>
              </w:rPr>
              <w:t>the relationship between units.</w:t>
            </w:r>
            <w:r w:rsidR="00993FA6">
              <w:rPr>
                <w:rFonts w:cs="Arial"/>
                <w:lang w:eastAsia="en-GB"/>
              </w:rPr>
              <w:br/>
            </w:r>
          </w:p>
          <w:p w14:paraId="2E276F41" w14:textId="571258EB" w:rsidR="0016718B" w:rsidRPr="0016718B" w:rsidRDefault="0016718B" w:rsidP="00CD5BA1">
            <w:pPr>
              <w:pStyle w:val="ListParagraph"/>
              <w:numPr>
                <w:ilvl w:val="0"/>
                <w:numId w:val="20"/>
              </w:numPr>
              <w:autoSpaceDE w:val="0"/>
              <w:autoSpaceDN w:val="0"/>
              <w:adjustRightInd w:val="0"/>
              <w:ind w:left="323" w:hanging="283"/>
              <w:rPr>
                <w:rFonts w:cs="Arial"/>
                <w:lang w:eastAsia="en-GB"/>
              </w:rPr>
            </w:pPr>
            <w:r w:rsidRPr="0016718B">
              <w:rPr>
                <w:rFonts w:cs="Arial"/>
                <w:lang w:eastAsia="en-GB"/>
              </w:rPr>
              <w:t>Calculate times in terms of the 24-hour and</w:t>
            </w:r>
            <w:r>
              <w:rPr>
                <w:rFonts w:cs="Arial"/>
                <w:lang w:eastAsia="en-GB"/>
              </w:rPr>
              <w:t xml:space="preserve"> </w:t>
            </w:r>
            <w:r w:rsidRPr="0016718B">
              <w:rPr>
                <w:rFonts w:cs="Arial"/>
                <w:lang w:eastAsia="en-GB"/>
              </w:rPr>
              <w:t xml:space="preserve">12-hour </w:t>
            </w:r>
            <w:r w:rsidRPr="0016718B">
              <w:rPr>
                <w:rFonts w:cs="Arial"/>
                <w:lang w:eastAsia="en-GB"/>
              </w:rPr>
              <w:lastRenderedPageBreak/>
              <w:t>clock.</w:t>
            </w:r>
            <w:r w:rsidR="00993FA6">
              <w:rPr>
                <w:rFonts w:cs="Arial"/>
                <w:lang w:eastAsia="en-GB"/>
              </w:rPr>
              <w:br/>
            </w:r>
          </w:p>
          <w:p w14:paraId="0C9DADA8" w14:textId="041AF04D" w:rsidR="0007494C" w:rsidRPr="004A4E17" w:rsidRDefault="0016718B" w:rsidP="00CD5BA1">
            <w:pPr>
              <w:pStyle w:val="BodyText"/>
              <w:numPr>
                <w:ilvl w:val="0"/>
                <w:numId w:val="20"/>
              </w:numPr>
              <w:ind w:left="323" w:hanging="283"/>
              <w:rPr>
                <w:lang w:eastAsia="en-GB"/>
              </w:rPr>
            </w:pPr>
            <w:r w:rsidRPr="0016718B">
              <w:rPr>
                <w:lang w:eastAsia="en-GB"/>
              </w:rPr>
              <w:t>Read clocks and timetables.</w:t>
            </w:r>
          </w:p>
        </w:tc>
        <w:tc>
          <w:tcPr>
            <w:tcW w:w="9923" w:type="dxa"/>
            <w:tcMar>
              <w:top w:w="113" w:type="dxa"/>
              <w:bottom w:w="113" w:type="dxa"/>
            </w:tcMar>
          </w:tcPr>
          <w:p w14:paraId="181BBB28" w14:textId="77777777" w:rsidR="0007494C" w:rsidRPr="000420CE" w:rsidRDefault="0007494C" w:rsidP="004F7B3E">
            <w:pPr>
              <w:autoSpaceDE w:val="0"/>
              <w:autoSpaceDN w:val="0"/>
              <w:adjustRightInd w:val="0"/>
              <w:rPr>
                <w:rFonts w:cs="Arial"/>
                <w:b/>
                <w:szCs w:val="20"/>
                <w:lang w:eastAsia="en-GB"/>
              </w:rPr>
            </w:pPr>
            <w:r>
              <w:rPr>
                <w:rFonts w:cs="Arial"/>
                <w:szCs w:val="20"/>
                <w:lang w:eastAsia="en-GB"/>
              </w:rPr>
              <w:lastRenderedPageBreak/>
              <w:t>R</w:t>
            </w:r>
            <w:r w:rsidRPr="000420CE">
              <w:rPr>
                <w:rFonts w:cs="Arial"/>
                <w:szCs w:val="20"/>
                <w:lang w:eastAsia="en-GB"/>
              </w:rPr>
              <w:t xml:space="preserve">evise the units used for measuring time, with examples showing how to convert between hours, </w:t>
            </w:r>
            <w:proofErr w:type="gramStart"/>
            <w:r w:rsidRPr="000420CE">
              <w:rPr>
                <w:rFonts w:cs="Arial"/>
                <w:szCs w:val="20"/>
                <w:lang w:eastAsia="en-GB"/>
              </w:rPr>
              <w:t>minutes</w:t>
            </w:r>
            <w:proofErr w:type="gramEnd"/>
            <w:r w:rsidRPr="000420CE">
              <w:rPr>
                <w:rFonts w:cs="Arial"/>
                <w:szCs w:val="20"/>
                <w:lang w:eastAsia="en-GB"/>
              </w:rPr>
              <w:t xml:space="preserve"> and seconds. It is useful to use television schedules and bus/train timetables to help with calculations of time intervals, and conversions between 12-hour and 24-hour clock formats. </w:t>
            </w:r>
            <w:r w:rsidRPr="000420CE">
              <w:rPr>
                <w:rFonts w:cs="Arial"/>
                <w:b/>
                <w:szCs w:val="20"/>
                <w:lang w:eastAsia="en-GB"/>
              </w:rPr>
              <w:t xml:space="preserve"> </w:t>
            </w:r>
          </w:p>
          <w:p w14:paraId="7AE7BF0D" w14:textId="77777777" w:rsidR="0007494C" w:rsidRPr="000420CE" w:rsidRDefault="0007494C" w:rsidP="004F7B3E">
            <w:pPr>
              <w:autoSpaceDE w:val="0"/>
              <w:autoSpaceDN w:val="0"/>
              <w:adjustRightInd w:val="0"/>
              <w:rPr>
                <w:rFonts w:cs="Arial"/>
                <w:szCs w:val="20"/>
                <w:lang w:eastAsia="en-GB"/>
              </w:rPr>
            </w:pPr>
          </w:p>
          <w:p w14:paraId="2799478A" w14:textId="77777777" w:rsidR="0007494C" w:rsidRPr="000420CE" w:rsidRDefault="0007494C" w:rsidP="004F7B3E">
            <w:pPr>
              <w:autoSpaceDE w:val="0"/>
              <w:autoSpaceDN w:val="0"/>
              <w:adjustRightInd w:val="0"/>
              <w:rPr>
                <w:rFonts w:cs="Arial"/>
                <w:b/>
                <w:szCs w:val="20"/>
                <w:lang w:eastAsia="en-GB"/>
              </w:rPr>
            </w:pPr>
            <w:r w:rsidRPr="000420CE">
              <w:rPr>
                <w:rFonts w:cs="Arial"/>
                <w:szCs w:val="20"/>
                <w:lang w:eastAsia="en-GB"/>
              </w:rPr>
              <w:t>Ask learners to work in pairs or small groups to create a timetable for buses or trains running between two local towns. To extend a topic that is relatively easy for more able learners, there is an interesting case study online called ‘Scheduling an aircraft’ on the Centre for Innovation in Mathematics Teaching website (</w:t>
            </w:r>
            <w:hyperlink r:id="rId48" w:history="1">
              <w:r w:rsidRPr="000420CE">
                <w:rPr>
                  <w:rStyle w:val="Hyperlink"/>
                  <w:rFonts w:cs="Arial"/>
                  <w:szCs w:val="20"/>
                  <w:lang w:eastAsia="en-GB"/>
                </w:rPr>
                <w:t>www.cimt.org.uk</w:t>
              </w:r>
            </w:hyperlink>
            <w:r w:rsidRPr="000420CE">
              <w:rPr>
                <w:rFonts w:cs="Arial"/>
                <w:szCs w:val="20"/>
                <w:lang w:eastAsia="en-GB"/>
              </w:rPr>
              <w:t>).</w:t>
            </w:r>
          </w:p>
          <w:p w14:paraId="3E5A4FAD" w14:textId="77777777" w:rsidR="0007494C" w:rsidRPr="000420CE" w:rsidRDefault="0007494C" w:rsidP="004F7B3E">
            <w:pPr>
              <w:autoSpaceDE w:val="0"/>
              <w:autoSpaceDN w:val="0"/>
              <w:adjustRightInd w:val="0"/>
              <w:rPr>
                <w:rFonts w:cs="Arial"/>
                <w:szCs w:val="20"/>
                <w:lang w:eastAsia="en-GB"/>
              </w:rPr>
            </w:pPr>
          </w:p>
          <w:p w14:paraId="29AF71D2" w14:textId="1DC6EBE4" w:rsidR="0007494C" w:rsidRPr="000420CE" w:rsidRDefault="0007494C" w:rsidP="004F7B3E">
            <w:pPr>
              <w:autoSpaceDE w:val="0"/>
              <w:autoSpaceDN w:val="0"/>
              <w:adjustRightInd w:val="0"/>
              <w:rPr>
                <w:rFonts w:cs="Arial"/>
                <w:b/>
                <w:szCs w:val="20"/>
                <w:lang w:eastAsia="en-GB"/>
              </w:rPr>
            </w:pPr>
            <w:r w:rsidRPr="000420CE">
              <w:rPr>
                <w:rFonts w:cs="Arial"/>
                <w:szCs w:val="20"/>
                <w:lang w:eastAsia="en-GB"/>
              </w:rPr>
              <w:t xml:space="preserve">It is useful for learners to look at world time differences and the different time zones. You could ask them to research and annotate a world map with times in various cities assuming it is 12:00 pm where you live. </w:t>
            </w:r>
            <w:r>
              <w:rPr>
                <w:rFonts w:cs="Arial"/>
                <w:szCs w:val="20"/>
                <w:lang w:eastAsia="en-GB"/>
              </w:rPr>
              <w:t>Learners can find t</w:t>
            </w:r>
            <w:r w:rsidRPr="000420CE">
              <w:rPr>
                <w:rFonts w:cs="Arial"/>
                <w:szCs w:val="20"/>
                <w:lang w:eastAsia="en-GB"/>
              </w:rPr>
              <w:t xml:space="preserve">imes at </w:t>
            </w:r>
            <w:hyperlink r:id="rId49" w:history="1">
              <w:r w:rsidRPr="000420CE">
                <w:rPr>
                  <w:rStyle w:val="Hyperlink"/>
                  <w:rFonts w:cs="Arial"/>
                  <w:szCs w:val="20"/>
                  <w:lang w:eastAsia="en-GB"/>
                </w:rPr>
                <w:t>www.timeanddate.com</w:t>
              </w:r>
            </w:hyperlink>
            <w:r w:rsidRPr="000420CE">
              <w:rPr>
                <w:rFonts w:cs="Arial"/>
                <w:szCs w:val="20"/>
                <w:lang w:eastAsia="en-GB"/>
              </w:rPr>
              <w:t xml:space="preserve"> by searching for the </w:t>
            </w:r>
            <w:proofErr w:type="spellStart"/>
            <w:r w:rsidRPr="000420CE">
              <w:rPr>
                <w:rFonts w:cs="Arial"/>
                <w:szCs w:val="20"/>
                <w:lang w:eastAsia="en-GB"/>
              </w:rPr>
              <w:t>worldclock</w:t>
            </w:r>
            <w:proofErr w:type="spellEnd"/>
            <w:r w:rsidRPr="000420CE">
              <w:rPr>
                <w:rFonts w:cs="Arial"/>
                <w:szCs w:val="20"/>
                <w:lang w:eastAsia="en-GB"/>
              </w:rPr>
              <w:t xml:space="preserve">. </w:t>
            </w:r>
            <w:r w:rsidRPr="000420CE">
              <w:rPr>
                <w:rFonts w:cs="Arial"/>
                <w:b/>
                <w:szCs w:val="20"/>
                <w:lang w:eastAsia="en-GB"/>
              </w:rPr>
              <w:t>(I)</w:t>
            </w:r>
          </w:p>
          <w:p w14:paraId="4AAE5430" w14:textId="77777777" w:rsidR="0007494C" w:rsidRPr="000420CE" w:rsidRDefault="0007494C" w:rsidP="004F7B3E">
            <w:pPr>
              <w:autoSpaceDE w:val="0"/>
              <w:autoSpaceDN w:val="0"/>
              <w:adjustRightInd w:val="0"/>
              <w:rPr>
                <w:rFonts w:cs="Arial"/>
                <w:b/>
                <w:szCs w:val="20"/>
                <w:lang w:eastAsia="en-GB"/>
              </w:rPr>
            </w:pPr>
          </w:p>
          <w:p w14:paraId="1CE0998B" w14:textId="45A9D700" w:rsidR="0007494C" w:rsidRPr="004A4E17" w:rsidRDefault="0007494C" w:rsidP="004F7B3E">
            <w:pPr>
              <w:pStyle w:val="BodyText"/>
            </w:pPr>
            <w:r w:rsidRPr="000420CE">
              <w:rPr>
                <w:lang w:eastAsia="en-GB"/>
              </w:rPr>
              <w:t xml:space="preserve">A common error associated with time calculations occurs when learners use a calculator and are given a decimal answer, </w:t>
            </w:r>
            <w:proofErr w:type="gramStart"/>
            <w:r w:rsidRPr="000420CE">
              <w:rPr>
                <w:lang w:eastAsia="en-GB"/>
              </w:rPr>
              <w:t>e.g.</w:t>
            </w:r>
            <w:proofErr w:type="gramEnd"/>
            <w:r w:rsidRPr="000420CE">
              <w:rPr>
                <w:lang w:eastAsia="en-GB"/>
              </w:rPr>
              <w:t xml:space="preserve"> ‘5.3’. Make sure your learners understand that this means ‘5 hours 18 minutes’ not ‘5 hours 3 minutes’ or ‘5 hours 30 minutes’. You can illustrate this using the decimal time converter at </w:t>
            </w:r>
            <w:hyperlink r:id="rId50" w:history="1">
              <w:r w:rsidRPr="000420CE">
                <w:rPr>
                  <w:rStyle w:val="Hyperlink"/>
                  <w:rFonts w:cs="Arial"/>
                  <w:lang w:eastAsia="en-GB"/>
                </w:rPr>
                <w:t>www.springfrog.com</w:t>
              </w:r>
            </w:hyperlink>
            <w:r>
              <w:rPr>
                <w:lang w:eastAsia="en-GB"/>
              </w:rPr>
              <w:t xml:space="preserve">; </w:t>
            </w:r>
            <w:r w:rsidRPr="000420CE">
              <w:rPr>
                <w:lang w:eastAsia="en-GB"/>
              </w:rPr>
              <w:t xml:space="preserve"> search for the ‘Convert between hours minutes &amp; seconds and decimal time’ page.</w:t>
            </w:r>
          </w:p>
        </w:tc>
      </w:tr>
      <w:tr w:rsidR="00427792" w:rsidRPr="004A4E17" w14:paraId="75D91E11" w14:textId="77777777" w:rsidTr="00441F9D">
        <w:tblPrEx>
          <w:tblCellMar>
            <w:top w:w="0" w:type="dxa"/>
            <w:bottom w:w="0" w:type="dxa"/>
          </w:tblCellMar>
        </w:tblPrEx>
        <w:trPr>
          <w:trHeight w:val="487"/>
        </w:trPr>
        <w:tc>
          <w:tcPr>
            <w:tcW w:w="2552" w:type="dxa"/>
            <w:tcMar>
              <w:top w:w="113" w:type="dxa"/>
              <w:bottom w:w="113" w:type="dxa"/>
            </w:tcMar>
          </w:tcPr>
          <w:p w14:paraId="352861A6" w14:textId="77777777" w:rsidR="00427792" w:rsidRDefault="00427792" w:rsidP="00441F9D">
            <w:pPr>
              <w:pStyle w:val="BodyText"/>
              <w:rPr>
                <w:lang w:eastAsia="en-GB"/>
              </w:rPr>
            </w:pPr>
            <w:r w:rsidRPr="000420CE">
              <w:rPr>
                <w:lang w:eastAsia="en-GB"/>
              </w:rPr>
              <w:lastRenderedPageBreak/>
              <w:t xml:space="preserve">C2.1 </w:t>
            </w:r>
          </w:p>
          <w:p w14:paraId="6936EC94" w14:textId="4DD2DD39" w:rsidR="00427792" w:rsidRPr="004A4E17" w:rsidRDefault="00427792" w:rsidP="00441F9D">
            <w:pPr>
              <w:pStyle w:val="BodyText"/>
              <w:rPr>
                <w:lang w:eastAsia="en-GB"/>
              </w:rPr>
            </w:pPr>
            <w:r w:rsidRPr="000420CE">
              <w:rPr>
                <w:lang w:eastAsia="en-GB"/>
              </w:rPr>
              <w:t>and</w:t>
            </w:r>
            <w:r>
              <w:rPr>
                <w:shd w:val="clear" w:color="auto" w:fill="FEEFE6"/>
                <w:lang w:eastAsia="en-GB"/>
              </w:rPr>
              <w:t xml:space="preserve"> </w:t>
            </w:r>
            <w:r w:rsidRPr="000420CE">
              <w:rPr>
                <w:shd w:val="clear" w:color="auto" w:fill="FEEFE6"/>
                <w:lang w:eastAsia="en-GB"/>
              </w:rPr>
              <w:t>E 2.1</w:t>
            </w:r>
            <w:r w:rsidR="0072202B" w:rsidRPr="0072202B">
              <w:rPr>
                <w:lang w:eastAsia="en-GB"/>
              </w:rPr>
              <w:t xml:space="preserve"> Introduction to algebra</w:t>
            </w:r>
          </w:p>
        </w:tc>
        <w:tc>
          <w:tcPr>
            <w:tcW w:w="2126" w:type="dxa"/>
            <w:tcMar>
              <w:top w:w="113" w:type="dxa"/>
              <w:bottom w:w="113" w:type="dxa"/>
            </w:tcMar>
          </w:tcPr>
          <w:p w14:paraId="66913E96" w14:textId="1BB2833C" w:rsidR="0072202B" w:rsidRPr="0072202B" w:rsidRDefault="0072202B" w:rsidP="00CD5BA1">
            <w:pPr>
              <w:pStyle w:val="ListParagraph"/>
              <w:numPr>
                <w:ilvl w:val="0"/>
                <w:numId w:val="21"/>
              </w:numPr>
              <w:autoSpaceDE w:val="0"/>
              <w:autoSpaceDN w:val="0"/>
              <w:adjustRightInd w:val="0"/>
              <w:ind w:left="323" w:hanging="283"/>
              <w:rPr>
                <w:rFonts w:cs="Arial"/>
                <w:lang w:eastAsia="en-GB"/>
              </w:rPr>
            </w:pPr>
            <w:r w:rsidRPr="0072202B">
              <w:rPr>
                <w:rFonts w:cs="Arial"/>
                <w:lang w:eastAsia="en-GB"/>
              </w:rPr>
              <w:t>Know that letters can be used to represent</w:t>
            </w:r>
            <w:r>
              <w:rPr>
                <w:rFonts w:cs="Arial"/>
                <w:lang w:eastAsia="en-GB"/>
              </w:rPr>
              <w:t xml:space="preserve"> </w:t>
            </w:r>
            <w:r w:rsidRPr="0072202B">
              <w:rPr>
                <w:rFonts w:cs="Arial"/>
                <w:lang w:eastAsia="en-GB"/>
              </w:rPr>
              <w:t>generalised numbers.</w:t>
            </w:r>
            <w:r>
              <w:rPr>
                <w:rFonts w:cs="Arial"/>
                <w:lang w:eastAsia="en-GB"/>
              </w:rPr>
              <w:br/>
            </w:r>
          </w:p>
          <w:p w14:paraId="6C2D57E0" w14:textId="7A3F85C5" w:rsidR="00427792" w:rsidRPr="0072202B" w:rsidRDefault="0072202B" w:rsidP="00CD5BA1">
            <w:pPr>
              <w:pStyle w:val="ListParagraph"/>
              <w:numPr>
                <w:ilvl w:val="0"/>
                <w:numId w:val="21"/>
              </w:numPr>
              <w:autoSpaceDE w:val="0"/>
              <w:autoSpaceDN w:val="0"/>
              <w:adjustRightInd w:val="0"/>
              <w:ind w:left="323" w:hanging="283"/>
              <w:rPr>
                <w:rFonts w:cs="Arial"/>
                <w:lang w:eastAsia="en-GB"/>
              </w:rPr>
            </w:pPr>
            <w:r w:rsidRPr="0072202B">
              <w:rPr>
                <w:rFonts w:cs="Arial"/>
                <w:lang w:eastAsia="en-GB"/>
              </w:rPr>
              <w:t>Substitute numbers into expressions and</w:t>
            </w:r>
            <w:r>
              <w:rPr>
                <w:rFonts w:cs="Arial"/>
                <w:lang w:eastAsia="en-GB"/>
              </w:rPr>
              <w:t xml:space="preserve"> </w:t>
            </w:r>
            <w:r w:rsidRPr="0072202B">
              <w:rPr>
                <w:rFonts w:cs="Arial"/>
                <w:lang w:eastAsia="en-GB"/>
              </w:rPr>
              <w:t>formulas.</w:t>
            </w:r>
          </w:p>
          <w:p w14:paraId="2291149A" w14:textId="77777777" w:rsidR="00427792" w:rsidRPr="004A4E17" w:rsidRDefault="00427792" w:rsidP="00441F9D">
            <w:pPr>
              <w:pStyle w:val="BodyText"/>
              <w:rPr>
                <w:lang w:eastAsia="en-GB"/>
              </w:rPr>
            </w:pPr>
          </w:p>
        </w:tc>
        <w:tc>
          <w:tcPr>
            <w:tcW w:w="9923" w:type="dxa"/>
            <w:tcMar>
              <w:top w:w="113" w:type="dxa"/>
              <w:bottom w:w="113" w:type="dxa"/>
            </w:tcMar>
          </w:tcPr>
          <w:p w14:paraId="32D024E6" w14:textId="77777777" w:rsidR="00427792" w:rsidRPr="000420CE" w:rsidRDefault="00427792" w:rsidP="00441F9D">
            <w:pPr>
              <w:autoSpaceDE w:val="0"/>
              <w:autoSpaceDN w:val="0"/>
              <w:adjustRightInd w:val="0"/>
              <w:rPr>
                <w:rFonts w:cs="Arial"/>
                <w:b/>
                <w:szCs w:val="20"/>
                <w:lang w:eastAsia="en-GB"/>
              </w:rPr>
            </w:pPr>
            <w:r w:rsidRPr="000420CE">
              <w:rPr>
                <w:rFonts w:cs="Arial"/>
                <w:szCs w:val="20"/>
                <w:lang w:eastAsia="en-GB"/>
              </w:rPr>
              <w:t xml:space="preserve">An effective start to this topic is revising basic algebraic notation. For example, </w:t>
            </w:r>
            <w:r w:rsidRPr="000420CE">
              <w:rPr>
                <w:rFonts w:cs="Arial"/>
                <w:i/>
                <w:szCs w:val="20"/>
                <w:lang w:eastAsia="en-GB"/>
              </w:rPr>
              <w:t>a</w:t>
            </w:r>
            <w:r w:rsidRPr="000420CE">
              <w:rPr>
                <w:rFonts w:cs="Arial"/>
                <w:szCs w:val="20"/>
                <w:lang w:eastAsia="en-GB"/>
              </w:rPr>
              <w:t> + </w:t>
            </w:r>
            <w:r w:rsidRPr="000420CE">
              <w:rPr>
                <w:rFonts w:cs="Arial"/>
                <w:i/>
                <w:szCs w:val="20"/>
                <w:lang w:eastAsia="en-GB"/>
              </w:rPr>
              <w:t>a</w:t>
            </w:r>
            <w:r w:rsidRPr="000420CE">
              <w:rPr>
                <w:rFonts w:cs="Arial"/>
                <w:szCs w:val="20"/>
                <w:lang w:eastAsia="en-GB"/>
              </w:rPr>
              <w:t xml:space="preserve"> = 2</w:t>
            </w:r>
            <w:r w:rsidRPr="000420CE">
              <w:rPr>
                <w:rFonts w:cs="Arial"/>
                <w:i/>
                <w:szCs w:val="20"/>
                <w:lang w:eastAsia="en-GB"/>
              </w:rPr>
              <w:t>a</w:t>
            </w:r>
            <w:r w:rsidRPr="000420CE">
              <w:rPr>
                <w:rFonts w:cs="Arial"/>
                <w:szCs w:val="20"/>
                <w:lang w:eastAsia="en-GB"/>
              </w:rPr>
              <w:t xml:space="preserve">, </w:t>
            </w:r>
            <w:r w:rsidRPr="000420CE">
              <w:rPr>
                <w:rFonts w:cs="Arial"/>
                <w:i/>
                <w:szCs w:val="20"/>
                <w:lang w:eastAsia="en-GB"/>
              </w:rPr>
              <w:t>b</w:t>
            </w:r>
            <w:r w:rsidRPr="000420CE">
              <w:rPr>
                <w:rFonts w:cs="Arial"/>
                <w:szCs w:val="20"/>
                <w:lang w:eastAsia="en-GB"/>
              </w:rPr>
              <w:t xml:space="preserve"> × </w:t>
            </w:r>
            <w:r w:rsidRPr="000420CE">
              <w:rPr>
                <w:rFonts w:cs="Arial"/>
                <w:i/>
                <w:szCs w:val="20"/>
                <w:lang w:eastAsia="en-GB"/>
              </w:rPr>
              <w:t>c</w:t>
            </w:r>
            <w:r w:rsidRPr="000420CE">
              <w:rPr>
                <w:rFonts w:cs="Arial"/>
                <w:szCs w:val="20"/>
                <w:lang w:eastAsia="en-GB"/>
              </w:rPr>
              <w:t xml:space="preserve"> = </w:t>
            </w:r>
            <w:proofErr w:type="spellStart"/>
            <w:r w:rsidRPr="000420CE">
              <w:rPr>
                <w:rFonts w:cs="Arial"/>
                <w:i/>
                <w:szCs w:val="20"/>
                <w:lang w:eastAsia="en-GB"/>
              </w:rPr>
              <w:t>bc</w:t>
            </w:r>
            <w:proofErr w:type="spellEnd"/>
            <w:r w:rsidRPr="000420CE">
              <w:rPr>
                <w:rFonts w:cs="Arial"/>
                <w:szCs w:val="20"/>
                <w:lang w:eastAsia="en-GB"/>
              </w:rPr>
              <w:t xml:space="preserve"> (emphasising that </w:t>
            </w:r>
            <w:proofErr w:type="spellStart"/>
            <w:r w:rsidRPr="000420CE">
              <w:rPr>
                <w:rFonts w:cs="Arial"/>
                <w:i/>
                <w:szCs w:val="20"/>
                <w:lang w:eastAsia="en-GB"/>
              </w:rPr>
              <w:t>cb</w:t>
            </w:r>
            <w:proofErr w:type="spellEnd"/>
            <w:r w:rsidRPr="000420CE">
              <w:rPr>
                <w:rFonts w:cs="Arial"/>
                <w:szCs w:val="20"/>
                <w:lang w:eastAsia="en-GB"/>
              </w:rPr>
              <w:t xml:space="preserve"> is the same as </w:t>
            </w:r>
            <w:proofErr w:type="spellStart"/>
            <w:r w:rsidRPr="000420CE">
              <w:rPr>
                <w:rFonts w:cs="Arial"/>
                <w:i/>
                <w:szCs w:val="20"/>
                <w:lang w:eastAsia="en-GB"/>
              </w:rPr>
              <w:t>bc</w:t>
            </w:r>
            <w:proofErr w:type="spellEnd"/>
            <w:r w:rsidRPr="000420CE">
              <w:rPr>
                <w:rFonts w:cs="Arial"/>
                <w:szCs w:val="20"/>
                <w:lang w:eastAsia="en-GB"/>
              </w:rPr>
              <w:t xml:space="preserve"> but that the convention is to write letters in alphabetical order). Also look at simple examples with indices </w:t>
            </w:r>
            <w:r w:rsidRPr="000420CE">
              <w:rPr>
                <w:rFonts w:cs="Arial"/>
                <w:i/>
                <w:szCs w:val="20"/>
                <w:lang w:eastAsia="en-GB"/>
              </w:rPr>
              <w:t>d</w:t>
            </w:r>
            <w:r w:rsidRPr="000420CE">
              <w:rPr>
                <w:rFonts w:cs="Arial"/>
                <w:szCs w:val="20"/>
                <w:lang w:eastAsia="en-GB"/>
              </w:rPr>
              <w:t xml:space="preserve"> × </w:t>
            </w:r>
            <w:r w:rsidRPr="000420CE">
              <w:rPr>
                <w:rFonts w:cs="Arial"/>
                <w:i/>
                <w:szCs w:val="20"/>
                <w:lang w:eastAsia="en-GB"/>
              </w:rPr>
              <w:t>d</w:t>
            </w:r>
            <w:r w:rsidRPr="000420CE">
              <w:rPr>
                <w:rFonts w:cs="Arial"/>
                <w:szCs w:val="20"/>
                <w:lang w:eastAsia="en-GB"/>
              </w:rPr>
              <w:t xml:space="preserve"> = </w:t>
            </w:r>
            <w:r w:rsidRPr="002F6DCF">
              <w:rPr>
                <w:rFonts w:cs="Arial"/>
                <w:i/>
                <w:iCs/>
                <w:szCs w:val="20"/>
                <w:lang w:eastAsia="en-GB"/>
              </w:rPr>
              <w:t>d</w:t>
            </w:r>
            <w:r w:rsidRPr="000420CE">
              <w:rPr>
                <w:rFonts w:cs="Arial"/>
                <w:szCs w:val="20"/>
                <w:vertAlign w:val="superscript"/>
                <w:lang w:eastAsia="en-GB"/>
              </w:rPr>
              <w:t>2</w:t>
            </w:r>
            <w:r w:rsidRPr="000420CE">
              <w:rPr>
                <w:rFonts w:cs="Arial"/>
                <w:szCs w:val="20"/>
                <w:lang w:eastAsia="en-GB"/>
              </w:rPr>
              <w:t xml:space="preserve"> and </w:t>
            </w:r>
            <w:r w:rsidRPr="000420CE">
              <w:rPr>
                <w:rFonts w:cs="Arial"/>
                <w:i/>
                <w:szCs w:val="20"/>
                <w:lang w:eastAsia="en-GB"/>
              </w:rPr>
              <w:t>e</w:t>
            </w:r>
            <w:r w:rsidRPr="000420CE">
              <w:rPr>
                <w:rFonts w:cs="Arial"/>
                <w:szCs w:val="20"/>
                <w:lang w:eastAsia="en-GB"/>
              </w:rPr>
              <w:t xml:space="preserve"> × </w:t>
            </w:r>
            <w:r w:rsidRPr="000420CE">
              <w:rPr>
                <w:rFonts w:cs="Arial"/>
                <w:i/>
                <w:szCs w:val="20"/>
                <w:lang w:eastAsia="en-GB"/>
              </w:rPr>
              <w:t>e</w:t>
            </w:r>
            <w:r w:rsidRPr="000420CE">
              <w:rPr>
                <w:rFonts w:cs="Arial"/>
                <w:szCs w:val="20"/>
                <w:lang w:eastAsia="en-GB"/>
              </w:rPr>
              <w:t xml:space="preserve"> × </w:t>
            </w:r>
            <w:r w:rsidRPr="000420CE">
              <w:rPr>
                <w:rFonts w:cs="Arial"/>
                <w:i/>
                <w:szCs w:val="20"/>
                <w:lang w:eastAsia="en-GB"/>
              </w:rPr>
              <w:t>e</w:t>
            </w:r>
            <w:r w:rsidRPr="000420CE">
              <w:rPr>
                <w:rFonts w:cs="Arial"/>
                <w:szCs w:val="20"/>
                <w:lang w:eastAsia="en-GB"/>
              </w:rPr>
              <w:t xml:space="preserve"> × </w:t>
            </w:r>
            <w:r w:rsidRPr="000420CE">
              <w:rPr>
                <w:rFonts w:cs="Arial"/>
                <w:i/>
                <w:szCs w:val="20"/>
                <w:lang w:eastAsia="en-GB"/>
              </w:rPr>
              <w:t>e</w:t>
            </w:r>
            <w:r w:rsidRPr="000420CE">
              <w:rPr>
                <w:rFonts w:cs="Arial"/>
                <w:szCs w:val="20"/>
                <w:lang w:eastAsia="en-GB"/>
              </w:rPr>
              <w:t xml:space="preserve"> = </w:t>
            </w:r>
            <w:r w:rsidRPr="000420CE">
              <w:rPr>
                <w:rFonts w:cs="Arial"/>
                <w:i/>
                <w:szCs w:val="20"/>
                <w:lang w:eastAsia="en-GB"/>
              </w:rPr>
              <w:t>e</w:t>
            </w:r>
            <w:r w:rsidRPr="000420CE">
              <w:rPr>
                <w:rFonts w:cs="Arial"/>
                <w:szCs w:val="20"/>
                <w:vertAlign w:val="superscript"/>
                <w:lang w:eastAsia="en-GB"/>
              </w:rPr>
              <w:t>4</w:t>
            </w:r>
            <w:r w:rsidRPr="000420CE">
              <w:rPr>
                <w:rFonts w:cs="Arial"/>
                <w:szCs w:val="20"/>
                <w:lang w:eastAsia="en-GB"/>
              </w:rPr>
              <w:t xml:space="preserve">. Explain to learners how to substitute numbers into a formula, including formulae that contain brackets. </w:t>
            </w:r>
          </w:p>
          <w:p w14:paraId="762453EF" w14:textId="77777777" w:rsidR="00427792" w:rsidRPr="000420CE" w:rsidRDefault="00427792" w:rsidP="00441F9D">
            <w:pPr>
              <w:autoSpaceDE w:val="0"/>
              <w:autoSpaceDN w:val="0"/>
              <w:adjustRightInd w:val="0"/>
              <w:rPr>
                <w:rFonts w:cs="Arial"/>
                <w:b/>
                <w:szCs w:val="20"/>
                <w:lang w:eastAsia="en-GB"/>
              </w:rPr>
            </w:pPr>
          </w:p>
          <w:p w14:paraId="6AB4E37E" w14:textId="77777777" w:rsidR="00427792" w:rsidRPr="000420CE" w:rsidRDefault="00427792" w:rsidP="00441F9D">
            <w:pPr>
              <w:autoSpaceDE w:val="0"/>
              <w:autoSpaceDN w:val="0"/>
              <w:adjustRightInd w:val="0"/>
              <w:rPr>
                <w:rFonts w:cs="Arial"/>
                <w:szCs w:val="20"/>
                <w:lang w:eastAsia="en-GB"/>
              </w:rPr>
            </w:pPr>
            <w:r w:rsidRPr="000420CE">
              <w:rPr>
                <w:rFonts w:cs="Arial"/>
                <w:szCs w:val="20"/>
                <w:lang w:eastAsia="en-GB"/>
              </w:rPr>
              <w:t>Ask learners to work in groups to look at the difference between simple algebraic expressions which are often confused. For example, ‘Find the difference between 2</w:t>
            </w:r>
            <w:r w:rsidRPr="000420CE">
              <w:rPr>
                <w:rFonts w:cs="Arial"/>
                <w:i/>
                <w:szCs w:val="20"/>
                <w:lang w:eastAsia="en-GB"/>
              </w:rPr>
              <w:t>x</w:t>
            </w:r>
            <w:r w:rsidRPr="000420CE">
              <w:rPr>
                <w:rFonts w:cs="Arial"/>
                <w:szCs w:val="20"/>
                <w:lang w:eastAsia="en-GB"/>
              </w:rPr>
              <w:t xml:space="preserve">, 2 + </w:t>
            </w:r>
            <w:r w:rsidRPr="000420CE">
              <w:rPr>
                <w:rFonts w:cs="Arial"/>
                <w:i/>
                <w:szCs w:val="20"/>
                <w:lang w:eastAsia="en-GB"/>
              </w:rPr>
              <w:t>x</w:t>
            </w:r>
            <w:r w:rsidRPr="000420CE">
              <w:rPr>
                <w:rFonts w:cs="Arial"/>
                <w:szCs w:val="20"/>
                <w:lang w:eastAsia="en-GB"/>
              </w:rPr>
              <w:t xml:space="preserve"> and </w:t>
            </w:r>
            <w:r w:rsidRPr="000420CE">
              <w:rPr>
                <w:rFonts w:cs="Arial"/>
                <w:i/>
                <w:szCs w:val="20"/>
                <w:lang w:eastAsia="en-GB"/>
              </w:rPr>
              <w:t>x</w:t>
            </w:r>
            <w:r w:rsidRPr="000420CE">
              <w:rPr>
                <w:rFonts w:cs="Arial"/>
                <w:szCs w:val="20"/>
                <w:vertAlign w:val="superscript"/>
                <w:lang w:eastAsia="en-GB"/>
              </w:rPr>
              <w:t>2</w:t>
            </w:r>
            <w:r w:rsidRPr="000420CE">
              <w:rPr>
                <w:rFonts w:cs="Arial"/>
                <w:szCs w:val="20"/>
                <w:lang w:eastAsia="en-GB"/>
              </w:rPr>
              <w:t xml:space="preserve"> for different values of </w:t>
            </w:r>
            <w:r w:rsidRPr="000420CE">
              <w:rPr>
                <w:rFonts w:cs="Arial"/>
                <w:i/>
                <w:szCs w:val="20"/>
                <w:lang w:eastAsia="en-GB"/>
              </w:rPr>
              <w:t>x</w:t>
            </w:r>
            <w:r w:rsidRPr="000420CE">
              <w:rPr>
                <w:rFonts w:cs="Arial"/>
                <w:szCs w:val="20"/>
                <w:lang w:eastAsia="en-GB"/>
              </w:rPr>
              <w:t xml:space="preserve">’. Ask learners “is there a number that makes them all equal?” </w:t>
            </w:r>
          </w:p>
          <w:p w14:paraId="388859BA" w14:textId="77777777" w:rsidR="00427792" w:rsidRPr="000420CE" w:rsidRDefault="00427792" w:rsidP="00441F9D">
            <w:pPr>
              <w:autoSpaceDE w:val="0"/>
              <w:autoSpaceDN w:val="0"/>
              <w:adjustRightInd w:val="0"/>
              <w:rPr>
                <w:rFonts w:cs="Arial"/>
                <w:szCs w:val="20"/>
                <w:lang w:eastAsia="en-GB"/>
              </w:rPr>
            </w:pPr>
          </w:p>
          <w:p w14:paraId="61E6FF32" w14:textId="77777777" w:rsidR="00427792" w:rsidRPr="00DB2C1F" w:rsidRDefault="00427792" w:rsidP="00441F9D">
            <w:pPr>
              <w:shd w:val="clear" w:color="auto" w:fill="FEEFE6"/>
              <w:autoSpaceDE w:val="0"/>
              <w:autoSpaceDN w:val="0"/>
              <w:adjustRightInd w:val="0"/>
              <w:rPr>
                <w:lang w:eastAsia="en-GB"/>
              </w:rPr>
            </w:pPr>
            <w:r w:rsidRPr="000420CE">
              <w:rPr>
                <w:rFonts w:cs="Arial"/>
                <w:szCs w:val="20"/>
                <w:lang w:eastAsia="en-GB"/>
              </w:rPr>
              <w:t xml:space="preserve">For </w:t>
            </w:r>
            <w:r>
              <w:rPr>
                <w:rFonts w:cs="Arial"/>
                <w:szCs w:val="20"/>
                <w:lang w:eastAsia="en-GB"/>
              </w:rPr>
              <w:t>E</w:t>
            </w:r>
            <w:r w:rsidRPr="000420CE">
              <w:rPr>
                <w:rFonts w:cs="Arial"/>
                <w:szCs w:val="20"/>
                <w:lang w:eastAsia="en-GB"/>
              </w:rPr>
              <w:t>xtended learners</w:t>
            </w:r>
            <w:r>
              <w:rPr>
                <w:rFonts w:cs="Arial"/>
                <w:szCs w:val="20"/>
                <w:lang w:eastAsia="en-GB"/>
              </w:rPr>
              <w:t>,</w:t>
            </w:r>
            <w:r w:rsidRPr="000420CE">
              <w:rPr>
                <w:rFonts w:cs="Arial"/>
                <w:szCs w:val="20"/>
                <w:lang w:eastAsia="en-GB"/>
              </w:rPr>
              <w:t xml:space="preserve"> </w:t>
            </w:r>
            <w:r>
              <w:rPr>
                <w:rFonts w:cs="Arial"/>
                <w:szCs w:val="20"/>
                <w:lang w:eastAsia="en-GB"/>
              </w:rPr>
              <w:t>m</w:t>
            </w:r>
            <w:r w:rsidRPr="000420CE">
              <w:rPr>
                <w:rFonts w:cs="Arial"/>
                <w:szCs w:val="20"/>
                <w:lang w:eastAsia="en-GB"/>
              </w:rPr>
              <w:t>ov</w:t>
            </w:r>
            <w:r>
              <w:rPr>
                <w:rFonts w:cs="Arial"/>
                <w:szCs w:val="20"/>
                <w:lang w:eastAsia="en-GB"/>
              </w:rPr>
              <w:t>e</w:t>
            </w:r>
            <w:r w:rsidRPr="000420CE">
              <w:rPr>
                <w:rFonts w:cs="Arial"/>
                <w:szCs w:val="20"/>
                <w:lang w:eastAsia="en-GB"/>
              </w:rPr>
              <w:t xml:space="preserve"> on to more complicated formulae when substituting, for example those with many orders of operations to consider. You can link the work on transforming formulae to the work on solving equations, asking learners to think about the balance method used in both. </w:t>
            </w:r>
          </w:p>
        </w:tc>
      </w:tr>
      <w:tr w:rsidR="00427792" w:rsidRPr="00D44296" w14:paraId="5036788A" w14:textId="77777777" w:rsidTr="00441F9D">
        <w:tblPrEx>
          <w:tblCellMar>
            <w:top w:w="0" w:type="dxa"/>
            <w:bottom w:w="0" w:type="dxa"/>
          </w:tblCellMar>
        </w:tblPrEx>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25636A83" w14:textId="77777777" w:rsidR="00427792" w:rsidRDefault="00427792" w:rsidP="00441F9D">
            <w:pPr>
              <w:pStyle w:val="BodyText"/>
              <w:rPr>
                <w:lang w:eastAsia="en-GB"/>
              </w:rPr>
            </w:pPr>
            <w:r w:rsidRPr="000420CE">
              <w:rPr>
                <w:lang w:eastAsia="en-GB"/>
              </w:rPr>
              <w:t xml:space="preserve">C2.2 </w:t>
            </w:r>
          </w:p>
          <w:p w14:paraId="71F9F2A3" w14:textId="56AA1D58" w:rsidR="00427792" w:rsidRPr="002C0AFF" w:rsidRDefault="00427792" w:rsidP="00441F9D">
            <w:pPr>
              <w:pStyle w:val="BodyText"/>
              <w:rPr>
                <w:lang w:eastAsia="en-GB"/>
              </w:rPr>
            </w:pPr>
            <w:r w:rsidRPr="000420CE">
              <w:rPr>
                <w:lang w:eastAsia="en-GB"/>
              </w:rPr>
              <w:t xml:space="preserve">and </w:t>
            </w:r>
            <w:r w:rsidRPr="000420CE">
              <w:rPr>
                <w:shd w:val="clear" w:color="auto" w:fill="FEEFE6"/>
                <w:lang w:eastAsia="en-GB"/>
              </w:rPr>
              <w:t>E2.2</w:t>
            </w:r>
            <w:r w:rsidR="00C0540E" w:rsidRPr="00C0540E">
              <w:rPr>
                <w:lang w:eastAsia="en-GB"/>
              </w:rPr>
              <w:t xml:space="preserve"> Algebraic manipulation</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61462020" w14:textId="3B19E724" w:rsidR="00B860CB" w:rsidRPr="00B860CB" w:rsidRDefault="00B860CB" w:rsidP="00CD5BA1">
            <w:pPr>
              <w:pStyle w:val="ListParagraph"/>
              <w:numPr>
                <w:ilvl w:val="0"/>
                <w:numId w:val="22"/>
              </w:numPr>
              <w:autoSpaceDE w:val="0"/>
              <w:autoSpaceDN w:val="0"/>
              <w:adjustRightInd w:val="0"/>
              <w:ind w:left="323" w:hanging="283"/>
              <w:rPr>
                <w:rFonts w:cs="Arial"/>
                <w:lang w:eastAsia="en-GB"/>
              </w:rPr>
            </w:pPr>
            <w:r w:rsidRPr="00B860CB">
              <w:rPr>
                <w:rFonts w:cs="Arial"/>
                <w:lang w:eastAsia="en-GB"/>
              </w:rPr>
              <w:t>Simplify expressions by collecting like terms.</w:t>
            </w:r>
            <w:r>
              <w:rPr>
                <w:rFonts w:cs="Arial"/>
                <w:lang w:eastAsia="en-GB"/>
              </w:rPr>
              <w:br/>
            </w:r>
          </w:p>
          <w:p w14:paraId="5A4B458A" w14:textId="6BC511A3" w:rsidR="00B860CB" w:rsidRPr="00B860CB" w:rsidRDefault="00B860CB" w:rsidP="00CD5BA1">
            <w:pPr>
              <w:pStyle w:val="ListParagraph"/>
              <w:numPr>
                <w:ilvl w:val="0"/>
                <w:numId w:val="22"/>
              </w:numPr>
              <w:autoSpaceDE w:val="0"/>
              <w:autoSpaceDN w:val="0"/>
              <w:adjustRightInd w:val="0"/>
              <w:ind w:left="323" w:hanging="283"/>
              <w:rPr>
                <w:rFonts w:cs="Arial"/>
                <w:lang w:eastAsia="en-GB"/>
              </w:rPr>
            </w:pPr>
            <w:r w:rsidRPr="00B860CB">
              <w:rPr>
                <w:rFonts w:cs="Arial"/>
                <w:lang w:eastAsia="en-GB"/>
              </w:rPr>
              <w:t>Expand products of algebraic expressions.</w:t>
            </w:r>
            <w:r>
              <w:rPr>
                <w:rFonts w:cs="Arial"/>
                <w:lang w:eastAsia="en-GB"/>
              </w:rPr>
              <w:br/>
            </w:r>
          </w:p>
          <w:p w14:paraId="0EE1C07D" w14:textId="6D42EA0D" w:rsidR="00427792" w:rsidRPr="00B860CB" w:rsidRDefault="00B860CB" w:rsidP="00CD5BA1">
            <w:pPr>
              <w:pStyle w:val="ListParagraph"/>
              <w:numPr>
                <w:ilvl w:val="0"/>
                <w:numId w:val="22"/>
              </w:numPr>
              <w:autoSpaceDE w:val="0"/>
              <w:autoSpaceDN w:val="0"/>
              <w:adjustRightInd w:val="0"/>
              <w:ind w:left="323" w:hanging="283"/>
              <w:rPr>
                <w:rFonts w:cs="Arial"/>
                <w:lang w:eastAsia="en-GB"/>
              </w:rPr>
            </w:pPr>
            <w:r w:rsidRPr="00B860CB">
              <w:rPr>
                <w:rFonts w:cs="Arial"/>
                <w:lang w:eastAsia="en-GB"/>
              </w:rPr>
              <w:t>Factorise by extracting common factors.</w:t>
            </w:r>
            <w:r w:rsidRPr="00B860CB">
              <w:rPr>
                <w:rFonts w:cs="Arial"/>
                <w:lang w:eastAsia="en-GB"/>
              </w:rPr>
              <w:br/>
            </w:r>
          </w:p>
          <w:p w14:paraId="05A22A65" w14:textId="77777777" w:rsidR="00427792" w:rsidRPr="00647E30" w:rsidRDefault="00427792" w:rsidP="00CD5BA1">
            <w:pPr>
              <w:pStyle w:val="ListParagraph"/>
              <w:numPr>
                <w:ilvl w:val="0"/>
                <w:numId w:val="22"/>
              </w:numPr>
              <w:shd w:val="clear" w:color="auto" w:fill="FEEFE6"/>
              <w:autoSpaceDE w:val="0"/>
              <w:autoSpaceDN w:val="0"/>
              <w:adjustRightInd w:val="0"/>
              <w:ind w:left="323" w:hanging="283"/>
              <w:rPr>
                <w:rFonts w:cs="Arial"/>
                <w:lang w:eastAsia="en-GB"/>
              </w:rPr>
            </w:pPr>
            <w:r w:rsidRPr="00647E30">
              <w:rPr>
                <w:rFonts w:cs="Arial"/>
                <w:lang w:eastAsia="en-GB"/>
              </w:rPr>
              <w:t xml:space="preserve">Factorise expressions of the form: </w:t>
            </w:r>
          </w:p>
          <w:p w14:paraId="394113E6" w14:textId="77777777" w:rsidR="00427792" w:rsidRPr="00EA2D9A" w:rsidRDefault="00427792" w:rsidP="00CD5BA1">
            <w:pPr>
              <w:pStyle w:val="ListParagraph"/>
              <w:numPr>
                <w:ilvl w:val="0"/>
                <w:numId w:val="27"/>
              </w:numPr>
              <w:shd w:val="clear" w:color="auto" w:fill="FEEFE6"/>
              <w:autoSpaceDE w:val="0"/>
              <w:autoSpaceDN w:val="0"/>
              <w:adjustRightInd w:val="0"/>
              <w:ind w:left="607" w:hanging="247"/>
              <w:rPr>
                <w:rFonts w:cs="Arial"/>
                <w:lang w:eastAsia="en-GB"/>
              </w:rPr>
            </w:pPr>
            <w:proofErr w:type="spellStart"/>
            <w:r w:rsidRPr="004F6FC2">
              <w:rPr>
                <w:rFonts w:cs="Arial"/>
                <w:i/>
                <w:iCs/>
                <w:lang w:eastAsia="en-GB"/>
              </w:rPr>
              <w:t>ax</w:t>
            </w:r>
            <w:proofErr w:type="spellEnd"/>
            <w:r w:rsidRPr="00EA2D9A">
              <w:rPr>
                <w:rFonts w:cs="Arial"/>
                <w:lang w:eastAsia="en-GB"/>
              </w:rPr>
              <w:t xml:space="preserve"> + </w:t>
            </w:r>
            <w:proofErr w:type="spellStart"/>
            <w:r w:rsidRPr="004F6FC2">
              <w:rPr>
                <w:rFonts w:cs="Arial"/>
                <w:i/>
                <w:iCs/>
                <w:lang w:eastAsia="en-GB"/>
              </w:rPr>
              <w:t>bx</w:t>
            </w:r>
            <w:proofErr w:type="spellEnd"/>
            <w:r w:rsidRPr="00EA2D9A">
              <w:rPr>
                <w:rFonts w:cs="Arial"/>
                <w:lang w:eastAsia="en-GB"/>
              </w:rPr>
              <w:t xml:space="preserve"> + </w:t>
            </w:r>
            <w:r w:rsidRPr="004F6FC2">
              <w:rPr>
                <w:rFonts w:cs="Arial"/>
                <w:i/>
                <w:iCs/>
                <w:lang w:eastAsia="en-GB"/>
              </w:rPr>
              <w:t>kay</w:t>
            </w:r>
            <w:r w:rsidRPr="00EA2D9A">
              <w:rPr>
                <w:rFonts w:cs="Arial"/>
                <w:lang w:eastAsia="en-GB"/>
              </w:rPr>
              <w:t xml:space="preserve"> + </w:t>
            </w:r>
            <w:proofErr w:type="spellStart"/>
            <w:r w:rsidRPr="004F6FC2">
              <w:rPr>
                <w:rFonts w:cs="Arial"/>
                <w:i/>
                <w:iCs/>
                <w:lang w:eastAsia="en-GB"/>
              </w:rPr>
              <w:t>kby</w:t>
            </w:r>
            <w:proofErr w:type="spellEnd"/>
          </w:p>
          <w:p w14:paraId="071AF84E" w14:textId="77777777" w:rsidR="006E423D" w:rsidRPr="00365E2F" w:rsidRDefault="00427792" w:rsidP="00CD5BA1">
            <w:pPr>
              <w:pStyle w:val="ListParagraph"/>
              <w:numPr>
                <w:ilvl w:val="0"/>
                <w:numId w:val="27"/>
              </w:numPr>
              <w:shd w:val="clear" w:color="auto" w:fill="FEEFE6"/>
              <w:autoSpaceDE w:val="0"/>
              <w:autoSpaceDN w:val="0"/>
              <w:adjustRightInd w:val="0"/>
              <w:ind w:left="607" w:hanging="247"/>
              <w:rPr>
                <w:rFonts w:cs="Arial"/>
                <w:lang w:eastAsia="en-GB"/>
              </w:rPr>
            </w:pPr>
            <w:r w:rsidRPr="00F14CF7">
              <w:rPr>
                <w:rFonts w:cs="Arial"/>
                <w:i/>
                <w:iCs/>
                <w:lang w:eastAsia="en-GB"/>
              </w:rPr>
              <w:t>a</w:t>
            </w:r>
            <w:r w:rsidRPr="00566646">
              <w:rPr>
                <w:rFonts w:cs="Arial"/>
                <w:vertAlign w:val="superscript"/>
                <w:lang w:eastAsia="en-GB"/>
              </w:rPr>
              <w:t>2</w:t>
            </w:r>
            <w:r w:rsidRPr="00F14CF7">
              <w:rPr>
                <w:rFonts w:cs="Arial"/>
                <w:i/>
                <w:iCs/>
                <w:lang w:eastAsia="en-GB"/>
              </w:rPr>
              <w:t>x</w:t>
            </w:r>
            <w:r w:rsidRPr="00566646">
              <w:rPr>
                <w:rFonts w:cs="Arial"/>
                <w:vertAlign w:val="superscript"/>
                <w:lang w:eastAsia="en-GB"/>
              </w:rPr>
              <w:t>2</w:t>
            </w:r>
            <w:r w:rsidRPr="00365E2F">
              <w:rPr>
                <w:rFonts w:cs="Arial"/>
                <w:lang w:eastAsia="en-GB"/>
              </w:rPr>
              <w:t xml:space="preserve"> – </w:t>
            </w:r>
            <w:r w:rsidRPr="00F14CF7">
              <w:rPr>
                <w:rFonts w:cs="Arial"/>
                <w:i/>
                <w:iCs/>
                <w:lang w:eastAsia="en-GB"/>
              </w:rPr>
              <w:t>b</w:t>
            </w:r>
            <w:r w:rsidRPr="00566646">
              <w:rPr>
                <w:rFonts w:cs="Arial"/>
                <w:vertAlign w:val="superscript"/>
                <w:lang w:eastAsia="en-GB"/>
              </w:rPr>
              <w:t>2</w:t>
            </w:r>
            <w:r w:rsidRPr="00F14CF7">
              <w:rPr>
                <w:rFonts w:cs="Arial"/>
                <w:i/>
                <w:iCs/>
                <w:lang w:eastAsia="en-GB"/>
              </w:rPr>
              <w:t>y</w:t>
            </w:r>
            <w:r w:rsidRPr="00566646">
              <w:rPr>
                <w:rFonts w:cs="Arial"/>
                <w:vertAlign w:val="superscript"/>
                <w:lang w:eastAsia="en-GB"/>
              </w:rPr>
              <w:t>2</w:t>
            </w:r>
          </w:p>
          <w:p w14:paraId="2A2FB1DF" w14:textId="40408AD6" w:rsidR="00427792" w:rsidRPr="00365E2F" w:rsidRDefault="00427792" w:rsidP="00CD5BA1">
            <w:pPr>
              <w:pStyle w:val="ListParagraph"/>
              <w:numPr>
                <w:ilvl w:val="0"/>
                <w:numId w:val="27"/>
              </w:numPr>
              <w:shd w:val="clear" w:color="auto" w:fill="FEEFE6"/>
              <w:autoSpaceDE w:val="0"/>
              <w:autoSpaceDN w:val="0"/>
              <w:adjustRightInd w:val="0"/>
              <w:ind w:left="607" w:hanging="247"/>
              <w:rPr>
                <w:rFonts w:cs="Arial"/>
                <w:lang w:eastAsia="en-GB"/>
              </w:rPr>
            </w:pPr>
            <w:r w:rsidRPr="00566646">
              <w:rPr>
                <w:rFonts w:cs="Arial"/>
                <w:i/>
                <w:iCs/>
                <w:lang w:eastAsia="en-GB"/>
              </w:rPr>
              <w:lastRenderedPageBreak/>
              <w:t>a</w:t>
            </w:r>
            <w:r w:rsidRPr="00566646">
              <w:rPr>
                <w:rFonts w:cs="Arial"/>
                <w:vertAlign w:val="superscript"/>
                <w:lang w:eastAsia="en-GB"/>
              </w:rPr>
              <w:t>2</w:t>
            </w:r>
            <w:r w:rsidRPr="00365E2F">
              <w:rPr>
                <w:rFonts w:cs="Arial"/>
                <w:lang w:eastAsia="en-GB"/>
              </w:rPr>
              <w:t xml:space="preserve"> + 2</w:t>
            </w:r>
            <w:r w:rsidRPr="00566646">
              <w:rPr>
                <w:rFonts w:cs="Arial"/>
                <w:i/>
                <w:iCs/>
                <w:lang w:eastAsia="en-GB"/>
              </w:rPr>
              <w:t>ab</w:t>
            </w:r>
            <w:r w:rsidRPr="00365E2F">
              <w:rPr>
                <w:rFonts w:cs="Arial"/>
                <w:lang w:eastAsia="en-GB"/>
              </w:rPr>
              <w:t xml:space="preserve"> + </w:t>
            </w:r>
            <w:r w:rsidRPr="00566646">
              <w:rPr>
                <w:rFonts w:cs="Arial"/>
                <w:i/>
                <w:iCs/>
                <w:lang w:eastAsia="en-GB"/>
              </w:rPr>
              <w:t>b</w:t>
            </w:r>
            <w:r w:rsidRPr="00566646">
              <w:rPr>
                <w:rFonts w:cs="Arial"/>
                <w:vertAlign w:val="superscript"/>
                <w:lang w:eastAsia="en-GB"/>
              </w:rPr>
              <w:t>2</w:t>
            </w:r>
          </w:p>
          <w:p w14:paraId="02C770E3" w14:textId="77777777" w:rsidR="00427792" w:rsidRPr="00365E2F" w:rsidRDefault="00427792" w:rsidP="00CD5BA1">
            <w:pPr>
              <w:pStyle w:val="ListParagraph"/>
              <w:numPr>
                <w:ilvl w:val="0"/>
                <w:numId w:val="27"/>
              </w:numPr>
              <w:shd w:val="clear" w:color="auto" w:fill="FEEFE6"/>
              <w:autoSpaceDE w:val="0"/>
              <w:autoSpaceDN w:val="0"/>
              <w:adjustRightInd w:val="0"/>
              <w:ind w:left="607" w:hanging="247"/>
              <w:rPr>
                <w:rFonts w:cs="Arial"/>
                <w:lang w:eastAsia="en-GB"/>
              </w:rPr>
            </w:pPr>
            <w:r w:rsidRPr="00566646">
              <w:rPr>
                <w:rFonts w:cs="Arial"/>
                <w:i/>
                <w:iCs/>
                <w:lang w:eastAsia="en-GB"/>
              </w:rPr>
              <w:t>ax</w:t>
            </w:r>
            <w:r w:rsidRPr="00566646">
              <w:rPr>
                <w:rFonts w:cs="Arial"/>
                <w:vertAlign w:val="superscript"/>
                <w:lang w:eastAsia="en-GB"/>
              </w:rPr>
              <w:t>2</w:t>
            </w:r>
            <w:r w:rsidRPr="00365E2F">
              <w:rPr>
                <w:rFonts w:cs="Arial"/>
                <w:lang w:eastAsia="en-GB"/>
              </w:rPr>
              <w:t xml:space="preserve"> + </w:t>
            </w:r>
            <w:proofErr w:type="spellStart"/>
            <w:r w:rsidRPr="00566646">
              <w:rPr>
                <w:rFonts w:cs="Arial"/>
                <w:i/>
                <w:iCs/>
                <w:lang w:eastAsia="en-GB"/>
              </w:rPr>
              <w:t>bx</w:t>
            </w:r>
            <w:proofErr w:type="spellEnd"/>
            <w:r w:rsidRPr="00365E2F">
              <w:rPr>
                <w:rFonts w:cs="Arial"/>
                <w:lang w:eastAsia="en-GB"/>
              </w:rPr>
              <w:t xml:space="preserve"> + </w:t>
            </w:r>
            <w:r w:rsidRPr="00566646">
              <w:rPr>
                <w:rFonts w:cs="Arial"/>
                <w:i/>
                <w:iCs/>
                <w:lang w:eastAsia="en-GB"/>
              </w:rPr>
              <w:t>c</w:t>
            </w:r>
          </w:p>
          <w:p w14:paraId="384262C5" w14:textId="77777777" w:rsidR="00427792" w:rsidRPr="00365E2F" w:rsidRDefault="00427792" w:rsidP="00CD5BA1">
            <w:pPr>
              <w:pStyle w:val="ListParagraph"/>
              <w:numPr>
                <w:ilvl w:val="0"/>
                <w:numId w:val="27"/>
              </w:numPr>
              <w:shd w:val="clear" w:color="auto" w:fill="FEEFE6"/>
              <w:autoSpaceDE w:val="0"/>
              <w:autoSpaceDN w:val="0"/>
              <w:adjustRightInd w:val="0"/>
              <w:ind w:left="607" w:hanging="247"/>
              <w:rPr>
                <w:rFonts w:cs="Arial"/>
                <w:lang w:eastAsia="en-GB"/>
              </w:rPr>
            </w:pPr>
            <w:r w:rsidRPr="00566646">
              <w:rPr>
                <w:rFonts w:cs="Arial"/>
                <w:i/>
                <w:iCs/>
                <w:lang w:eastAsia="en-GB"/>
              </w:rPr>
              <w:t>ax</w:t>
            </w:r>
            <w:r w:rsidRPr="00566646">
              <w:rPr>
                <w:rFonts w:cs="Arial"/>
                <w:vertAlign w:val="superscript"/>
                <w:lang w:eastAsia="en-GB"/>
              </w:rPr>
              <w:t>3</w:t>
            </w:r>
            <w:r w:rsidRPr="00365E2F">
              <w:rPr>
                <w:rFonts w:cs="Arial"/>
                <w:lang w:eastAsia="en-GB"/>
              </w:rPr>
              <w:t xml:space="preserve"> + </w:t>
            </w:r>
            <w:r w:rsidRPr="00566646">
              <w:rPr>
                <w:rFonts w:cs="Arial"/>
                <w:i/>
                <w:iCs/>
                <w:lang w:eastAsia="en-GB"/>
              </w:rPr>
              <w:t>bx</w:t>
            </w:r>
            <w:r w:rsidRPr="00566646">
              <w:rPr>
                <w:rFonts w:cs="Arial"/>
                <w:vertAlign w:val="superscript"/>
                <w:lang w:eastAsia="en-GB"/>
              </w:rPr>
              <w:t>2</w:t>
            </w:r>
            <w:r w:rsidRPr="00365E2F">
              <w:rPr>
                <w:rFonts w:cs="Arial"/>
                <w:lang w:eastAsia="en-GB"/>
              </w:rPr>
              <w:t xml:space="preserve"> + </w:t>
            </w:r>
            <w:r w:rsidRPr="00566646">
              <w:rPr>
                <w:rFonts w:cs="Arial"/>
                <w:i/>
                <w:iCs/>
                <w:lang w:eastAsia="en-GB"/>
              </w:rPr>
              <w:t>cx</w:t>
            </w:r>
          </w:p>
          <w:p w14:paraId="65D40325" w14:textId="77777777" w:rsidR="00427792" w:rsidRDefault="00427792" w:rsidP="00647E30">
            <w:pPr>
              <w:shd w:val="clear" w:color="auto" w:fill="FEEFE6"/>
              <w:autoSpaceDE w:val="0"/>
              <w:autoSpaceDN w:val="0"/>
              <w:adjustRightInd w:val="0"/>
              <w:ind w:left="323" w:hanging="283"/>
              <w:rPr>
                <w:rFonts w:cs="Arial"/>
                <w:i/>
                <w:iCs/>
                <w:szCs w:val="20"/>
                <w:lang w:eastAsia="en-GB"/>
              </w:rPr>
            </w:pPr>
          </w:p>
          <w:p w14:paraId="1189A2A6" w14:textId="4CA4BF29" w:rsidR="00427792" w:rsidRPr="00647E30" w:rsidRDefault="00427792" w:rsidP="00CD5BA1">
            <w:pPr>
              <w:pStyle w:val="ListParagraph"/>
              <w:numPr>
                <w:ilvl w:val="0"/>
                <w:numId w:val="22"/>
              </w:numPr>
              <w:shd w:val="clear" w:color="auto" w:fill="FEEFE6"/>
              <w:autoSpaceDE w:val="0"/>
              <w:autoSpaceDN w:val="0"/>
              <w:adjustRightInd w:val="0"/>
              <w:ind w:left="323" w:hanging="283"/>
              <w:rPr>
                <w:rFonts w:cs="Arial"/>
                <w:i/>
                <w:iCs/>
                <w:lang w:eastAsia="en-GB"/>
              </w:rPr>
            </w:pPr>
            <w:r w:rsidRPr="00647E30">
              <w:rPr>
                <w:rFonts w:cs="Arial"/>
                <w:lang w:eastAsia="en-GB"/>
              </w:rPr>
              <w:t xml:space="preserve">Complete the square for expressions in the form </w:t>
            </w:r>
            <w:r w:rsidR="00647E30">
              <w:rPr>
                <w:rFonts w:cs="Arial"/>
                <w:lang w:eastAsia="en-GB"/>
              </w:rPr>
              <w:br/>
            </w:r>
            <w:r w:rsidRPr="00647E30">
              <w:rPr>
                <w:rFonts w:cs="Arial"/>
                <w:i/>
                <w:iCs/>
                <w:lang w:eastAsia="en-GB"/>
              </w:rPr>
              <w:t>ax</w:t>
            </w:r>
            <w:r w:rsidRPr="00647E30">
              <w:rPr>
                <w:rFonts w:cs="Arial"/>
                <w:i/>
                <w:iCs/>
                <w:vertAlign w:val="superscript"/>
                <w:lang w:eastAsia="en-GB"/>
              </w:rPr>
              <w:t>2</w:t>
            </w:r>
            <w:r w:rsidRPr="00647E30">
              <w:rPr>
                <w:rFonts w:cs="Arial"/>
                <w:i/>
                <w:iCs/>
                <w:lang w:eastAsia="en-GB"/>
              </w:rPr>
              <w:t xml:space="preserve"> + </w:t>
            </w:r>
            <w:proofErr w:type="spellStart"/>
            <w:r w:rsidRPr="00647E30">
              <w:rPr>
                <w:rFonts w:cs="Arial"/>
                <w:i/>
                <w:iCs/>
                <w:lang w:eastAsia="en-GB"/>
              </w:rPr>
              <w:t>bx</w:t>
            </w:r>
            <w:proofErr w:type="spellEnd"/>
            <w:r w:rsidRPr="00647E30">
              <w:rPr>
                <w:rFonts w:cs="Arial"/>
                <w:i/>
                <w:iCs/>
                <w:lang w:eastAsia="en-GB"/>
              </w:rPr>
              <w:t xml:space="preserve"> + c</w:t>
            </w:r>
            <w:r w:rsidR="002B3FA5">
              <w:rPr>
                <w:rFonts w:cs="Arial"/>
                <w:lang w:eastAsia="en-GB"/>
              </w:rPr>
              <w:t>.</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6831659C" w14:textId="77777777" w:rsidR="00427792" w:rsidRPr="000420CE" w:rsidRDefault="00427792" w:rsidP="00441F9D">
            <w:pPr>
              <w:autoSpaceDE w:val="0"/>
              <w:autoSpaceDN w:val="0"/>
              <w:adjustRightInd w:val="0"/>
              <w:rPr>
                <w:rFonts w:cs="Arial"/>
                <w:b/>
                <w:szCs w:val="20"/>
                <w:lang w:eastAsia="en-GB"/>
              </w:rPr>
            </w:pPr>
            <w:r>
              <w:rPr>
                <w:rFonts w:cs="Arial"/>
                <w:szCs w:val="20"/>
                <w:lang w:eastAsia="en-GB"/>
              </w:rPr>
              <w:lastRenderedPageBreak/>
              <w:t>Start by r</w:t>
            </w:r>
            <w:r w:rsidRPr="000420CE">
              <w:rPr>
                <w:rFonts w:cs="Arial"/>
                <w:szCs w:val="20"/>
                <w:lang w:eastAsia="en-GB"/>
              </w:rPr>
              <w:t>evis</w:t>
            </w:r>
            <w:r>
              <w:rPr>
                <w:rFonts w:cs="Arial"/>
                <w:szCs w:val="20"/>
                <w:lang w:eastAsia="en-GB"/>
              </w:rPr>
              <w:t>ing</w:t>
            </w:r>
            <w:r w:rsidRPr="000420CE">
              <w:rPr>
                <w:rFonts w:cs="Arial"/>
                <w:szCs w:val="20"/>
                <w:lang w:eastAsia="en-GB"/>
              </w:rPr>
              <w:t xml:space="preserve"> all aspects of directed numbers with all four operations and link this to positive and negative algebraic terms with the four operations. </w:t>
            </w:r>
            <w:r>
              <w:rPr>
                <w:rFonts w:cs="Arial"/>
                <w:szCs w:val="20"/>
                <w:lang w:eastAsia="en-GB"/>
              </w:rPr>
              <w:t>Make sure learners can</w:t>
            </w:r>
            <w:r w:rsidRPr="000420CE">
              <w:rPr>
                <w:rFonts w:cs="Arial"/>
                <w:szCs w:val="20"/>
                <w:lang w:eastAsia="en-GB"/>
              </w:rPr>
              <w:t xml:space="preserve"> </w:t>
            </w:r>
            <w:r>
              <w:rPr>
                <w:rFonts w:cs="Arial"/>
                <w:szCs w:val="20"/>
                <w:lang w:eastAsia="en-GB"/>
              </w:rPr>
              <w:t>work</w:t>
            </w:r>
            <w:r w:rsidRPr="000420CE">
              <w:rPr>
                <w:rFonts w:cs="Arial"/>
                <w:szCs w:val="20"/>
                <w:lang w:eastAsia="en-GB"/>
              </w:rPr>
              <w:t xml:space="preserve"> with negative numbers </w:t>
            </w:r>
            <w:r>
              <w:rPr>
                <w:rFonts w:cs="Arial"/>
                <w:szCs w:val="20"/>
                <w:lang w:eastAsia="en-GB"/>
              </w:rPr>
              <w:t>as this is important</w:t>
            </w:r>
            <w:r w:rsidRPr="000420CE">
              <w:rPr>
                <w:rFonts w:cs="Arial"/>
                <w:szCs w:val="20"/>
                <w:lang w:eastAsia="en-GB"/>
              </w:rPr>
              <w:t xml:space="preserve"> in algebraic work. </w:t>
            </w:r>
          </w:p>
          <w:p w14:paraId="4A14116D" w14:textId="77777777" w:rsidR="00427792" w:rsidRDefault="00427792" w:rsidP="00441F9D">
            <w:pPr>
              <w:autoSpaceDE w:val="0"/>
              <w:autoSpaceDN w:val="0"/>
              <w:adjustRightInd w:val="0"/>
              <w:rPr>
                <w:rFonts w:cs="Arial"/>
                <w:szCs w:val="20"/>
                <w:lang w:eastAsia="en-GB"/>
              </w:rPr>
            </w:pPr>
          </w:p>
          <w:p w14:paraId="7EED50D2" w14:textId="1826BEEB" w:rsidR="00427792" w:rsidRPr="000420CE" w:rsidRDefault="00427792" w:rsidP="00441F9D">
            <w:pPr>
              <w:autoSpaceDE w:val="0"/>
              <w:autoSpaceDN w:val="0"/>
              <w:adjustRightInd w:val="0"/>
              <w:rPr>
                <w:rFonts w:cs="Arial"/>
                <w:szCs w:val="20"/>
                <w:lang w:eastAsia="en-GB"/>
              </w:rPr>
            </w:pPr>
            <w:r w:rsidRPr="000420CE">
              <w:rPr>
                <w:rFonts w:cs="Arial"/>
                <w:szCs w:val="20"/>
                <w:lang w:eastAsia="en-GB"/>
              </w:rPr>
              <w:t>You will need to use examples, with both positive and negative numbers, to illustrate expanding brackets. Start simply with a single term being multiplied over a bracket containing two or more terms. Extend this technique to multiplying two simple linear brackets together for example (</w:t>
            </w:r>
            <w:r w:rsidRPr="000420CE">
              <w:rPr>
                <w:rFonts w:cs="Arial"/>
                <w:i/>
                <w:szCs w:val="20"/>
                <w:lang w:eastAsia="en-GB"/>
              </w:rPr>
              <w:t>x</w:t>
            </w:r>
            <w:r w:rsidRPr="000420CE">
              <w:rPr>
                <w:rFonts w:cs="Arial"/>
                <w:szCs w:val="20"/>
                <w:lang w:eastAsia="en-GB"/>
              </w:rPr>
              <w:t xml:space="preserve"> – 3)(</w:t>
            </w:r>
            <w:r w:rsidRPr="000420CE">
              <w:rPr>
                <w:rFonts w:cs="Arial"/>
                <w:i/>
                <w:szCs w:val="20"/>
                <w:lang w:eastAsia="en-GB"/>
              </w:rPr>
              <w:t>x</w:t>
            </w:r>
            <w:r w:rsidRPr="000420CE">
              <w:rPr>
                <w:rFonts w:cs="Arial"/>
                <w:szCs w:val="20"/>
                <w:lang w:eastAsia="en-GB"/>
              </w:rPr>
              <w:t xml:space="preserve"> + 7). It may be useful to build on the grid method of multiplication linked to the partitioning of numbers. </w:t>
            </w:r>
            <w:r>
              <w:rPr>
                <w:rFonts w:cs="Arial"/>
                <w:szCs w:val="20"/>
                <w:lang w:eastAsia="en-GB"/>
              </w:rPr>
              <w:t xml:space="preserve">You could use </w:t>
            </w:r>
            <w:r w:rsidRPr="000420CE">
              <w:rPr>
                <w:rFonts w:cs="Arial"/>
                <w:szCs w:val="20"/>
                <w:lang w:eastAsia="en-GB"/>
              </w:rPr>
              <w:t xml:space="preserve">a 2 × 2 algebraic multiplication </w:t>
            </w:r>
            <w:proofErr w:type="gramStart"/>
            <w:r w:rsidRPr="000420CE">
              <w:rPr>
                <w:rFonts w:cs="Arial"/>
                <w:szCs w:val="20"/>
                <w:lang w:eastAsia="en-GB"/>
              </w:rPr>
              <w:t>grid</w:t>
            </w:r>
            <w:proofErr w:type="gramEnd"/>
            <w:r w:rsidRPr="000420CE">
              <w:rPr>
                <w:rFonts w:cs="Arial"/>
                <w:szCs w:val="20"/>
                <w:lang w:eastAsia="en-GB"/>
              </w:rPr>
              <w:t xml:space="preserve"> to help with </w:t>
            </w:r>
            <w:r>
              <w:rPr>
                <w:rFonts w:cs="Arial"/>
                <w:szCs w:val="20"/>
                <w:lang w:eastAsia="en-GB"/>
              </w:rPr>
              <w:t>learners’</w:t>
            </w:r>
            <w:r w:rsidRPr="000420CE">
              <w:rPr>
                <w:rFonts w:cs="Arial"/>
                <w:szCs w:val="20"/>
                <w:lang w:eastAsia="en-GB"/>
              </w:rPr>
              <w:t xml:space="preserve"> understanding. </w:t>
            </w:r>
          </w:p>
          <w:p w14:paraId="71427A67" w14:textId="77777777" w:rsidR="00427792" w:rsidRPr="000420CE" w:rsidRDefault="00427792" w:rsidP="00441F9D">
            <w:pPr>
              <w:autoSpaceDE w:val="0"/>
              <w:autoSpaceDN w:val="0"/>
              <w:adjustRightInd w:val="0"/>
              <w:rPr>
                <w:rFonts w:cs="Arial"/>
                <w:szCs w:val="20"/>
                <w:lang w:eastAsia="en-GB"/>
              </w:rPr>
            </w:pPr>
          </w:p>
          <w:p w14:paraId="1E5EB3D6" w14:textId="77777777" w:rsidR="00427792" w:rsidRPr="000420CE" w:rsidRDefault="00427792" w:rsidP="00441F9D">
            <w:pPr>
              <w:autoSpaceDE w:val="0"/>
              <w:autoSpaceDN w:val="0"/>
              <w:adjustRightInd w:val="0"/>
              <w:rPr>
                <w:rFonts w:cs="Arial"/>
                <w:b/>
                <w:szCs w:val="20"/>
                <w:lang w:eastAsia="en-GB"/>
              </w:rPr>
            </w:pPr>
            <w:r w:rsidRPr="000420CE">
              <w:rPr>
                <w:rFonts w:cs="Arial"/>
                <w:szCs w:val="20"/>
                <w:lang w:eastAsia="en-GB"/>
              </w:rPr>
              <w:t>The next step is to use examples, with both positive and negative numbers, to illustrate factorising simple expressions with one bracket. Explain that factorising is the reverse of expanding.</w:t>
            </w:r>
            <w:r w:rsidRPr="000420CE">
              <w:rPr>
                <w:rFonts w:cs="Arial"/>
                <w:szCs w:val="20"/>
              </w:rPr>
              <w:t xml:space="preserve"> </w:t>
            </w:r>
          </w:p>
          <w:p w14:paraId="3225DA4E" w14:textId="77777777" w:rsidR="00427792" w:rsidRPr="000420CE" w:rsidRDefault="00427792" w:rsidP="00441F9D">
            <w:pPr>
              <w:autoSpaceDE w:val="0"/>
              <w:autoSpaceDN w:val="0"/>
              <w:adjustRightInd w:val="0"/>
              <w:rPr>
                <w:rFonts w:cs="Arial"/>
                <w:b/>
                <w:szCs w:val="20"/>
                <w:lang w:eastAsia="en-GB"/>
              </w:rPr>
            </w:pPr>
          </w:p>
          <w:p w14:paraId="7134B9B3" w14:textId="77777777" w:rsidR="00427792" w:rsidRPr="000420CE" w:rsidRDefault="00427792" w:rsidP="00441F9D">
            <w:pPr>
              <w:shd w:val="clear" w:color="auto" w:fill="FEEFE6"/>
              <w:spacing w:before="60"/>
              <w:ind w:right="-132"/>
              <w:rPr>
                <w:rFonts w:cs="Arial"/>
                <w:szCs w:val="20"/>
              </w:rPr>
            </w:pPr>
            <w:r w:rsidRPr="000420CE">
              <w:rPr>
                <w:rFonts w:cs="Arial"/>
                <w:szCs w:val="20"/>
                <w:lang w:eastAsia="en-GB"/>
              </w:rPr>
              <w:t xml:space="preserve">For </w:t>
            </w:r>
            <w:r>
              <w:rPr>
                <w:rFonts w:cs="Arial"/>
                <w:szCs w:val="20"/>
                <w:lang w:eastAsia="en-GB"/>
              </w:rPr>
              <w:t>E</w:t>
            </w:r>
            <w:r w:rsidRPr="000420CE">
              <w:rPr>
                <w:rFonts w:cs="Arial"/>
                <w:szCs w:val="20"/>
                <w:lang w:eastAsia="en-GB"/>
              </w:rPr>
              <w:t>xtended learners, move on to examples where they will need to find the products of algebraic expressions, for example (</w:t>
            </w:r>
            <w:r w:rsidRPr="000420CE">
              <w:rPr>
                <w:rFonts w:cs="Arial"/>
                <w:i/>
                <w:szCs w:val="20"/>
                <w:lang w:eastAsia="en-GB"/>
              </w:rPr>
              <w:t>x</w:t>
            </w:r>
            <w:r w:rsidRPr="000420CE">
              <w:rPr>
                <w:rFonts w:cs="Arial"/>
                <w:szCs w:val="20"/>
                <w:vertAlign w:val="superscript"/>
                <w:lang w:eastAsia="en-GB"/>
              </w:rPr>
              <w:t>2</w:t>
            </w:r>
            <w:r w:rsidRPr="000420CE">
              <w:rPr>
                <w:rFonts w:cs="Arial"/>
                <w:szCs w:val="20"/>
                <w:lang w:eastAsia="en-GB"/>
              </w:rPr>
              <w:t xml:space="preserve"> + 3</w:t>
            </w:r>
            <w:r w:rsidRPr="000420CE">
              <w:rPr>
                <w:rFonts w:cs="Arial"/>
                <w:i/>
                <w:szCs w:val="20"/>
                <w:lang w:eastAsia="en-GB"/>
              </w:rPr>
              <w:t>x</w:t>
            </w:r>
            <w:r w:rsidRPr="000420CE">
              <w:rPr>
                <w:rFonts w:cs="Arial"/>
                <w:szCs w:val="20"/>
                <w:lang w:eastAsia="en-GB"/>
              </w:rPr>
              <w:t xml:space="preserve"> – 4)(</w:t>
            </w:r>
            <w:r w:rsidRPr="000420CE">
              <w:rPr>
                <w:rFonts w:cs="Arial"/>
                <w:i/>
                <w:szCs w:val="20"/>
                <w:lang w:eastAsia="en-GB"/>
              </w:rPr>
              <w:t>x</w:t>
            </w:r>
            <w:r w:rsidRPr="000420CE">
              <w:rPr>
                <w:rFonts w:cs="Arial"/>
                <w:szCs w:val="20"/>
                <w:lang w:eastAsia="en-GB"/>
              </w:rPr>
              <w:t xml:space="preserve"> – 5). Building on the earlier factorising work, use examples to show learners how to factorise three-term quadratic equations, initially where the coefficient of </w:t>
            </w:r>
            <w:r w:rsidRPr="000420CE">
              <w:rPr>
                <w:rFonts w:cs="Arial"/>
                <w:i/>
                <w:szCs w:val="20"/>
                <w:lang w:eastAsia="en-GB"/>
              </w:rPr>
              <w:t>x</w:t>
            </w:r>
            <w:r w:rsidRPr="000420CE">
              <w:rPr>
                <w:rFonts w:cs="Arial"/>
                <w:szCs w:val="20"/>
                <w:vertAlign w:val="superscript"/>
                <w:lang w:eastAsia="en-GB"/>
              </w:rPr>
              <w:t>2</w:t>
            </w:r>
            <w:r w:rsidRPr="000420CE">
              <w:rPr>
                <w:rFonts w:cs="Arial"/>
                <w:szCs w:val="20"/>
                <w:lang w:eastAsia="en-GB"/>
              </w:rPr>
              <w:t xml:space="preserve"> is 1. </w:t>
            </w:r>
          </w:p>
          <w:p w14:paraId="0EC5004A" w14:textId="77777777" w:rsidR="00427792" w:rsidRPr="000420CE" w:rsidRDefault="00427792" w:rsidP="00441F9D">
            <w:pPr>
              <w:shd w:val="clear" w:color="auto" w:fill="FEEFE6"/>
              <w:autoSpaceDE w:val="0"/>
              <w:autoSpaceDN w:val="0"/>
              <w:adjustRightInd w:val="0"/>
              <w:rPr>
                <w:rFonts w:cs="Arial"/>
                <w:szCs w:val="20"/>
                <w:lang w:eastAsia="en-GB"/>
              </w:rPr>
            </w:pPr>
          </w:p>
          <w:p w14:paraId="36A8DEE4" w14:textId="77777777" w:rsidR="00427792" w:rsidRPr="000420CE" w:rsidRDefault="00427792" w:rsidP="00441F9D">
            <w:pPr>
              <w:shd w:val="clear" w:color="auto" w:fill="FEEFE6"/>
              <w:autoSpaceDE w:val="0"/>
              <w:autoSpaceDN w:val="0"/>
              <w:adjustRightInd w:val="0"/>
              <w:rPr>
                <w:rFonts w:cs="Arial"/>
                <w:szCs w:val="20"/>
                <w:lang w:eastAsia="en-GB"/>
              </w:rPr>
            </w:pPr>
            <w:r w:rsidRPr="000420CE">
              <w:rPr>
                <w:rFonts w:cs="Arial"/>
                <w:szCs w:val="20"/>
                <w:lang w:eastAsia="en-GB"/>
              </w:rPr>
              <w:t xml:space="preserve">Include examples of simple difference of two squares, such as </w:t>
            </w:r>
            <w:r w:rsidRPr="000420CE">
              <w:rPr>
                <w:rFonts w:cs="Arial"/>
                <w:i/>
                <w:szCs w:val="20"/>
                <w:lang w:eastAsia="en-GB"/>
              </w:rPr>
              <w:t>x</w:t>
            </w:r>
            <w:r w:rsidRPr="000420CE">
              <w:rPr>
                <w:rFonts w:cs="Arial"/>
                <w:szCs w:val="20"/>
                <w:vertAlign w:val="superscript"/>
                <w:lang w:eastAsia="en-GB"/>
              </w:rPr>
              <w:t>2</w:t>
            </w:r>
            <w:r w:rsidRPr="000420CE">
              <w:rPr>
                <w:rFonts w:cs="Arial"/>
                <w:szCs w:val="20"/>
                <w:lang w:eastAsia="en-GB"/>
              </w:rPr>
              <w:t xml:space="preserve"> – 16, emphasising that these can be solved using the same method as three-term quadratics bearing in mind that the coefficient of the </w:t>
            </w:r>
            <w:r w:rsidRPr="000420CE">
              <w:rPr>
                <w:rFonts w:cs="Arial"/>
                <w:i/>
                <w:szCs w:val="20"/>
                <w:lang w:eastAsia="en-GB"/>
              </w:rPr>
              <w:t>x</w:t>
            </w:r>
            <w:r w:rsidRPr="000420CE">
              <w:rPr>
                <w:rFonts w:cs="Arial"/>
                <w:szCs w:val="20"/>
                <w:lang w:eastAsia="en-GB"/>
              </w:rPr>
              <w:t xml:space="preserve"> term is 0. There </w:t>
            </w:r>
            <w:r w:rsidRPr="000420CE">
              <w:rPr>
                <w:rFonts w:cs="Arial"/>
                <w:szCs w:val="20"/>
                <w:lang w:eastAsia="en-GB"/>
              </w:rPr>
              <w:lastRenderedPageBreak/>
              <w:t>are some good questions to get your learners practi</w:t>
            </w:r>
            <w:r>
              <w:rPr>
                <w:rFonts w:cs="Arial"/>
                <w:szCs w:val="20"/>
                <w:lang w:eastAsia="en-GB"/>
              </w:rPr>
              <w:t>s</w:t>
            </w:r>
            <w:r w:rsidRPr="000420CE">
              <w:rPr>
                <w:rFonts w:cs="Arial"/>
                <w:szCs w:val="20"/>
                <w:lang w:eastAsia="en-GB"/>
              </w:rPr>
              <w:t>ing factorising simple quadratics on slide 5 of the PowerPoint presentation ‘Factorising quadratic expressions’ on the TES website (</w:t>
            </w:r>
            <w:hyperlink r:id="rId51" w:history="1">
              <w:r w:rsidRPr="000420CE">
                <w:rPr>
                  <w:rStyle w:val="Hyperlink"/>
                  <w:rFonts w:cs="Arial"/>
                  <w:szCs w:val="20"/>
                  <w:lang w:eastAsia="en-GB"/>
                </w:rPr>
                <w:t>www.tes.co.uk</w:t>
              </w:r>
            </w:hyperlink>
            <w:r w:rsidRPr="000420CE">
              <w:rPr>
                <w:rFonts w:cs="Arial"/>
                <w:szCs w:val="20"/>
                <w:lang w:eastAsia="en-GB"/>
              </w:rPr>
              <w:t>).</w:t>
            </w:r>
          </w:p>
          <w:p w14:paraId="077B99AA" w14:textId="77777777" w:rsidR="00427792" w:rsidRPr="000420CE" w:rsidRDefault="00427792" w:rsidP="00441F9D">
            <w:pPr>
              <w:shd w:val="clear" w:color="auto" w:fill="FEEFE6"/>
              <w:autoSpaceDE w:val="0"/>
              <w:autoSpaceDN w:val="0"/>
              <w:adjustRightInd w:val="0"/>
              <w:rPr>
                <w:rFonts w:cs="Arial"/>
                <w:szCs w:val="20"/>
                <w:lang w:eastAsia="en-GB"/>
              </w:rPr>
            </w:pPr>
          </w:p>
          <w:p w14:paraId="2BC2B127" w14:textId="77777777" w:rsidR="00427792" w:rsidRPr="000420CE" w:rsidRDefault="00427792" w:rsidP="00441F9D">
            <w:pPr>
              <w:shd w:val="clear" w:color="auto" w:fill="FEEFE6"/>
              <w:autoSpaceDE w:val="0"/>
              <w:autoSpaceDN w:val="0"/>
              <w:adjustRightInd w:val="0"/>
              <w:rPr>
                <w:rFonts w:cs="Arial"/>
                <w:szCs w:val="20"/>
                <w:lang w:eastAsia="en-GB"/>
              </w:rPr>
            </w:pPr>
            <w:r w:rsidRPr="000420CE">
              <w:rPr>
                <w:rFonts w:cs="Arial"/>
                <w:szCs w:val="20"/>
                <w:lang w:eastAsia="en-GB"/>
              </w:rPr>
              <w:t xml:space="preserve">A really challenging topic is that of factorising quadratics where the coefficient of </w:t>
            </w:r>
            <w:r w:rsidRPr="000420CE">
              <w:rPr>
                <w:rFonts w:cs="Arial"/>
                <w:i/>
                <w:szCs w:val="20"/>
                <w:lang w:eastAsia="en-GB"/>
              </w:rPr>
              <w:t>x</w:t>
            </w:r>
            <w:r w:rsidRPr="000420CE">
              <w:rPr>
                <w:rFonts w:cs="Arial"/>
                <w:szCs w:val="20"/>
                <w:vertAlign w:val="superscript"/>
                <w:lang w:eastAsia="en-GB"/>
              </w:rPr>
              <w:t>2</w:t>
            </w:r>
            <w:r w:rsidRPr="000420CE">
              <w:rPr>
                <w:rFonts w:cs="Arial"/>
                <w:szCs w:val="20"/>
                <w:lang w:eastAsia="en-GB"/>
              </w:rPr>
              <w:t xml:space="preserve"> is </w:t>
            </w:r>
            <w:r w:rsidRPr="000420CE">
              <w:rPr>
                <w:rFonts w:cs="Arial"/>
                <w:b/>
                <w:szCs w:val="20"/>
                <w:lang w:eastAsia="en-GB"/>
              </w:rPr>
              <w:t>not</w:t>
            </w:r>
            <w:r w:rsidRPr="000420CE">
              <w:rPr>
                <w:rFonts w:cs="Arial"/>
                <w:szCs w:val="20"/>
                <w:lang w:eastAsia="en-GB"/>
              </w:rPr>
              <w:t xml:space="preserve"> 1. It is worth spending a considerable amount of time on this topic, including revisiting it throughout the course to </w:t>
            </w:r>
            <w:r>
              <w:rPr>
                <w:rFonts w:cs="Arial"/>
                <w:szCs w:val="20"/>
                <w:lang w:eastAsia="en-GB"/>
              </w:rPr>
              <w:t xml:space="preserve">make </w:t>
            </w:r>
            <w:r w:rsidRPr="000420CE">
              <w:rPr>
                <w:rFonts w:cs="Arial"/>
                <w:szCs w:val="20"/>
                <w:lang w:eastAsia="en-GB"/>
              </w:rPr>
              <w:t xml:space="preserve">sure </w:t>
            </w:r>
            <w:r>
              <w:rPr>
                <w:rFonts w:cs="Arial"/>
                <w:szCs w:val="20"/>
                <w:lang w:eastAsia="en-GB"/>
              </w:rPr>
              <w:t xml:space="preserve">learners remember the </w:t>
            </w:r>
            <w:r w:rsidRPr="000420CE">
              <w:rPr>
                <w:rFonts w:cs="Arial"/>
                <w:szCs w:val="20"/>
                <w:lang w:eastAsia="en-GB"/>
              </w:rPr>
              <w:t>methods. A higher</w:t>
            </w:r>
            <w:r>
              <w:rPr>
                <w:rFonts w:cs="Arial"/>
                <w:szCs w:val="20"/>
                <w:lang w:eastAsia="en-GB"/>
              </w:rPr>
              <w:t>-</w:t>
            </w:r>
            <w:r w:rsidRPr="000420CE">
              <w:rPr>
                <w:rFonts w:cs="Arial"/>
                <w:szCs w:val="20"/>
                <w:lang w:eastAsia="en-GB"/>
              </w:rPr>
              <w:t xml:space="preserve">order thinking skill is to ask learners to compare different methods for tackling a question. This is particularly useful for more able learners. Ask them to compare the two different methods for factorising quadratics of the form </w:t>
            </w:r>
            <w:r w:rsidRPr="000420CE">
              <w:rPr>
                <w:rFonts w:cs="Arial"/>
                <w:i/>
                <w:szCs w:val="20"/>
                <w:lang w:eastAsia="en-GB"/>
              </w:rPr>
              <w:t>ax</w:t>
            </w:r>
            <w:r w:rsidRPr="000420CE">
              <w:rPr>
                <w:rFonts w:cs="Arial"/>
                <w:szCs w:val="20"/>
                <w:vertAlign w:val="superscript"/>
                <w:lang w:eastAsia="en-GB"/>
              </w:rPr>
              <w:t>2</w:t>
            </w:r>
            <w:r w:rsidRPr="000420CE">
              <w:rPr>
                <w:rFonts w:cs="Arial"/>
                <w:szCs w:val="20"/>
                <w:lang w:eastAsia="en-GB"/>
              </w:rPr>
              <w:t> + </w:t>
            </w:r>
            <w:proofErr w:type="spellStart"/>
            <w:r w:rsidRPr="000420CE">
              <w:rPr>
                <w:rFonts w:cs="Arial"/>
                <w:i/>
                <w:iCs/>
                <w:szCs w:val="20"/>
                <w:lang w:eastAsia="en-GB"/>
              </w:rPr>
              <w:t>bx</w:t>
            </w:r>
            <w:proofErr w:type="spellEnd"/>
            <w:r w:rsidRPr="000420CE">
              <w:rPr>
                <w:rFonts w:cs="Arial"/>
                <w:i/>
                <w:iCs/>
                <w:szCs w:val="20"/>
                <w:lang w:eastAsia="en-GB"/>
              </w:rPr>
              <w:t> </w:t>
            </w:r>
            <w:r w:rsidRPr="000420CE">
              <w:rPr>
                <w:rFonts w:cs="Arial"/>
                <w:szCs w:val="20"/>
                <w:lang w:eastAsia="en-GB"/>
              </w:rPr>
              <w:t>+ </w:t>
            </w:r>
            <w:r w:rsidRPr="000420CE">
              <w:rPr>
                <w:rFonts w:cs="Arial"/>
                <w:i/>
                <w:iCs/>
                <w:szCs w:val="20"/>
                <w:lang w:eastAsia="en-GB"/>
              </w:rPr>
              <w:t>c</w:t>
            </w:r>
            <w:r w:rsidRPr="000420CE">
              <w:rPr>
                <w:rFonts w:cs="Arial"/>
                <w:szCs w:val="20"/>
                <w:lang w:eastAsia="en-GB"/>
              </w:rPr>
              <w:t xml:space="preserve">, where </w:t>
            </w:r>
            <w:r w:rsidRPr="000420CE">
              <w:rPr>
                <w:rFonts w:cs="Arial"/>
                <w:i/>
                <w:szCs w:val="20"/>
                <w:lang w:eastAsia="en-GB"/>
              </w:rPr>
              <w:t>a</w:t>
            </w:r>
            <w:r w:rsidRPr="000420CE">
              <w:rPr>
                <w:rFonts w:cs="Arial"/>
                <w:szCs w:val="20"/>
                <w:lang w:eastAsia="en-GB"/>
              </w:rPr>
              <w:t xml:space="preserve"> </w:t>
            </w:r>
            <m:oMath>
              <m:r>
                <w:rPr>
                  <w:rFonts w:ascii="Cambria Math" w:hAnsi="Cambria Math" w:cs="Arial"/>
                  <w:szCs w:val="20"/>
                  <w:lang w:eastAsia="en-GB"/>
                </w:rPr>
                <m:t>≠</m:t>
              </m:r>
            </m:oMath>
            <w:r w:rsidRPr="000420CE">
              <w:rPr>
                <w:rFonts w:cs="Arial"/>
                <w:szCs w:val="20"/>
                <w:lang w:eastAsia="en-GB"/>
              </w:rPr>
              <w:t xml:space="preserve"> 1. The first method </w:t>
            </w:r>
            <w:r>
              <w:rPr>
                <w:rFonts w:cs="Arial"/>
                <w:szCs w:val="20"/>
                <w:lang w:eastAsia="en-GB"/>
              </w:rPr>
              <w:t>is</w:t>
            </w:r>
            <w:r w:rsidRPr="000420CE">
              <w:rPr>
                <w:rFonts w:cs="Arial"/>
                <w:szCs w:val="20"/>
                <w:lang w:eastAsia="en-GB"/>
              </w:rPr>
              <w:t xml:space="preserve"> on slide 16 of the </w:t>
            </w:r>
            <w:r>
              <w:rPr>
                <w:rFonts w:cs="Arial"/>
                <w:szCs w:val="20"/>
                <w:lang w:eastAsia="en-GB"/>
              </w:rPr>
              <w:t>P</w:t>
            </w:r>
            <w:r w:rsidRPr="000420CE">
              <w:rPr>
                <w:rFonts w:cs="Arial"/>
                <w:szCs w:val="20"/>
                <w:lang w:eastAsia="en-GB"/>
              </w:rPr>
              <w:t>ower</w:t>
            </w:r>
            <w:r>
              <w:rPr>
                <w:rFonts w:cs="Arial"/>
                <w:szCs w:val="20"/>
                <w:lang w:eastAsia="en-GB"/>
              </w:rPr>
              <w:t>P</w:t>
            </w:r>
            <w:r w:rsidRPr="000420CE">
              <w:rPr>
                <w:rFonts w:cs="Arial"/>
                <w:szCs w:val="20"/>
                <w:lang w:eastAsia="en-GB"/>
              </w:rPr>
              <w:t xml:space="preserve">oint presentation above, (which uses splitting the </w:t>
            </w:r>
            <w:r w:rsidRPr="000420CE">
              <w:rPr>
                <w:rFonts w:cs="Arial"/>
                <w:i/>
                <w:szCs w:val="20"/>
                <w:lang w:eastAsia="en-GB"/>
              </w:rPr>
              <w:t>x</w:t>
            </w:r>
            <w:r w:rsidRPr="000420CE">
              <w:rPr>
                <w:rFonts w:cs="Arial"/>
                <w:szCs w:val="20"/>
                <w:lang w:eastAsia="en-GB"/>
              </w:rPr>
              <w:t xml:space="preserve"> term into two terms and then factorising by grouping). The second method </w:t>
            </w:r>
            <w:r>
              <w:rPr>
                <w:rFonts w:cs="Arial"/>
                <w:szCs w:val="20"/>
                <w:lang w:eastAsia="en-GB"/>
              </w:rPr>
              <w:t>is</w:t>
            </w:r>
            <w:r w:rsidRPr="000420CE">
              <w:rPr>
                <w:rFonts w:cs="Arial"/>
                <w:szCs w:val="20"/>
                <w:lang w:eastAsia="en-GB"/>
              </w:rPr>
              <w:t xml:space="preserve"> on Mr Barton Maths website (</w:t>
            </w:r>
            <w:hyperlink r:id="rId52" w:history="1">
              <w:r w:rsidRPr="000420CE">
                <w:rPr>
                  <w:rStyle w:val="Hyperlink"/>
                  <w:rFonts w:cs="Arial"/>
                  <w:szCs w:val="20"/>
                  <w:lang w:eastAsia="en-GB"/>
                </w:rPr>
                <w:t>mrbartonmaths.com</w:t>
              </w:r>
            </w:hyperlink>
            <w:r w:rsidRPr="000420CE">
              <w:rPr>
                <w:rFonts w:cs="Arial"/>
                <w:szCs w:val="20"/>
                <w:lang w:eastAsia="en-GB"/>
              </w:rPr>
              <w:t xml:space="preserve">) in </w:t>
            </w:r>
            <w:r>
              <w:rPr>
                <w:rFonts w:cs="Arial"/>
                <w:szCs w:val="20"/>
                <w:lang w:eastAsia="en-GB"/>
              </w:rPr>
              <w:t>the</w:t>
            </w:r>
            <w:r w:rsidRPr="000420CE">
              <w:rPr>
                <w:rFonts w:cs="Arial"/>
                <w:szCs w:val="20"/>
                <w:lang w:eastAsia="en-GB"/>
              </w:rPr>
              <w:t xml:space="preserve"> eBook ‘The Maths E-Book of Notes and Examples’ in the section ‘More factorising quadratics’</w:t>
            </w:r>
            <w:r>
              <w:rPr>
                <w:rFonts w:cs="Arial"/>
                <w:szCs w:val="20"/>
                <w:lang w:eastAsia="en-GB"/>
              </w:rPr>
              <w:t xml:space="preserve">, </w:t>
            </w:r>
            <w:r w:rsidRPr="000420CE">
              <w:rPr>
                <w:rFonts w:cs="Arial"/>
                <w:szCs w:val="20"/>
                <w:lang w:eastAsia="en-GB"/>
              </w:rPr>
              <w:t xml:space="preserve"> </w:t>
            </w:r>
            <w:r>
              <w:rPr>
                <w:rFonts w:cs="Arial"/>
                <w:szCs w:val="20"/>
                <w:lang w:eastAsia="en-GB"/>
              </w:rPr>
              <w:t xml:space="preserve">(which </w:t>
            </w:r>
            <w:r w:rsidRPr="000420CE">
              <w:rPr>
                <w:rFonts w:cs="Arial"/>
                <w:szCs w:val="20"/>
                <w:lang w:eastAsia="en-GB"/>
              </w:rPr>
              <w:t>uses a trial and error approach</w:t>
            </w:r>
            <w:r>
              <w:rPr>
                <w:rFonts w:cs="Arial"/>
                <w:szCs w:val="20"/>
                <w:lang w:eastAsia="en-GB"/>
              </w:rPr>
              <w:t>)</w:t>
            </w:r>
            <w:r w:rsidRPr="000420CE">
              <w:rPr>
                <w:rFonts w:cs="Arial"/>
                <w:szCs w:val="20"/>
                <w:lang w:eastAsia="en-GB"/>
              </w:rPr>
              <w:t xml:space="preserve">. </w:t>
            </w:r>
            <w:r w:rsidRPr="00474F75">
              <w:rPr>
                <w:rFonts w:cs="Arial"/>
                <w:szCs w:val="20"/>
                <w:lang w:eastAsia="en-GB"/>
              </w:rPr>
              <w:t>T</w:t>
            </w:r>
            <w:r>
              <w:rPr>
                <w:rFonts w:cs="Arial"/>
                <w:szCs w:val="20"/>
                <w:lang w:eastAsia="en-GB"/>
              </w:rPr>
              <w:t>o support learners’ understanding,</w:t>
            </w:r>
            <w:r w:rsidRPr="000420CE">
              <w:rPr>
                <w:rFonts w:cs="Arial"/>
                <w:szCs w:val="20"/>
                <w:lang w:eastAsia="en-GB"/>
              </w:rPr>
              <w:t xml:space="preserve"> </w:t>
            </w:r>
            <w:r>
              <w:rPr>
                <w:rFonts w:cs="Arial"/>
                <w:szCs w:val="20"/>
                <w:lang w:eastAsia="en-GB"/>
              </w:rPr>
              <w:t>t</w:t>
            </w:r>
            <w:r w:rsidRPr="000420CE">
              <w:rPr>
                <w:rFonts w:cs="Arial"/>
                <w:szCs w:val="20"/>
                <w:lang w:eastAsia="en-GB"/>
              </w:rPr>
              <w:t>he Maths is Fun website (</w:t>
            </w:r>
            <w:hyperlink r:id="rId53" w:history="1">
              <w:r w:rsidRPr="000420CE">
                <w:rPr>
                  <w:rStyle w:val="Hyperlink"/>
                  <w:rFonts w:cs="Arial"/>
                  <w:szCs w:val="20"/>
                  <w:lang w:eastAsia="en-GB"/>
                </w:rPr>
                <w:t>www.mathsisfun.com</w:t>
              </w:r>
            </w:hyperlink>
            <w:r w:rsidRPr="000420CE">
              <w:rPr>
                <w:rFonts w:cs="Arial"/>
                <w:szCs w:val="20"/>
                <w:lang w:eastAsia="en-GB"/>
              </w:rPr>
              <w:t>) has a good explanation of completing the square that uses multiple representations</w:t>
            </w:r>
            <w:r>
              <w:rPr>
                <w:rFonts w:cs="Arial"/>
                <w:szCs w:val="20"/>
                <w:lang w:eastAsia="en-GB"/>
              </w:rPr>
              <w:t>.</w:t>
            </w:r>
            <w:r w:rsidRPr="000420CE">
              <w:rPr>
                <w:rFonts w:cs="Arial"/>
                <w:szCs w:val="20"/>
                <w:lang w:eastAsia="en-GB"/>
              </w:rPr>
              <w:t xml:space="preserve"> (If the link </w:t>
            </w:r>
            <w:r>
              <w:rPr>
                <w:rFonts w:cs="Arial"/>
                <w:szCs w:val="20"/>
                <w:lang w:eastAsia="en-GB"/>
              </w:rPr>
              <w:t>doesn’t work</w:t>
            </w:r>
            <w:r w:rsidRPr="000420CE">
              <w:rPr>
                <w:rFonts w:cs="Arial"/>
                <w:szCs w:val="20"/>
                <w:lang w:eastAsia="en-GB"/>
              </w:rPr>
              <w:t>, search ‘Completing the square’.)</w:t>
            </w:r>
          </w:p>
          <w:p w14:paraId="6712E6F4" w14:textId="77777777" w:rsidR="00427792" w:rsidRPr="000420CE" w:rsidRDefault="00427792" w:rsidP="00441F9D">
            <w:pPr>
              <w:pStyle w:val="BodyText"/>
              <w:shd w:val="clear" w:color="auto" w:fill="FEEFE6"/>
              <w:rPr>
                <w:lang w:eastAsia="en-GB"/>
              </w:rPr>
            </w:pPr>
          </w:p>
          <w:p w14:paraId="5B330AE9" w14:textId="77777777" w:rsidR="00427792" w:rsidRPr="002C0AFF" w:rsidRDefault="00427792" w:rsidP="00441F9D">
            <w:pPr>
              <w:pStyle w:val="BodyText"/>
              <w:shd w:val="clear" w:color="auto" w:fill="FEEFE6"/>
              <w:rPr>
                <w:i/>
              </w:rPr>
            </w:pPr>
            <w:r w:rsidRPr="000420CE">
              <w:rPr>
                <w:lang w:eastAsia="en-GB"/>
              </w:rPr>
              <w:t>Finally, give learners example problems requiring them to factorise the difference of two squares, for example 16</w:t>
            </w:r>
            <w:r w:rsidRPr="005F6B5E">
              <w:rPr>
                <w:lang w:eastAsia="en-GB"/>
              </w:rPr>
              <w:t>x</w:t>
            </w:r>
            <w:r w:rsidRPr="00BF4DA3">
              <w:rPr>
                <w:vertAlign w:val="superscript"/>
                <w:lang w:eastAsia="en-GB"/>
              </w:rPr>
              <w:t>2</w:t>
            </w:r>
            <w:r w:rsidRPr="000420CE">
              <w:rPr>
                <w:lang w:eastAsia="en-GB"/>
              </w:rPr>
              <w:t xml:space="preserve"> – 25</w:t>
            </w:r>
            <w:r w:rsidRPr="005F6B5E">
              <w:rPr>
                <w:lang w:eastAsia="en-GB"/>
              </w:rPr>
              <w:t>y</w:t>
            </w:r>
            <w:r w:rsidRPr="00BF4DA3">
              <w:rPr>
                <w:vertAlign w:val="superscript"/>
                <w:lang w:eastAsia="en-GB"/>
              </w:rPr>
              <w:t>2</w:t>
            </w:r>
            <w:r w:rsidRPr="000420CE">
              <w:rPr>
                <w:lang w:eastAsia="en-GB"/>
              </w:rPr>
              <w:t xml:space="preserve">. </w:t>
            </w:r>
            <w:r>
              <w:rPr>
                <w:lang w:eastAsia="en-GB"/>
              </w:rPr>
              <w:t>Discuss</w:t>
            </w:r>
            <w:r w:rsidRPr="000420CE">
              <w:rPr>
                <w:lang w:eastAsia="en-GB"/>
              </w:rPr>
              <w:t xml:space="preserve"> two-term quadratic factorising examples such as 18</w:t>
            </w:r>
            <w:r w:rsidRPr="005F6B5E">
              <w:rPr>
                <w:lang w:eastAsia="en-GB"/>
              </w:rPr>
              <w:t>x</w:t>
            </w:r>
            <w:r w:rsidRPr="00596CF2">
              <w:rPr>
                <w:vertAlign w:val="superscript"/>
                <w:lang w:eastAsia="en-GB"/>
              </w:rPr>
              <w:t>2</w:t>
            </w:r>
            <w:r w:rsidRPr="000420CE">
              <w:rPr>
                <w:lang w:eastAsia="en-GB"/>
              </w:rPr>
              <w:t xml:space="preserve"> – 24</w:t>
            </w:r>
            <w:r w:rsidRPr="005F6B5E">
              <w:rPr>
                <w:lang w:eastAsia="en-GB"/>
              </w:rPr>
              <w:t>x</w:t>
            </w:r>
            <w:r w:rsidRPr="000420CE">
              <w:rPr>
                <w:lang w:eastAsia="en-GB"/>
              </w:rPr>
              <w:t xml:space="preserve">. Emphasise that these are often poorly answered. Point out that because they are quadratics learners often try to use two sets of brackets instead of just the one set of brackets required. </w:t>
            </w:r>
          </w:p>
        </w:tc>
      </w:tr>
      <w:tr w:rsidR="00C76F04" w:rsidRPr="00DB2C1F" w14:paraId="704392C0" w14:textId="77777777" w:rsidTr="001B42A8">
        <w:tblPrEx>
          <w:tblCellMar>
            <w:top w:w="0" w:type="dxa"/>
            <w:bottom w:w="0" w:type="dxa"/>
          </w:tblCellMar>
        </w:tblPrEx>
        <w:trPr>
          <w:trHeight w:val="487"/>
        </w:trPr>
        <w:tc>
          <w:tcPr>
            <w:tcW w:w="2552" w:type="dxa"/>
            <w:tcMar>
              <w:top w:w="113" w:type="dxa"/>
              <w:bottom w:w="113" w:type="dxa"/>
            </w:tcMar>
          </w:tcPr>
          <w:p w14:paraId="323E2224" w14:textId="77777777" w:rsidR="00C76F04" w:rsidRDefault="00C76F04" w:rsidP="001B42A8">
            <w:pPr>
              <w:pStyle w:val="BodyText"/>
              <w:rPr>
                <w:lang w:eastAsia="en-GB"/>
              </w:rPr>
            </w:pPr>
            <w:r w:rsidRPr="00420B71">
              <w:rPr>
                <w:lang w:eastAsia="en-GB"/>
              </w:rPr>
              <w:lastRenderedPageBreak/>
              <w:t xml:space="preserve">C9.1 </w:t>
            </w:r>
          </w:p>
          <w:p w14:paraId="69475B78" w14:textId="581A5FEE" w:rsidR="00C76F04" w:rsidRPr="004A4E17" w:rsidRDefault="00C76F04" w:rsidP="007D460F">
            <w:pPr>
              <w:pStyle w:val="BodyText"/>
              <w:rPr>
                <w:lang w:eastAsia="en-GB"/>
              </w:rPr>
            </w:pPr>
            <w:r w:rsidRPr="00420B71">
              <w:rPr>
                <w:lang w:eastAsia="en-GB"/>
              </w:rPr>
              <w:t xml:space="preserve">and </w:t>
            </w:r>
            <w:r w:rsidRPr="005F6B5E">
              <w:rPr>
                <w:shd w:val="clear" w:color="auto" w:fill="FEEFE6"/>
                <w:lang w:eastAsia="en-GB"/>
              </w:rPr>
              <w:t>E9.1</w:t>
            </w:r>
            <w:r w:rsidR="005B3C20" w:rsidRPr="005B3C20">
              <w:rPr>
                <w:lang w:eastAsia="en-GB"/>
              </w:rPr>
              <w:t xml:space="preserve"> Classifying statistical data</w:t>
            </w:r>
          </w:p>
        </w:tc>
        <w:tc>
          <w:tcPr>
            <w:tcW w:w="2126" w:type="dxa"/>
            <w:tcMar>
              <w:top w:w="113" w:type="dxa"/>
              <w:bottom w:w="113" w:type="dxa"/>
            </w:tcMar>
          </w:tcPr>
          <w:p w14:paraId="718CF79D" w14:textId="2CD6BDE8" w:rsidR="00C76F04" w:rsidRPr="00420B71" w:rsidRDefault="005B3C20" w:rsidP="001B42A8">
            <w:pPr>
              <w:autoSpaceDE w:val="0"/>
              <w:autoSpaceDN w:val="0"/>
              <w:adjustRightInd w:val="0"/>
              <w:rPr>
                <w:rFonts w:cs="Arial"/>
                <w:szCs w:val="20"/>
                <w:lang w:eastAsia="en-GB"/>
              </w:rPr>
            </w:pPr>
            <w:r>
              <w:rPr>
                <w:rFonts w:cs="Arial"/>
                <w:szCs w:val="20"/>
                <w:lang w:eastAsia="en-GB"/>
              </w:rPr>
              <w:t>C</w:t>
            </w:r>
            <w:r w:rsidR="00C76F04" w:rsidRPr="00420B71">
              <w:rPr>
                <w:rFonts w:cs="Arial"/>
                <w:szCs w:val="20"/>
                <w:lang w:eastAsia="en-GB"/>
              </w:rPr>
              <w:t>lassify and tabulate statistical data.</w:t>
            </w:r>
          </w:p>
          <w:p w14:paraId="480426E3" w14:textId="77777777" w:rsidR="00C76F04" w:rsidRPr="00420B71" w:rsidRDefault="00C76F04" w:rsidP="001B42A8">
            <w:pPr>
              <w:autoSpaceDE w:val="0"/>
              <w:autoSpaceDN w:val="0"/>
              <w:adjustRightInd w:val="0"/>
              <w:rPr>
                <w:rFonts w:cs="Arial"/>
                <w:szCs w:val="20"/>
                <w:lang w:eastAsia="en-GB"/>
              </w:rPr>
            </w:pPr>
          </w:p>
          <w:p w14:paraId="6254BF2F" w14:textId="77777777" w:rsidR="00C76F04" w:rsidRPr="004A4E17" w:rsidRDefault="00C76F04" w:rsidP="001B42A8">
            <w:pPr>
              <w:pStyle w:val="BodyText"/>
              <w:rPr>
                <w:lang w:eastAsia="en-GB"/>
              </w:rPr>
            </w:pPr>
          </w:p>
        </w:tc>
        <w:tc>
          <w:tcPr>
            <w:tcW w:w="9923" w:type="dxa"/>
            <w:tcMar>
              <w:top w:w="113" w:type="dxa"/>
              <w:bottom w:w="113" w:type="dxa"/>
            </w:tcMar>
          </w:tcPr>
          <w:p w14:paraId="68375D6A" w14:textId="77777777" w:rsidR="00C76F04" w:rsidRPr="00420B71" w:rsidRDefault="00C76F04" w:rsidP="001B42A8">
            <w:pPr>
              <w:autoSpaceDE w:val="0"/>
              <w:autoSpaceDN w:val="0"/>
              <w:adjustRightInd w:val="0"/>
              <w:rPr>
                <w:rFonts w:cs="Arial"/>
                <w:szCs w:val="20"/>
                <w:lang w:eastAsia="en-GB"/>
              </w:rPr>
            </w:pPr>
            <w:r w:rsidRPr="00420B71">
              <w:rPr>
                <w:rFonts w:cs="Arial"/>
                <w:szCs w:val="20"/>
                <w:lang w:eastAsia="en-GB"/>
              </w:rPr>
              <w:t xml:space="preserve">Use simple examples to revise collecting data and presenting it in a frequency (tally) chart. For example, record the different makes of car in a car park, or record the number of words on the first page of a series of different books. </w:t>
            </w:r>
          </w:p>
          <w:p w14:paraId="2F07A891" w14:textId="77777777" w:rsidR="00C76F04" w:rsidRPr="00420B71" w:rsidRDefault="00C76F04" w:rsidP="001B42A8">
            <w:pPr>
              <w:autoSpaceDE w:val="0"/>
              <w:autoSpaceDN w:val="0"/>
              <w:adjustRightInd w:val="0"/>
              <w:rPr>
                <w:rFonts w:cs="Arial"/>
                <w:szCs w:val="20"/>
                <w:lang w:eastAsia="en-GB"/>
              </w:rPr>
            </w:pPr>
          </w:p>
          <w:p w14:paraId="53DA7C38" w14:textId="77777777" w:rsidR="00C76F04" w:rsidRPr="00420B71" w:rsidRDefault="00C76F04" w:rsidP="001B42A8">
            <w:pPr>
              <w:autoSpaceDE w:val="0"/>
              <w:autoSpaceDN w:val="0"/>
              <w:adjustRightInd w:val="0"/>
              <w:rPr>
                <w:rFonts w:cs="Arial"/>
                <w:b/>
                <w:szCs w:val="20"/>
                <w:lang w:eastAsia="en-GB"/>
              </w:rPr>
            </w:pPr>
            <w:r w:rsidRPr="00420B71">
              <w:rPr>
                <w:rFonts w:cs="Arial"/>
                <w:szCs w:val="20"/>
                <w:lang w:eastAsia="en-GB"/>
              </w:rPr>
              <w:t xml:space="preserve">Ask learners to conduct an experiment of this type, tabulating their data. </w:t>
            </w:r>
          </w:p>
          <w:p w14:paraId="7FDC5D5C" w14:textId="77777777" w:rsidR="00C76F04" w:rsidRPr="00420B71" w:rsidRDefault="00C76F04" w:rsidP="001B42A8">
            <w:pPr>
              <w:autoSpaceDE w:val="0"/>
              <w:autoSpaceDN w:val="0"/>
              <w:adjustRightInd w:val="0"/>
              <w:rPr>
                <w:rFonts w:cs="Arial"/>
                <w:szCs w:val="20"/>
                <w:lang w:eastAsia="en-GB"/>
              </w:rPr>
            </w:pPr>
          </w:p>
          <w:p w14:paraId="43F69DA4" w14:textId="77777777" w:rsidR="00C76F04" w:rsidRDefault="00C76F04" w:rsidP="001B42A8">
            <w:pPr>
              <w:pStyle w:val="BodyText"/>
              <w:rPr>
                <w:b/>
                <w:lang w:eastAsia="en-GB"/>
              </w:rPr>
            </w:pPr>
            <w:r w:rsidRPr="00420B71">
              <w:rPr>
                <w:lang w:eastAsia="en-GB"/>
              </w:rPr>
              <w:t xml:space="preserve">Use examples to classify data using statistical terminology, </w:t>
            </w:r>
            <w:proofErr w:type="gramStart"/>
            <w:r w:rsidRPr="00420B71">
              <w:rPr>
                <w:lang w:eastAsia="en-GB"/>
              </w:rPr>
              <w:t>e.g.</w:t>
            </w:r>
            <w:proofErr w:type="gramEnd"/>
            <w:r w:rsidRPr="00420B71">
              <w:rPr>
                <w:lang w:eastAsia="en-GB"/>
              </w:rPr>
              <w:t xml:space="preserve"> discrete, continuous, numerical (quantitative), non-numerical (qualitative). Use examples to show how to draw simple inferences from statistical diagrams, and tables including two-way tables.</w:t>
            </w:r>
            <w:r w:rsidRPr="00420B71">
              <w:rPr>
                <w:b/>
                <w:lang w:eastAsia="en-GB"/>
              </w:rPr>
              <w:t xml:space="preserve"> </w:t>
            </w:r>
          </w:p>
          <w:p w14:paraId="670A62EF" w14:textId="77777777" w:rsidR="00C76F04" w:rsidRDefault="00C76F04" w:rsidP="001B42A8">
            <w:pPr>
              <w:pStyle w:val="BodyText"/>
              <w:rPr>
                <w:b/>
                <w:lang w:eastAsia="en-GB"/>
              </w:rPr>
            </w:pPr>
          </w:p>
          <w:tbl>
            <w:tblPr>
              <w:tblStyle w:val="TableGrid"/>
              <w:tblW w:w="0" w:type="auto"/>
              <w:tblLayout w:type="fixed"/>
              <w:tblLook w:val="04A0" w:firstRow="1" w:lastRow="0" w:firstColumn="1" w:lastColumn="0" w:noHBand="0" w:noVBand="1"/>
            </w:tblPr>
            <w:tblGrid>
              <w:gridCol w:w="1809"/>
              <w:gridCol w:w="6158"/>
            </w:tblGrid>
            <w:tr w:rsidR="00C76F04" w:rsidRPr="00420B71" w14:paraId="4A94AEF8"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14825A2C" w14:textId="77777777" w:rsidR="00C76F04" w:rsidRPr="00420B71" w:rsidRDefault="00C76F04" w:rsidP="001B42A8">
                  <w:pPr>
                    <w:rPr>
                      <w:rFonts w:cs="Arial"/>
                      <w:spacing w:val="-1"/>
                      <w:szCs w:val="20"/>
                    </w:rPr>
                  </w:pPr>
                  <w:r w:rsidRPr="00420B71">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67C9FA50" w14:textId="77777777" w:rsidR="00C76F04" w:rsidRPr="00420B71" w:rsidRDefault="00C76F04" w:rsidP="001B42A8">
                  <w:pPr>
                    <w:rPr>
                      <w:rFonts w:cs="Arial"/>
                      <w:spacing w:val="-1"/>
                      <w:szCs w:val="20"/>
                    </w:rPr>
                  </w:pPr>
                  <w:r w:rsidRPr="00420B71">
                    <w:rPr>
                      <w:rFonts w:cs="Arial"/>
                      <w:spacing w:val="-1"/>
                      <w:szCs w:val="20"/>
                    </w:rPr>
                    <w:t xml:space="preserve"> </w:t>
                  </w:r>
                </w:p>
              </w:tc>
            </w:tr>
            <w:tr w:rsidR="00C76F04" w:rsidRPr="00420B71" w14:paraId="0AB70848"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45094D1D" w14:textId="77777777" w:rsidR="00C76F04" w:rsidRPr="00420B71" w:rsidRDefault="00C76F04" w:rsidP="001B42A8">
                  <w:pPr>
                    <w:rPr>
                      <w:rFonts w:cs="Arial"/>
                      <w:spacing w:val="-1"/>
                      <w:szCs w:val="20"/>
                    </w:rPr>
                  </w:pPr>
                  <w:r>
                    <w:rPr>
                      <w:rFonts w:cs="Arial"/>
                      <w:spacing w:val="-1"/>
                      <w:szCs w:val="20"/>
                    </w:rPr>
                    <w:t>Teaching</w:t>
                  </w:r>
                  <w:r w:rsidRPr="00420B71">
                    <w:rPr>
                      <w:rFonts w:cs="Arial"/>
                      <w:spacing w:val="-1"/>
                      <w:szCs w:val="20"/>
                    </w:rPr>
                    <w:t xml:space="preserve"> Pack: </w:t>
                  </w:r>
                  <w:r>
                    <w:rPr>
                      <w:rFonts w:cs="Arial"/>
                      <w:spacing w:val="-1"/>
                      <w:szCs w:val="20"/>
                    </w:rPr>
                    <w:t>Statistics</w:t>
                  </w:r>
                </w:p>
                <w:p w14:paraId="10E03664" w14:textId="77777777" w:rsidR="00C76F04" w:rsidRPr="00420B71" w:rsidRDefault="00C76F04" w:rsidP="001B42A8">
                  <w:pPr>
                    <w:rPr>
                      <w:rFonts w:cs="Arial"/>
                      <w:spacing w:val="-1"/>
                      <w:szCs w:val="20"/>
                    </w:rPr>
                  </w:pPr>
                  <w:r w:rsidRPr="00420B71">
                    <w:rPr>
                      <w:rFonts w:cs="Arial"/>
                      <w:spacing w:val="-1"/>
                      <w:szCs w:val="20"/>
                    </w:rPr>
                    <w:t xml:space="preserve">The </w:t>
                  </w:r>
                  <w:r>
                    <w:rPr>
                      <w:rFonts w:cs="Arial"/>
                      <w:spacing w:val="-1"/>
                      <w:szCs w:val="20"/>
                    </w:rPr>
                    <w:t>Teaching</w:t>
                  </w:r>
                  <w:r w:rsidRPr="00420B71">
                    <w:rPr>
                      <w:rFonts w:cs="Arial"/>
                      <w:spacing w:val="-1"/>
                      <w:szCs w:val="20"/>
                    </w:rPr>
                    <w:t xml:space="preserve"> Pack includes lessons on:</w:t>
                  </w:r>
                </w:p>
                <w:p w14:paraId="0493608A" w14:textId="77777777" w:rsidR="00C76F04" w:rsidRDefault="00C76F04" w:rsidP="00F72313">
                  <w:pPr>
                    <w:pStyle w:val="ListParagraph"/>
                    <w:numPr>
                      <w:ilvl w:val="0"/>
                      <w:numId w:val="8"/>
                    </w:numPr>
                    <w:rPr>
                      <w:rFonts w:cs="Arial"/>
                      <w:spacing w:val="-1"/>
                    </w:rPr>
                  </w:pPr>
                  <w:r>
                    <w:rPr>
                      <w:rFonts w:cs="Arial"/>
                      <w:spacing w:val="-1"/>
                    </w:rPr>
                    <w:t>predicting trends, considering data models and effective questioning</w:t>
                  </w:r>
                </w:p>
                <w:p w14:paraId="24EB492E" w14:textId="77777777" w:rsidR="00C76F04" w:rsidRDefault="00C76F04" w:rsidP="00F72313">
                  <w:pPr>
                    <w:pStyle w:val="ListParagraph"/>
                    <w:numPr>
                      <w:ilvl w:val="0"/>
                      <w:numId w:val="8"/>
                    </w:numPr>
                    <w:rPr>
                      <w:rFonts w:cs="Arial"/>
                      <w:spacing w:val="-1"/>
                    </w:rPr>
                  </w:pPr>
                  <w:r>
                    <w:rPr>
                      <w:rFonts w:cs="Arial"/>
                      <w:spacing w:val="-1"/>
                    </w:rPr>
                    <w:t>bar charts and histograms</w:t>
                  </w:r>
                </w:p>
                <w:p w14:paraId="71632247" w14:textId="77777777" w:rsidR="00C76F04" w:rsidRDefault="00C76F04" w:rsidP="00F72313">
                  <w:pPr>
                    <w:pStyle w:val="ListParagraph"/>
                    <w:numPr>
                      <w:ilvl w:val="0"/>
                      <w:numId w:val="8"/>
                    </w:numPr>
                    <w:rPr>
                      <w:rFonts w:cs="Arial"/>
                      <w:spacing w:val="-1"/>
                    </w:rPr>
                  </w:pPr>
                  <w:r>
                    <w:rPr>
                      <w:rFonts w:cs="Arial"/>
                      <w:spacing w:val="-1"/>
                    </w:rPr>
                    <w:t xml:space="preserve">representations, </w:t>
                  </w:r>
                  <w:proofErr w:type="gramStart"/>
                  <w:r>
                    <w:rPr>
                      <w:rFonts w:cs="Arial"/>
                      <w:spacing w:val="-1"/>
                    </w:rPr>
                    <w:t>restrictions</w:t>
                  </w:r>
                  <w:proofErr w:type="gramEnd"/>
                  <w:r>
                    <w:rPr>
                      <w:rFonts w:cs="Arial"/>
                      <w:spacing w:val="-1"/>
                    </w:rPr>
                    <w:t xml:space="preserve"> and relationships between data</w:t>
                  </w:r>
                </w:p>
                <w:p w14:paraId="03270352" w14:textId="77777777" w:rsidR="00C76F04" w:rsidRPr="00420B71" w:rsidRDefault="00C76F04" w:rsidP="00F72313">
                  <w:pPr>
                    <w:pStyle w:val="ListParagraph"/>
                    <w:numPr>
                      <w:ilvl w:val="0"/>
                      <w:numId w:val="8"/>
                    </w:numPr>
                    <w:rPr>
                      <w:rFonts w:cs="Arial"/>
                      <w:spacing w:val="-1"/>
                    </w:rPr>
                  </w:pPr>
                  <w:r>
                    <w:rPr>
                      <w:rFonts w:cs="Arial"/>
                      <w:spacing w:val="-1"/>
                    </w:rPr>
                    <w:t>cumulative frequency and box-and-whisker plots.</w:t>
                  </w:r>
                </w:p>
              </w:tc>
            </w:tr>
          </w:tbl>
          <w:p w14:paraId="63256883" w14:textId="77777777" w:rsidR="00C76F04" w:rsidRDefault="00C76F04" w:rsidP="001B42A8">
            <w:pPr>
              <w:pStyle w:val="BodyText"/>
              <w:rPr>
                <w:lang w:eastAsia="en-GB"/>
              </w:rPr>
            </w:pPr>
          </w:p>
          <w:p w14:paraId="2D2745D4" w14:textId="77777777" w:rsidR="007D460F" w:rsidRPr="007D460F" w:rsidRDefault="007D460F" w:rsidP="007D460F">
            <w:pPr>
              <w:pStyle w:val="BodyText"/>
              <w:rPr>
                <w:b/>
                <w:bCs/>
                <w:lang w:eastAsia="en-GB"/>
              </w:rPr>
            </w:pPr>
            <w:r w:rsidRPr="007D460F">
              <w:rPr>
                <w:b/>
                <w:bCs/>
                <w:lang w:eastAsia="en-GB"/>
              </w:rPr>
              <w:t>SDG 11 / 13</w:t>
            </w:r>
          </w:p>
          <w:p w14:paraId="2AC55B12" w14:textId="56AEA07E" w:rsidR="007D460F" w:rsidRPr="00DB2C1F" w:rsidRDefault="007D460F" w:rsidP="007D460F">
            <w:pPr>
              <w:pStyle w:val="BodyText"/>
              <w:rPr>
                <w:lang w:eastAsia="en-GB"/>
              </w:rPr>
            </w:pPr>
            <w:r>
              <w:rPr>
                <w:lang w:eastAsia="en-GB"/>
              </w:rPr>
              <w:t>Consider collecting and presenting local data such as distance travelled to school or annual rainfall over time.</w:t>
            </w:r>
          </w:p>
        </w:tc>
      </w:tr>
      <w:tr w:rsidR="004E39D4" w:rsidRPr="004A4E17" w14:paraId="44520D77" w14:textId="77777777" w:rsidTr="001B42A8">
        <w:tblPrEx>
          <w:tblCellMar>
            <w:top w:w="0" w:type="dxa"/>
            <w:bottom w:w="0" w:type="dxa"/>
          </w:tblCellMar>
        </w:tblPrEx>
        <w:tc>
          <w:tcPr>
            <w:tcW w:w="2552" w:type="dxa"/>
            <w:tcMar>
              <w:top w:w="113" w:type="dxa"/>
              <w:bottom w:w="113" w:type="dxa"/>
            </w:tcMar>
          </w:tcPr>
          <w:p w14:paraId="495BB669" w14:textId="77777777" w:rsidR="004E39D4" w:rsidRDefault="004E39D4" w:rsidP="001B42A8">
            <w:pPr>
              <w:pStyle w:val="BodyText"/>
              <w:rPr>
                <w:lang w:eastAsia="en-GB"/>
              </w:rPr>
            </w:pPr>
            <w:r w:rsidRPr="009D5962">
              <w:rPr>
                <w:lang w:eastAsia="en-GB"/>
              </w:rPr>
              <w:lastRenderedPageBreak/>
              <w:t xml:space="preserve">C4.2 </w:t>
            </w:r>
          </w:p>
          <w:p w14:paraId="5E71B5B5" w14:textId="5EEDEBD4" w:rsidR="004E39D4" w:rsidRPr="004A4E17" w:rsidRDefault="004E39D4" w:rsidP="001B42A8">
            <w:pPr>
              <w:pStyle w:val="BodyText"/>
              <w:rPr>
                <w:lang w:eastAsia="en-GB"/>
              </w:rPr>
            </w:pPr>
            <w:r w:rsidRPr="009D5962">
              <w:rPr>
                <w:lang w:eastAsia="en-GB"/>
              </w:rPr>
              <w:t xml:space="preserve">and </w:t>
            </w:r>
            <w:r w:rsidRPr="005F6B5E">
              <w:rPr>
                <w:shd w:val="clear" w:color="auto" w:fill="FEEFE6"/>
                <w:lang w:eastAsia="en-GB"/>
              </w:rPr>
              <w:t>E4.2</w:t>
            </w:r>
            <w:r w:rsidR="00394C4B" w:rsidRPr="00394C4B">
              <w:rPr>
                <w:lang w:eastAsia="en-GB"/>
              </w:rPr>
              <w:t xml:space="preserve"> Geometrical constructions</w:t>
            </w:r>
          </w:p>
        </w:tc>
        <w:tc>
          <w:tcPr>
            <w:tcW w:w="2126" w:type="dxa"/>
            <w:tcMar>
              <w:top w:w="113" w:type="dxa"/>
              <w:bottom w:w="113" w:type="dxa"/>
            </w:tcMar>
          </w:tcPr>
          <w:p w14:paraId="0ABEC414" w14:textId="19DE5248" w:rsidR="00394C4B" w:rsidRPr="00F566D5" w:rsidRDefault="00394C4B" w:rsidP="00CD5BA1">
            <w:pPr>
              <w:pStyle w:val="ListParagraph"/>
              <w:numPr>
                <w:ilvl w:val="0"/>
                <w:numId w:val="23"/>
              </w:numPr>
              <w:autoSpaceDE w:val="0"/>
              <w:autoSpaceDN w:val="0"/>
              <w:adjustRightInd w:val="0"/>
              <w:ind w:left="323" w:hanging="283"/>
              <w:rPr>
                <w:rFonts w:cs="Arial"/>
                <w:lang w:eastAsia="en-GB"/>
              </w:rPr>
            </w:pPr>
            <w:r w:rsidRPr="00F566D5">
              <w:rPr>
                <w:rFonts w:cs="Arial"/>
                <w:lang w:eastAsia="en-GB"/>
              </w:rPr>
              <w:t>Measure and draw lines and angles.</w:t>
            </w:r>
            <w:r w:rsidR="00F566D5">
              <w:rPr>
                <w:rFonts w:cs="Arial"/>
                <w:lang w:eastAsia="en-GB"/>
              </w:rPr>
              <w:br/>
            </w:r>
          </w:p>
          <w:p w14:paraId="45942667" w14:textId="59728828" w:rsidR="00394C4B" w:rsidRPr="00F566D5" w:rsidRDefault="00394C4B" w:rsidP="00CD5BA1">
            <w:pPr>
              <w:pStyle w:val="ListParagraph"/>
              <w:numPr>
                <w:ilvl w:val="0"/>
                <w:numId w:val="23"/>
              </w:numPr>
              <w:autoSpaceDE w:val="0"/>
              <w:autoSpaceDN w:val="0"/>
              <w:adjustRightInd w:val="0"/>
              <w:ind w:left="323" w:hanging="283"/>
              <w:rPr>
                <w:rFonts w:cs="Arial"/>
                <w:lang w:eastAsia="en-GB"/>
              </w:rPr>
            </w:pPr>
            <w:r w:rsidRPr="00F566D5">
              <w:rPr>
                <w:rFonts w:cs="Arial"/>
                <w:lang w:eastAsia="en-GB"/>
              </w:rPr>
              <w:t>Construct a triangle, given the lengths of all</w:t>
            </w:r>
            <w:r w:rsidR="00F566D5">
              <w:rPr>
                <w:rFonts w:cs="Arial"/>
                <w:lang w:eastAsia="en-GB"/>
              </w:rPr>
              <w:t xml:space="preserve"> </w:t>
            </w:r>
            <w:r w:rsidRPr="00F566D5">
              <w:rPr>
                <w:rFonts w:cs="Arial"/>
                <w:lang w:eastAsia="en-GB"/>
              </w:rPr>
              <w:t>sides, using a ruler and pair of compasses only.</w:t>
            </w:r>
            <w:r w:rsidR="00F566D5">
              <w:rPr>
                <w:rFonts w:cs="Arial"/>
                <w:lang w:eastAsia="en-GB"/>
              </w:rPr>
              <w:br/>
            </w:r>
          </w:p>
          <w:p w14:paraId="1F44A84D" w14:textId="44004562" w:rsidR="004E39D4" w:rsidRPr="004A4E17" w:rsidRDefault="00394C4B" w:rsidP="00CD5BA1">
            <w:pPr>
              <w:pStyle w:val="ListParagraph"/>
              <w:numPr>
                <w:ilvl w:val="0"/>
                <w:numId w:val="23"/>
              </w:numPr>
              <w:autoSpaceDE w:val="0"/>
              <w:autoSpaceDN w:val="0"/>
              <w:adjustRightInd w:val="0"/>
              <w:ind w:left="323" w:hanging="283"/>
              <w:rPr>
                <w:lang w:eastAsia="en-GB"/>
              </w:rPr>
            </w:pPr>
            <w:r w:rsidRPr="00F566D5">
              <w:rPr>
                <w:rFonts w:cs="Arial"/>
                <w:lang w:eastAsia="en-GB"/>
              </w:rPr>
              <w:t>Draw, use and interpret nets.</w:t>
            </w:r>
          </w:p>
        </w:tc>
        <w:tc>
          <w:tcPr>
            <w:tcW w:w="9923" w:type="dxa"/>
            <w:tcMar>
              <w:top w:w="113" w:type="dxa"/>
              <w:bottom w:w="113" w:type="dxa"/>
            </w:tcMar>
          </w:tcPr>
          <w:p w14:paraId="27F95F27" w14:textId="77777777" w:rsidR="004E39D4" w:rsidRPr="009D5962" w:rsidRDefault="004E39D4" w:rsidP="001B42A8">
            <w:pPr>
              <w:autoSpaceDE w:val="0"/>
              <w:autoSpaceDN w:val="0"/>
              <w:adjustRightInd w:val="0"/>
              <w:rPr>
                <w:rFonts w:cs="Arial"/>
                <w:szCs w:val="20"/>
                <w:lang w:eastAsia="en-GB"/>
              </w:rPr>
            </w:pPr>
            <w:r w:rsidRPr="009D5962">
              <w:rPr>
                <w:rFonts w:cs="Arial"/>
                <w:szCs w:val="20"/>
                <w:lang w:eastAsia="en-GB"/>
              </w:rPr>
              <w:t xml:space="preserve">Reinforce accurate measurement of lines and angles through various exercises. For example, each learner draws two lines that intersect. Measure the length of each line to the nearest millimetre and one of the angles to the nearest degree. Each learner should then measure another learner’s drawing and compare answers. </w:t>
            </w:r>
          </w:p>
          <w:p w14:paraId="24C41218" w14:textId="77777777" w:rsidR="004E39D4" w:rsidRPr="009D5962" w:rsidRDefault="004E39D4" w:rsidP="001B42A8">
            <w:pPr>
              <w:autoSpaceDE w:val="0"/>
              <w:autoSpaceDN w:val="0"/>
              <w:adjustRightInd w:val="0"/>
              <w:rPr>
                <w:rFonts w:cs="Arial"/>
                <w:szCs w:val="20"/>
                <w:lang w:eastAsia="en-GB"/>
              </w:rPr>
            </w:pPr>
          </w:p>
          <w:p w14:paraId="10F6DBAB" w14:textId="77777777" w:rsidR="004E39D4" w:rsidRPr="009D5962" w:rsidRDefault="004E39D4" w:rsidP="001B42A8">
            <w:pPr>
              <w:autoSpaceDE w:val="0"/>
              <w:autoSpaceDN w:val="0"/>
              <w:adjustRightInd w:val="0"/>
              <w:rPr>
                <w:rFonts w:cs="Arial"/>
                <w:b/>
                <w:szCs w:val="20"/>
                <w:lang w:eastAsia="en-GB"/>
              </w:rPr>
            </w:pPr>
            <w:r w:rsidRPr="009D5962">
              <w:rPr>
                <w:rFonts w:cs="Arial"/>
                <w:szCs w:val="20"/>
                <w:lang w:eastAsia="en-GB"/>
              </w:rPr>
              <w:t xml:space="preserve">Ask learners to draw any triangle and then measure the three angles and check that they add up to 180°. </w:t>
            </w:r>
          </w:p>
          <w:p w14:paraId="6955E465" w14:textId="77777777" w:rsidR="004E39D4" w:rsidRPr="009D5962" w:rsidRDefault="004E39D4" w:rsidP="001B42A8">
            <w:pPr>
              <w:autoSpaceDE w:val="0"/>
              <w:autoSpaceDN w:val="0"/>
              <w:adjustRightInd w:val="0"/>
              <w:rPr>
                <w:rFonts w:cs="Arial"/>
                <w:szCs w:val="20"/>
                <w:lang w:eastAsia="en-GB"/>
              </w:rPr>
            </w:pPr>
          </w:p>
          <w:p w14:paraId="1F27D627" w14:textId="77777777" w:rsidR="004E39D4" w:rsidRDefault="004E39D4" w:rsidP="001B42A8">
            <w:pPr>
              <w:pStyle w:val="BodyText"/>
              <w:rPr>
                <w:lang w:eastAsia="en-GB"/>
              </w:rPr>
            </w:pPr>
            <w:r w:rsidRPr="009D5962">
              <w:rPr>
                <w:lang w:eastAsia="en-GB"/>
              </w:rPr>
              <w:t>Show how to construct a triangle using a ruler and a pair of compasses only, given the lengths of all three sides. The Maths is fun website (</w:t>
            </w:r>
            <w:hyperlink r:id="rId54" w:history="1">
              <w:r w:rsidRPr="009D5962">
                <w:rPr>
                  <w:rStyle w:val="Hyperlink"/>
                  <w:rFonts w:cs="Arial"/>
                  <w:lang w:eastAsia="en-GB"/>
                </w:rPr>
                <w:t>www.mathsisfun.com</w:t>
              </w:r>
            </w:hyperlink>
            <w:r w:rsidRPr="009D5962">
              <w:rPr>
                <w:lang w:eastAsia="en-GB"/>
              </w:rPr>
              <w:t>) has a useful animation, ‘Constructing a triangle with 3 known sides’, to demonstrate.</w:t>
            </w:r>
          </w:p>
          <w:p w14:paraId="564F5961" w14:textId="77777777" w:rsidR="004E39D4" w:rsidRDefault="004E39D4" w:rsidP="001B42A8">
            <w:pPr>
              <w:pStyle w:val="BodyText"/>
              <w:rPr>
                <w:lang w:eastAsia="en-GB"/>
              </w:rPr>
            </w:pPr>
          </w:p>
          <w:p w14:paraId="3D24B575" w14:textId="77777777" w:rsidR="004E39D4" w:rsidRPr="004A4E17" w:rsidRDefault="004E39D4" w:rsidP="001B42A8">
            <w:pPr>
              <w:pStyle w:val="BodyText"/>
            </w:pPr>
            <w:r w:rsidRPr="009D5962">
              <w:rPr>
                <w:lang w:eastAsia="en-GB"/>
              </w:rPr>
              <w:t>Explore some geometric solids and their properties on the Illuminations website (</w:t>
            </w:r>
            <w:hyperlink r:id="rId55" w:history="1">
              <w:r w:rsidRPr="009D5962">
                <w:rPr>
                  <w:rStyle w:val="Hyperlink"/>
                  <w:rFonts w:cs="Arial"/>
                  <w:lang w:eastAsia="en-GB"/>
                </w:rPr>
                <w:t>illuminations.nctm.org</w:t>
              </w:r>
            </w:hyperlink>
            <w:r w:rsidRPr="009D5962">
              <w:rPr>
                <w:lang w:eastAsia="en-GB"/>
              </w:rPr>
              <w:t>); search for ‘Geometric solids’.</w:t>
            </w:r>
            <w:r w:rsidRPr="009D5962">
              <w:rPr>
                <w:b/>
                <w:lang w:eastAsia="en-GB"/>
              </w:rPr>
              <w:t xml:space="preserve"> (I)</w:t>
            </w:r>
            <w:r>
              <w:rPr>
                <w:b/>
                <w:lang w:eastAsia="en-GB"/>
              </w:rPr>
              <w:t xml:space="preserve"> (E)</w:t>
            </w:r>
          </w:p>
        </w:tc>
      </w:tr>
      <w:tr w:rsidR="00DA53C8" w:rsidRPr="004A4E17" w14:paraId="540F4308" w14:textId="77777777" w:rsidTr="005927C9">
        <w:tblPrEx>
          <w:tblCellMar>
            <w:top w:w="0" w:type="dxa"/>
            <w:bottom w:w="0" w:type="dxa"/>
          </w:tblCellMar>
        </w:tblPrEx>
        <w:tc>
          <w:tcPr>
            <w:tcW w:w="2552" w:type="dxa"/>
            <w:tcMar>
              <w:top w:w="113" w:type="dxa"/>
              <w:bottom w:w="113" w:type="dxa"/>
            </w:tcMar>
          </w:tcPr>
          <w:p w14:paraId="4BD1954C" w14:textId="157D7272" w:rsidR="00484718" w:rsidRDefault="00DA53C8" w:rsidP="00DA53C8">
            <w:pPr>
              <w:pStyle w:val="BodyText"/>
              <w:rPr>
                <w:lang w:eastAsia="en-GB"/>
              </w:rPr>
            </w:pPr>
            <w:r w:rsidRPr="000420CE">
              <w:rPr>
                <w:lang w:eastAsia="en-GB"/>
              </w:rPr>
              <w:t>C1.1</w:t>
            </w:r>
            <w:r w:rsidR="00C604C5">
              <w:rPr>
                <w:lang w:eastAsia="en-GB"/>
              </w:rPr>
              <w:t>6</w:t>
            </w:r>
            <w:r w:rsidRPr="000420CE">
              <w:rPr>
                <w:lang w:eastAsia="en-GB"/>
              </w:rPr>
              <w:t xml:space="preserve"> </w:t>
            </w:r>
          </w:p>
          <w:p w14:paraId="734AC441" w14:textId="40A63AF4" w:rsidR="00BE5074" w:rsidRPr="00EF3494" w:rsidRDefault="00DA53C8" w:rsidP="00EF3494">
            <w:pPr>
              <w:pStyle w:val="BodyText"/>
              <w:rPr>
                <w:lang w:eastAsia="en-GB"/>
              </w:rPr>
            </w:pPr>
            <w:r w:rsidRPr="000420CE">
              <w:rPr>
                <w:lang w:eastAsia="en-GB"/>
              </w:rPr>
              <w:t xml:space="preserve">and </w:t>
            </w:r>
            <w:r w:rsidRPr="005F6B5E">
              <w:rPr>
                <w:shd w:val="clear" w:color="auto" w:fill="FEEFE6"/>
                <w:lang w:eastAsia="en-GB"/>
              </w:rPr>
              <w:t>E1.1</w:t>
            </w:r>
            <w:r w:rsidR="00C604C5" w:rsidRPr="005F6B5E">
              <w:rPr>
                <w:shd w:val="clear" w:color="auto" w:fill="FEEFE6"/>
                <w:lang w:eastAsia="en-GB"/>
              </w:rPr>
              <w:t>6</w:t>
            </w:r>
            <w:r w:rsidR="00175081" w:rsidRPr="00175081">
              <w:rPr>
                <w:lang w:eastAsia="en-GB"/>
              </w:rPr>
              <w:t xml:space="preserve"> Money</w:t>
            </w:r>
          </w:p>
        </w:tc>
        <w:tc>
          <w:tcPr>
            <w:tcW w:w="2126" w:type="dxa"/>
            <w:tcMar>
              <w:top w:w="113" w:type="dxa"/>
              <w:bottom w:w="113" w:type="dxa"/>
            </w:tcMar>
          </w:tcPr>
          <w:p w14:paraId="37AA9264" w14:textId="77777777" w:rsidR="00C604C5" w:rsidRDefault="00DA53C8" w:rsidP="00CD5BA1">
            <w:pPr>
              <w:pStyle w:val="BodyText"/>
              <w:numPr>
                <w:ilvl w:val="0"/>
                <w:numId w:val="24"/>
              </w:numPr>
              <w:ind w:left="323" w:hanging="283"/>
              <w:rPr>
                <w:lang w:eastAsia="en-GB"/>
              </w:rPr>
            </w:pPr>
            <w:r w:rsidRPr="000420CE">
              <w:rPr>
                <w:lang w:eastAsia="en-GB"/>
              </w:rPr>
              <w:t xml:space="preserve">Calculate </w:t>
            </w:r>
            <w:r w:rsidR="00C604C5">
              <w:rPr>
                <w:lang w:eastAsia="en-GB"/>
              </w:rPr>
              <w:t>with</w:t>
            </w:r>
            <w:r w:rsidRPr="000420CE">
              <w:rPr>
                <w:lang w:eastAsia="en-GB"/>
              </w:rPr>
              <w:t xml:space="preserve"> money</w:t>
            </w:r>
            <w:r w:rsidR="00C604C5">
              <w:rPr>
                <w:lang w:eastAsia="en-GB"/>
              </w:rPr>
              <w:t>.</w:t>
            </w:r>
          </w:p>
          <w:p w14:paraId="1657F9E9" w14:textId="68DC0F6D" w:rsidR="00DA53C8" w:rsidRPr="004A4E17" w:rsidRDefault="00C604C5" w:rsidP="00CD5BA1">
            <w:pPr>
              <w:pStyle w:val="BodyText"/>
              <w:numPr>
                <w:ilvl w:val="0"/>
                <w:numId w:val="24"/>
              </w:numPr>
              <w:ind w:left="323" w:hanging="283"/>
              <w:rPr>
                <w:lang w:eastAsia="en-GB"/>
              </w:rPr>
            </w:pPr>
            <w:r>
              <w:rPr>
                <w:lang w:eastAsia="en-GB"/>
              </w:rPr>
              <w:t>C</w:t>
            </w:r>
            <w:r w:rsidR="00DA53C8" w:rsidRPr="000420CE">
              <w:rPr>
                <w:lang w:eastAsia="en-GB"/>
              </w:rPr>
              <w:t>onvert from one currency to another.</w:t>
            </w:r>
          </w:p>
        </w:tc>
        <w:tc>
          <w:tcPr>
            <w:tcW w:w="9923" w:type="dxa"/>
            <w:tcMar>
              <w:top w:w="113" w:type="dxa"/>
              <w:bottom w:w="113" w:type="dxa"/>
            </w:tcMar>
          </w:tcPr>
          <w:p w14:paraId="589DF998" w14:textId="6818785E" w:rsidR="00DA53C8" w:rsidRPr="000420CE" w:rsidRDefault="00DA53C8" w:rsidP="00DA53C8">
            <w:pPr>
              <w:autoSpaceDE w:val="0"/>
              <w:autoSpaceDN w:val="0"/>
              <w:adjustRightInd w:val="0"/>
              <w:rPr>
                <w:rFonts w:cs="Arial"/>
                <w:szCs w:val="20"/>
              </w:rPr>
            </w:pPr>
            <w:r w:rsidRPr="000420CE">
              <w:rPr>
                <w:rFonts w:cs="Arial"/>
                <w:szCs w:val="20"/>
                <w:lang w:eastAsia="en-GB"/>
              </w:rPr>
              <w:t xml:space="preserve">Use examples to show how to solve straightforward problems involving exchange rates. </w:t>
            </w:r>
            <w:r w:rsidRPr="000420CE">
              <w:rPr>
                <w:rFonts w:cs="Arial"/>
                <w:szCs w:val="20"/>
              </w:rPr>
              <w:t xml:space="preserve">It is useful for learners if you link this work to syllabus section 2.9 (conversion graphs). </w:t>
            </w:r>
            <w:r w:rsidR="00CB6DED">
              <w:rPr>
                <w:rFonts w:cs="Arial"/>
                <w:szCs w:val="20"/>
                <w:lang w:eastAsia="en-GB"/>
              </w:rPr>
              <w:t>Find u</w:t>
            </w:r>
            <w:r w:rsidRPr="000420CE">
              <w:rPr>
                <w:rFonts w:cs="Arial"/>
                <w:szCs w:val="20"/>
                <w:lang w:eastAsia="en-GB"/>
              </w:rPr>
              <w:t>p-to-date exchange rates from a daily newspaper or online.</w:t>
            </w:r>
            <w:r w:rsidRPr="000420CE">
              <w:rPr>
                <w:rFonts w:cs="Arial"/>
                <w:b/>
                <w:szCs w:val="20"/>
              </w:rPr>
              <w:t xml:space="preserve"> </w:t>
            </w:r>
          </w:p>
          <w:p w14:paraId="3F7D0E7E" w14:textId="108D6C4D" w:rsidR="00DA53C8" w:rsidRPr="005531D3" w:rsidRDefault="005531D3" w:rsidP="00DA53C8">
            <w:pPr>
              <w:autoSpaceDE w:val="0"/>
              <w:autoSpaceDN w:val="0"/>
              <w:adjustRightInd w:val="0"/>
              <w:rPr>
                <w:rFonts w:cs="Arial"/>
                <w:b/>
                <w:bCs/>
                <w:szCs w:val="20"/>
              </w:rPr>
            </w:pPr>
            <w:r w:rsidRPr="00DF53B5">
              <w:rPr>
                <w:rFonts w:eastAsia="Arial" w:cs="Arial"/>
                <w:szCs w:val="20"/>
              </w:rPr>
              <w:t xml:space="preserve">Learners compare </w:t>
            </w:r>
            <w:proofErr w:type="gramStart"/>
            <w:r w:rsidRPr="00DF53B5">
              <w:rPr>
                <w:rFonts w:eastAsia="Arial" w:cs="Arial"/>
                <w:szCs w:val="20"/>
              </w:rPr>
              <w:t>offers, or</w:t>
            </w:r>
            <w:proofErr w:type="gramEnd"/>
            <w:r w:rsidRPr="00DF53B5">
              <w:rPr>
                <w:rFonts w:eastAsia="Arial" w:cs="Arial"/>
                <w:szCs w:val="20"/>
              </w:rPr>
              <w:t xml:space="preserve"> investigate offers that do not represent good value for money. They could collect their own information from websites or local </w:t>
            </w:r>
            <w:proofErr w:type="gramStart"/>
            <w:r w:rsidRPr="00DF53B5">
              <w:rPr>
                <w:rFonts w:eastAsia="Arial" w:cs="Arial"/>
                <w:szCs w:val="20"/>
              </w:rPr>
              <w:t>retailers, or</w:t>
            </w:r>
            <w:proofErr w:type="gramEnd"/>
            <w:r w:rsidRPr="00DF53B5">
              <w:rPr>
                <w:rFonts w:eastAsia="Arial" w:cs="Arial"/>
                <w:szCs w:val="20"/>
              </w:rPr>
              <w:t xml:space="preserve"> use images</w:t>
            </w:r>
            <w:r>
              <w:rPr>
                <w:rFonts w:eastAsia="Arial" w:cs="Arial"/>
                <w:szCs w:val="20"/>
              </w:rPr>
              <w:t>.</w:t>
            </w:r>
            <w:r w:rsidR="00CD4230">
              <w:rPr>
                <w:rFonts w:eastAsia="Arial" w:cs="Arial"/>
                <w:szCs w:val="20"/>
              </w:rPr>
              <w:t xml:space="preserve"> </w:t>
            </w:r>
            <w:r>
              <w:rPr>
                <w:rFonts w:eastAsia="Arial" w:cs="Arial"/>
                <w:b/>
                <w:bCs/>
                <w:szCs w:val="20"/>
              </w:rPr>
              <w:t>(E)</w:t>
            </w:r>
          </w:p>
          <w:p w14:paraId="3BA1BC2F" w14:textId="0DCEA750" w:rsidR="00DA53C8" w:rsidRPr="000420CE" w:rsidRDefault="00DA53C8" w:rsidP="00DA53C8">
            <w:pPr>
              <w:autoSpaceDE w:val="0"/>
              <w:autoSpaceDN w:val="0"/>
              <w:adjustRightInd w:val="0"/>
              <w:rPr>
                <w:rFonts w:cs="Arial"/>
                <w:szCs w:val="20"/>
              </w:rPr>
            </w:pPr>
            <w:r w:rsidRPr="000420CE">
              <w:rPr>
                <w:rFonts w:cs="Arial"/>
                <w:szCs w:val="20"/>
                <w:lang w:eastAsia="en-GB"/>
              </w:rPr>
              <w:t>To check their understanding, learners can then try past paper question</w:t>
            </w:r>
            <w:r w:rsidR="00CB6DED">
              <w:rPr>
                <w:rFonts w:cs="Arial"/>
                <w:szCs w:val="20"/>
                <w:lang w:eastAsia="en-GB"/>
              </w:rPr>
              <w:t>s</w:t>
            </w:r>
            <w:r w:rsidRPr="000420CE">
              <w:rPr>
                <w:rFonts w:cs="Arial"/>
                <w:szCs w:val="20"/>
                <w:lang w:eastAsia="en-GB"/>
              </w:rPr>
              <w:t xml:space="preserve">. </w:t>
            </w:r>
            <w:r w:rsidRPr="000420CE">
              <w:rPr>
                <w:rFonts w:cs="Arial"/>
                <w:b/>
                <w:szCs w:val="20"/>
                <w:lang w:eastAsia="en-GB"/>
              </w:rPr>
              <w:t>(F)</w:t>
            </w:r>
            <w:r w:rsidRPr="000420CE">
              <w:rPr>
                <w:rFonts w:cs="Arial"/>
                <w:szCs w:val="20"/>
              </w:rPr>
              <w:t xml:space="preserve"> </w:t>
            </w:r>
          </w:p>
          <w:p w14:paraId="46BD2AB2" w14:textId="77777777" w:rsidR="00DA53C8" w:rsidRPr="000420CE" w:rsidRDefault="00DA53C8" w:rsidP="00DA53C8">
            <w:pPr>
              <w:autoSpaceDE w:val="0"/>
              <w:autoSpaceDN w:val="0"/>
              <w:adjustRightInd w:val="0"/>
              <w:rPr>
                <w:rFonts w:cs="Arial"/>
                <w:szCs w:val="20"/>
              </w:rPr>
            </w:pPr>
          </w:p>
          <w:tbl>
            <w:tblPr>
              <w:tblStyle w:val="TableGrid"/>
              <w:tblW w:w="0" w:type="auto"/>
              <w:tblLayout w:type="fixed"/>
              <w:tblLook w:val="04A0" w:firstRow="1" w:lastRow="0" w:firstColumn="1" w:lastColumn="0" w:noHBand="0" w:noVBand="1"/>
            </w:tblPr>
            <w:tblGrid>
              <w:gridCol w:w="1809"/>
              <w:gridCol w:w="7882"/>
            </w:tblGrid>
            <w:tr w:rsidR="00DA53C8" w:rsidRPr="000420CE" w14:paraId="3D35FF57" w14:textId="77777777" w:rsidTr="00B91F91">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621BBD69" w14:textId="77777777" w:rsidR="00DA53C8" w:rsidRPr="000420CE" w:rsidRDefault="00DA53C8" w:rsidP="00DA53C8">
                  <w:pPr>
                    <w:rPr>
                      <w:rFonts w:cs="Arial"/>
                      <w:spacing w:val="-1"/>
                      <w:szCs w:val="20"/>
                    </w:rPr>
                  </w:pPr>
                  <w:r w:rsidRPr="000420CE">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5D3E61AD" w14:textId="77777777" w:rsidR="00DA53C8" w:rsidRPr="000420CE" w:rsidRDefault="00DA53C8" w:rsidP="00DA53C8">
                  <w:pPr>
                    <w:rPr>
                      <w:rFonts w:cs="Arial"/>
                      <w:spacing w:val="-1"/>
                      <w:szCs w:val="20"/>
                    </w:rPr>
                  </w:pPr>
                  <w:r w:rsidRPr="000420CE">
                    <w:rPr>
                      <w:rFonts w:cs="Arial"/>
                      <w:spacing w:val="-1"/>
                      <w:szCs w:val="20"/>
                    </w:rPr>
                    <w:t xml:space="preserve"> </w:t>
                  </w:r>
                </w:p>
              </w:tc>
            </w:tr>
            <w:tr w:rsidR="00DA53C8" w:rsidRPr="000420CE" w14:paraId="178D3DC9" w14:textId="77777777" w:rsidTr="00B91F91">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5B91901C" w14:textId="2135C674" w:rsidR="00DA53C8" w:rsidRPr="000420CE" w:rsidRDefault="00DC0A91" w:rsidP="00DA53C8">
                  <w:pPr>
                    <w:rPr>
                      <w:rFonts w:cs="Arial"/>
                      <w:spacing w:val="-1"/>
                      <w:szCs w:val="20"/>
                    </w:rPr>
                  </w:pPr>
                  <w:r>
                    <w:rPr>
                      <w:rFonts w:cs="Arial"/>
                      <w:spacing w:val="-1"/>
                      <w:szCs w:val="20"/>
                    </w:rPr>
                    <w:t>Teaching Pack</w:t>
                  </w:r>
                  <w:r w:rsidR="00DA53C8" w:rsidRPr="000420CE">
                    <w:rPr>
                      <w:rFonts w:cs="Arial"/>
                      <w:spacing w:val="-1"/>
                      <w:szCs w:val="20"/>
                    </w:rPr>
                    <w:t>: Unit conversions</w:t>
                  </w:r>
                </w:p>
                <w:p w14:paraId="7A526466" w14:textId="6EE3DB8E" w:rsidR="00DA53C8" w:rsidRPr="000420CE" w:rsidRDefault="00DA53C8" w:rsidP="00DA53C8">
                  <w:pPr>
                    <w:rPr>
                      <w:rFonts w:cs="Arial"/>
                      <w:spacing w:val="-1"/>
                      <w:szCs w:val="20"/>
                    </w:rPr>
                  </w:pPr>
                  <w:r w:rsidRPr="000420CE">
                    <w:rPr>
                      <w:rFonts w:cs="Arial"/>
                      <w:spacing w:val="-1"/>
                      <w:szCs w:val="20"/>
                    </w:rPr>
                    <w:t xml:space="preserve">The </w:t>
                  </w:r>
                  <w:r w:rsidR="00DC0A91">
                    <w:rPr>
                      <w:rFonts w:cs="Arial"/>
                      <w:spacing w:val="-1"/>
                      <w:szCs w:val="20"/>
                    </w:rPr>
                    <w:t>Teaching Pack</w:t>
                  </w:r>
                  <w:r w:rsidRPr="000420CE">
                    <w:rPr>
                      <w:rFonts w:cs="Arial"/>
                      <w:spacing w:val="-1"/>
                      <w:szCs w:val="20"/>
                    </w:rPr>
                    <w:t xml:space="preserve"> includes lessons on:</w:t>
                  </w:r>
                </w:p>
                <w:p w14:paraId="45E2A247" w14:textId="77777777" w:rsidR="00DA53C8" w:rsidRPr="000420CE" w:rsidRDefault="00DA53C8" w:rsidP="00F72313">
                  <w:pPr>
                    <w:pStyle w:val="ListParagraph"/>
                    <w:numPr>
                      <w:ilvl w:val="0"/>
                      <w:numId w:val="8"/>
                    </w:numPr>
                    <w:rPr>
                      <w:rFonts w:cs="Arial"/>
                      <w:spacing w:val="-1"/>
                    </w:rPr>
                  </w:pPr>
                  <w:r w:rsidRPr="000420CE">
                    <w:rPr>
                      <w:rFonts w:cs="Arial"/>
                      <w:spacing w:val="-1"/>
                    </w:rPr>
                    <w:t>converting between simple units of measure</w:t>
                  </w:r>
                </w:p>
                <w:p w14:paraId="22785623" w14:textId="77777777" w:rsidR="00DA53C8" w:rsidRPr="000420CE" w:rsidRDefault="00DA53C8" w:rsidP="00F72313">
                  <w:pPr>
                    <w:pStyle w:val="ListParagraph"/>
                    <w:numPr>
                      <w:ilvl w:val="0"/>
                      <w:numId w:val="8"/>
                    </w:numPr>
                    <w:rPr>
                      <w:rFonts w:cs="Arial"/>
                      <w:spacing w:val="-1"/>
                    </w:rPr>
                  </w:pPr>
                  <w:r w:rsidRPr="000420CE">
                    <w:rPr>
                      <w:rFonts w:cs="Arial"/>
                      <w:spacing w:val="-1"/>
                    </w:rPr>
                    <w:t>area and volume</w:t>
                  </w:r>
                </w:p>
                <w:p w14:paraId="7D8D361B" w14:textId="77777777" w:rsidR="00DA53C8" w:rsidRPr="000420CE" w:rsidRDefault="00DA53C8" w:rsidP="00F72313">
                  <w:pPr>
                    <w:pStyle w:val="ListParagraph"/>
                    <w:numPr>
                      <w:ilvl w:val="0"/>
                      <w:numId w:val="8"/>
                    </w:numPr>
                    <w:rPr>
                      <w:rFonts w:cs="Arial"/>
                      <w:spacing w:val="-1"/>
                    </w:rPr>
                  </w:pPr>
                  <w:r w:rsidRPr="000420CE">
                    <w:rPr>
                      <w:rFonts w:cs="Arial"/>
                      <w:spacing w:val="-1"/>
                    </w:rPr>
                    <w:t>compound measures</w:t>
                  </w:r>
                </w:p>
                <w:p w14:paraId="2D61AF42" w14:textId="77777777" w:rsidR="00DA53C8" w:rsidRPr="000420CE" w:rsidRDefault="00DA53C8" w:rsidP="00F72313">
                  <w:pPr>
                    <w:pStyle w:val="ListParagraph"/>
                    <w:numPr>
                      <w:ilvl w:val="0"/>
                      <w:numId w:val="8"/>
                    </w:numPr>
                    <w:rPr>
                      <w:rFonts w:cs="Arial"/>
                      <w:spacing w:val="-1"/>
                    </w:rPr>
                  </w:pPr>
                  <w:r w:rsidRPr="000420CE">
                    <w:rPr>
                      <w:rFonts w:cs="Arial"/>
                      <w:spacing w:val="-1"/>
                    </w:rPr>
                    <w:t>interpreting travel and conversion graphs.</w:t>
                  </w:r>
                </w:p>
              </w:tc>
            </w:tr>
          </w:tbl>
          <w:p w14:paraId="095ED787" w14:textId="77777777" w:rsidR="00DA53C8" w:rsidRDefault="00DA53C8" w:rsidP="00DA53C8">
            <w:pPr>
              <w:pStyle w:val="BodyText"/>
            </w:pPr>
          </w:p>
          <w:p w14:paraId="1616943D" w14:textId="77777777" w:rsidR="00EF3494" w:rsidRPr="006E020F" w:rsidRDefault="00EF3494" w:rsidP="006E020F">
            <w:pPr>
              <w:pStyle w:val="BodyText"/>
              <w:rPr>
                <w:b/>
                <w:bCs/>
              </w:rPr>
            </w:pPr>
            <w:r w:rsidRPr="006E020F">
              <w:rPr>
                <w:b/>
                <w:bCs/>
              </w:rPr>
              <w:t>SDG 5</w:t>
            </w:r>
          </w:p>
          <w:p w14:paraId="481B22B5" w14:textId="7B419ABC" w:rsidR="00EF3494" w:rsidRPr="004A4E17" w:rsidRDefault="00EF3494" w:rsidP="00EF3494">
            <w:pPr>
              <w:pStyle w:val="BodyText"/>
            </w:pPr>
            <w:r w:rsidRPr="00BE5074">
              <w:rPr>
                <w:lang w:eastAsia="en-GB"/>
              </w:rPr>
              <w:t>C</w:t>
            </w:r>
            <w:r>
              <w:rPr>
                <w:lang w:eastAsia="en-GB"/>
              </w:rPr>
              <w:t>onsider c</w:t>
            </w:r>
            <w:r w:rsidRPr="00BE5074">
              <w:rPr>
                <w:lang w:eastAsia="en-GB"/>
              </w:rPr>
              <w:t>omparing wages</w:t>
            </w:r>
            <w:r>
              <w:rPr>
                <w:lang w:eastAsia="en-GB"/>
              </w:rPr>
              <w:t>,</w:t>
            </w:r>
            <w:r w:rsidRPr="00BE5074">
              <w:rPr>
                <w:lang w:eastAsia="en-GB"/>
              </w:rPr>
              <w:t xml:space="preserve"> either in different countries</w:t>
            </w:r>
            <w:r>
              <w:rPr>
                <w:lang w:eastAsia="en-GB"/>
              </w:rPr>
              <w:t>,</w:t>
            </w:r>
            <w:r w:rsidRPr="00BE5074">
              <w:rPr>
                <w:lang w:eastAsia="en-GB"/>
              </w:rPr>
              <w:t xml:space="preserve"> or male/female</w:t>
            </w:r>
            <w:r>
              <w:rPr>
                <w:lang w:eastAsia="en-GB"/>
              </w:rPr>
              <w:t>,</w:t>
            </w:r>
            <w:r w:rsidRPr="00BE5074">
              <w:rPr>
                <w:lang w:eastAsia="en-GB"/>
              </w:rPr>
              <w:t xml:space="preserve"> or any other suitable local discriminant</w:t>
            </w:r>
            <w:r>
              <w:rPr>
                <w:lang w:eastAsia="en-GB"/>
              </w:rPr>
              <w:t>.</w:t>
            </w:r>
          </w:p>
        </w:tc>
      </w:tr>
      <w:tr w:rsidR="007E120B" w:rsidRPr="00DB2C1F" w14:paraId="4079630D" w14:textId="77777777" w:rsidTr="001B42A8">
        <w:tblPrEx>
          <w:tblCellMar>
            <w:top w:w="0" w:type="dxa"/>
            <w:bottom w:w="0" w:type="dxa"/>
          </w:tblCellMar>
        </w:tblPrEx>
        <w:trPr>
          <w:trHeight w:val="487"/>
        </w:trPr>
        <w:tc>
          <w:tcPr>
            <w:tcW w:w="2552" w:type="dxa"/>
            <w:tcMar>
              <w:top w:w="113" w:type="dxa"/>
              <w:bottom w:w="113" w:type="dxa"/>
            </w:tcMar>
          </w:tcPr>
          <w:p w14:paraId="27ECED5E" w14:textId="77777777" w:rsidR="007E120B" w:rsidRDefault="007E120B" w:rsidP="001B42A8">
            <w:pPr>
              <w:pStyle w:val="BodyText"/>
              <w:rPr>
                <w:lang w:eastAsia="en-GB"/>
              </w:rPr>
            </w:pPr>
            <w:r w:rsidRPr="00420B71">
              <w:rPr>
                <w:lang w:eastAsia="en-GB"/>
              </w:rPr>
              <w:lastRenderedPageBreak/>
              <w:t xml:space="preserve">C5.1 </w:t>
            </w:r>
          </w:p>
          <w:p w14:paraId="475AECBD" w14:textId="721B66A1" w:rsidR="00244994" w:rsidRPr="006E020F" w:rsidRDefault="007E120B" w:rsidP="006E020F">
            <w:pPr>
              <w:pStyle w:val="BodyText"/>
              <w:rPr>
                <w:shd w:val="clear" w:color="auto" w:fill="FEEFE6"/>
                <w:lang w:eastAsia="en-GB"/>
              </w:rPr>
            </w:pPr>
            <w:r w:rsidRPr="00420B71">
              <w:rPr>
                <w:lang w:eastAsia="en-GB"/>
              </w:rPr>
              <w:t xml:space="preserve">and </w:t>
            </w:r>
            <w:r w:rsidRPr="005F6B5E">
              <w:rPr>
                <w:shd w:val="clear" w:color="auto" w:fill="FEEFE6"/>
                <w:lang w:eastAsia="en-GB"/>
              </w:rPr>
              <w:t>E5.1</w:t>
            </w:r>
            <w:r w:rsidR="00885459" w:rsidRPr="00885459">
              <w:rPr>
                <w:lang w:eastAsia="en-GB"/>
              </w:rPr>
              <w:t xml:space="preserve"> Units of measure</w:t>
            </w:r>
          </w:p>
        </w:tc>
        <w:tc>
          <w:tcPr>
            <w:tcW w:w="2126" w:type="dxa"/>
            <w:tcMar>
              <w:top w:w="113" w:type="dxa"/>
              <w:bottom w:w="113" w:type="dxa"/>
            </w:tcMar>
          </w:tcPr>
          <w:p w14:paraId="0638F457" w14:textId="2E1FD00E" w:rsidR="007E120B" w:rsidRPr="004A4E17" w:rsidRDefault="00F72313" w:rsidP="00F72313">
            <w:pPr>
              <w:pStyle w:val="BodyText"/>
              <w:rPr>
                <w:lang w:eastAsia="en-GB"/>
              </w:rPr>
            </w:pPr>
            <w:r>
              <w:rPr>
                <w:lang w:eastAsia="en-GB"/>
              </w:rPr>
              <w:t xml:space="preserve">Use metric units of mass, length, area, </w:t>
            </w:r>
            <w:proofErr w:type="gramStart"/>
            <w:r>
              <w:rPr>
                <w:lang w:eastAsia="en-GB"/>
              </w:rPr>
              <w:t>volume</w:t>
            </w:r>
            <w:proofErr w:type="gramEnd"/>
            <w:r>
              <w:rPr>
                <w:lang w:eastAsia="en-GB"/>
              </w:rPr>
              <w:t xml:space="preserve"> and capacity in practical situations and convert quantities into larger or smaller units.</w:t>
            </w:r>
          </w:p>
        </w:tc>
        <w:tc>
          <w:tcPr>
            <w:tcW w:w="9923" w:type="dxa"/>
            <w:tcMar>
              <w:top w:w="113" w:type="dxa"/>
              <w:bottom w:w="113" w:type="dxa"/>
            </w:tcMar>
          </w:tcPr>
          <w:p w14:paraId="520273BD" w14:textId="77777777" w:rsidR="007E120B" w:rsidRPr="00420B71" w:rsidRDefault="007E120B" w:rsidP="001B42A8">
            <w:pPr>
              <w:autoSpaceDE w:val="0"/>
              <w:autoSpaceDN w:val="0"/>
              <w:adjustRightInd w:val="0"/>
              <w:rPr>
                <w:rFonts w:cs="Arial"/>
                <w:szCs w:val="20"/>
                <w:lang w:eastAsia="en-GB"/>
              </w:rPr>
            </w:pPr>
            <w:r>
              <w:rPr>
                <w:rFonts w:cs="Arial"/>
                <w:szCs w:val="20"/>
                <w:lang w:eastAsia="en-GB"/>
              </w:rPr>
              <w:t>First, u</w:t>
            </w:r>
            <w:r w:rsidRPr="00420B71">
              <w:rPr>
                <w:rFonts w:cs="Arial"/>
                <w:szCs w:val="20"/>
                <w:lang w:eastAsia="en-GB"/>
              </w:rPr>
              <w:t xml:space="preserve">se practical examples to illustrate how to convert between: millimetres, centimetres, </w:t>
            </w:r>
            <w:proofErr w:type="gramStart"/>
            <w:r w:rsidRPr="00420B71">
              <w:rPr>
                <w:rFonts w:cs="Arial"/>
                <w:szCs w:val="20"/>
                <w:lang w:eastAsia="en-GB"/>
              </w:rPr>
              <w:t>metres</w:t>
            </w:r>
            <w:proofErr w:type="gramEnd"/>
            <w:r w:rsidRPr="00420B71">
              <w:rPr>
                <w:rFonts w:cs="Arial"/>
                <w:szCs w:val="20"/>
                <w:lang w:eastAsia="en-GB"/>
              </w:rPr>
              <w:t xml:space="preserve"> and kilometres; grams, kilograms and tonnes; millilitres, centilitres and litres</w:t>
            </w:r>
            <w:r>
              <w:rPr>
                <w:rFonts w:cs="Arial"/>
                <w:szCs w:val="20"/>
                <w:lang w:eastAsia="en-GB"/>
              </w:rPr>
              <w:t>,</w:t>
            </w:r>
            <w:r w:rsidRPr="00420B71">
              <w:rPr>
                <w:rFonts w:cs="Arial"/>
                <w:szCs w:val="20"/>
                <w:lang w:eastAsia="en-GB"/>
              </w:rPr>
              <w:t xml:space="preserve"> </w:t>
            </w:r>
            <w:r>
              <w:rPr>
                <w:rFonts w:cs="Arial"/>
                <w:szCs w:val="20"/>
                <w:lang w:eastAsia="en-GB"/>
              </w:rPr>
              <w:t>f</w:t>
            </w:r>
            <w:r w:rsidRPr="00420B71">
              <w:rPr>
                <w:rFonts w:cs="Arial"/>
                <w:szCs w:val="20"/>
                <w:lang w:eastAsia="en-GB"/>
              </w:rPr>
              <w:t xml:space="preserve">or example, by looking at various measuring scales. </w:t>
            </w:r>
          </w:p>
          <w:p w14:paraId="431EF419" w14:textId="77777777" w:rsidR="007E120B" w:rsidRPr="00420B71" w:rsidRDefault="007E120B" w:rsidP="001B42A8">
            <w:pPr>
              <w:autoSpaceDE w:val="0"/>
              <w:autoSpaceDN w:val="0"/>
              <w:adjustRightInd w:val="0"/>
              <w:rPr>
                <w:rFonts w:cs="Arial"/>
                <w:szCs w:val="20"/>
                <w:lang w:eastAsia="en-GB"/>
              </w:rPr>
            </w:pPr>
          </w:p>
          <w:p w14:paraId="15874624" w14:textId="02D5F803" w:rsidR="007E120B" w:rsidRPr="00992AB9" w:rsidRDefault="007E120B" w:rsidP="001B42A8">
            <w:pPr>
              <w:ind w:right="48"/>
              <w:rPr>
                <w:rFonts w:eastAsia="Arial" w:cs="Arial"/>
                <w:szCs w:val="20"/>
              </w:rPr>
            </w:pPr>
            <w:r>
              <w:rPr>
                <w:rFonts w:eastAsia="Arial" w:cs="Arial"/>
                <w:szCs w:val="20"/>
              </w:rPr>
              <w:t>Then learners i</w:t>
            </w:r>
            <w:r w:rsidRPr="00992AB9">
              <w:rPr>
                <w:rFonts w:eastAsia="Arial" w:cs="Arial"/>
                <w:szCs w:val="20"/>
              </w:rPr>
              <w:t>nvestigate connections between non</w:t>
            </w:r>
            <w:r>
              <w:rPr>
                <w:rFonts w:eastAsia="Arial" w:cs="Arial"/>
                <w:szCs w:val="20"/>
              </w:rPr>
              <w:t>-</w:t>
            </w:r>
            <w:r w:rsidRPr="00992AB9">
              <w:rPr>
                <w:rFonts w:eastAsia="Arial" w:cs="Arial"/>
                <w:szCs w:val="20"/>
              </w:rPr>
              <w:t xml:space="preserve">linear units, for example by drawing a variety of squares and rectangles, marking key dimensions using mm, cm and m and using these to find areas in mm, cm and m. Use their results to deduce conversion factors for these square units. </w:t>
            </w:r>
            <w:r w:rsidR="008B4C01" w:rsidRPr="008B4C01">
              <w:rPr>
                <w:rFonts w:eastAsia="Arial" w:cs="Arial"/>
                <w:b/>
                <w:bCs/>
                <w:szCs w:val="20"/>
              </w:rPr>
              <w:t>(I)</w:t>
            </w:r>
          </w:p>
          <w:p w14:paraId="019A8B81" w14:textId="77777777" w:rsidR="007E120B" w:rsidRPr="00992AB9" w:rsidRDefault="007E120B" w:rsidP="001B42A8">
            <w:pPr>
              <w:ind w:right="-20"/>
              <w:rPr>
                <w:rFonts w:eastAsia="Arial" w:cs="Arial"/>
                <w:szCs w:val="20"/>
              </w:rPr>
            </w:pPr>
          </w:p>
          <w:p w14:paraId="20E67EB9" w14:textId="77777777" w:rsidR="007E120B" w:rsidRPr="00420B71" w:rsidRDefault="007E120B" w:rsidP="001B42A8">
            <w:pPr>
              <w:autoSpaceDE w:val="0"/>
              <w:autoSpaceDN w:val="0"/>
              <w:adjustRightInd w:val="0"/>
              <w:rPr>
                <w:rFonts w:cs="Arial"/>
                <w:szCs w:val="20"/>
                <w:lang w:eastAsia="en-GB"/>
              </w:rPr>
            </w:pPr>
            <w:r w:rsidRPr="00420B71">
              <w:rPr>
                <w:rFonts w:cs="Arial"/>
                <w:szCs w:val="20"/>
                <w:lang w:eastAsia="en-GB"/>
              </w:rPr>
              <w:t>Extend this work to look at converting between units of area mm</w:t>
            </w:r>
            <w:r w:rsidRPr="00420B71">
              <w:rPr>
                <w:rFonts w:cs="Arial"/>
                <w:szCs w:val="20"/>
                <w:vertAlign w:val="superscript"/>
                <w:lang w:eastAsia="en-GB"/>
              </w:rPr>
              <w:t>2</w:t>
            </w:r>
            <w:r w:rsidRPr="00420B71">
              <w:rPr>
                <w:rFonts w:cs="Arial"/>
                <w:szCs w:val="20"/>
                <w:lang w:eastAsia="en-GB"/>
              </w:rPr>
              <w:t>, cm</w:t>
            </w:r>
            <w:r w:rsidRPr="00420B71">
              <w:rPr>
                <w:rFonts w:cs="Arial"/>
                <w:szCs w:val="20"/>
                <w:vertAlign w:val="superscript"/>
                <w:lang w:eastAsia="en-GB"/>
              </w:rPr>
              <w:t>2</w:t>
            </w:r>
            <w:r w:rsidRPr="00420B71">
              <w:rPr>
                <w:rFonts w:cs="Arial"/>
                <w:szCs w:val="20"/>
                <w:lang w:eastAsia="en-GB"/>
              </w:rPr>
              <w:t xml:space="preserve"> and m</w:t>
            </w:r>
            <w:r w:rsidRPr="00420B71">
              <w:rPr>
                <w:rFonts w:cs="Arial"/>
                <w:szCs w:val="20"/>
                <w:vertAlign w:val="superscript"/>
                <w:lang w:eastAsia="en-GB"/>
              </w:rPr>
              <w:t>2</w:t>
            </w:r>
            <w:r w:rsidRPr="00420B71">
              <w:rPr>
                <w:rFonts w:cs="Arial"/>
                <w:szCs w:val="20"/>
                <w:lang w:eastAsia="en-GB"/>
              </w:rPr>
              <w:t xml:space="preserve"> and volume mm</w:t>
            </w:r>
            <w:r w:rsidRPr="00420B71">
              <w:rPr>
                <w:rFonts w:cs="Arial"/>
                <w:szCs w:val="20"/>
                <w:vertAlign w:val="superscript"/>
                <w:lang w:eastAsia="en-GB"/>
              </w:rPr>
              <w:t>3</w:t>
            </w:r>
            <w:r w:rsidRPr="00420B71">
              <w:rPr>
                <w:rFonts w:cs="Arial"/>
                <w:szCs w:val="20"/>
                <w:lang w:eastAsia="en-GB"/>
              </w:rPr>
              <w:t>, cm</w:t>
            </w:r>
            <w:r w:rsidRPr="00420B71">
              <w:rPr>
                <w:rFonts w:cs="Arial"/>
                <w:szCs w:val="20"/>
                <w:vertAlign w:val="superscript"/>
                <w:lang w:eastAsia="en-GB"/>
              </w:rPr>
              <w:t>3</w:t>
            </w:r>
            <w:r w:rsidRPr="00420B71">
              <w:rPr>
                <w:rFonts w:cs="Arial"/>
                <w:szCs w:val="20"/>
                <w:lang w:eastAsia="en-GB"/>
              </w:rPr>
              <w:t xml:space="preserve"> and m</w:t>
            </w:r>
            <w:r w:rsidRPr="00420B71">
              <w:rPr>
                <w:rFonts w:cs="Arial"/>
                <w:szCs w:val="20"/>
                <w:vertAlign w:val="superscript"/>
                <w:lang w:eastAsia="en-GB"/>
              </w:rPr>
              <w:t>3</w:t>
            </w:r>
            <w:r w:rsidRPr="00420B71">
              <w:rPr>
                <w:rFonts w:cs="Arial"/>
                <w:szCs w:val="20"/>
                <w:lang w:eastAsia="en-GB"/>
              </w:rPr>
              <w:t xml:space="preserve">. </w:t>
            </w:r>
          </w:p>
          <w:p w14:paraId="45985527" w14:textId="77777777" w:rsidR="007E120B" w:rsidRDefault="007E120B" w:rsidP="001B42A8">
            <w:pPr>
              <w:autoSpaceDE w:val="0"/>
              <w:autoSpaceDN w:val="0"/>
              <w:adjustRightInd w:val="0"/>
              <w:rPr>
                <w:rFonts w:cs="Arial"/>
                <w:szCs w:val="20"/>
                <w:lang w:eastAsia="en-GB"/>
              </w:rPr>
            </w:pPr>
          </w:p>
          <w:p w14:paraId="00078543" w14:textId="77777777" w:rsidR="007E120B" w:rsidRPr="00420B71" w:rsidRDefault="007E120B" w:rsidP="001B42A8">
            <w:pPr>
              <w:autoSpaceDE w:val="0"/>
              <w:autoSpaceDN w:val="0"/>
              <w:adjustRightInd w:val="0"/>
              <w:rPr>
                <w:rFonts w:cs="Arial"/>
                <w:szCs w:val="20"/>
                <w:lang w:eastAsia="en-GB"/>
              </w:rPr>
            </w:pPr>
            <w:r w:rsidRPr="00420B71">
              <w:rPr>
                <w:rFonts w:cs="Arial"/>
                <w:szCs w:val="20"/>
                <w:lang w:eastAsia="en-GB"/>
              </w:rPr>
              <w:t xml:space="preserve">More able learners </w:t>
            </w:r>
            <w:r>
              <w:rPr>
                <w:rFonts w:cs="Arial"/>
                <w:szCs w:val="20"/>
                <w:lang w:eastAsia="en-GB"/>
              </w:rPr>
              <w:t>may</w:t>
            </w:r>
            <w:r w:rsidRPr="00420B71">
              <w:rPr>
                <w:rFonts w:cs="Arial"/>
                <w:szCs w:val="20"/>
                <w:lang w:eastAsia="en-GB"/>
              </w:rPr>
              <w:t xml:space="preserve"> find it interesting to explore the link between the work on converting between area units </w:t>
            </w:r>
            <w:r>
              <w:rPr>
                <w:rFonts w:cs="Arial"/>
                <w:szCs w:val="20"/>
                <w:lang w:eastAsia="en-GB"/>
              </w:rPr>
              <w:t>and</w:t>
            </w:r>
            <w:r w:rsidRPr="00420B71">
              <w:rPr>
                <w:rFonts w:cs="Arial"/>
                <w:szCs w:val="20"/>
                <w:lang w:eastAsia="en-GB"/>
              </w:rPr>
              <w:t xml:space="preserve"> the work on ratio</w:t>
            </w:r>
            <w:r>
              <w:rPr>
                <w:rFonts w:cs="Arial"/>
                <w:szCs w:val="20"/>
                <w:lang w:eastAsia="en-GB"/>
              </w:rPr>
              <w:t xml:space="preserve"> (topic 1.11)</w:t>
            </w:r>
            <w:r w:rsidRPr="00420B71">
              <w:rPr>
                <w:rFonts w:cs="Arial"/>
                <w:szCs w:val="20"/>
                <w:lang w:eastAsia="en-GB"/>
              </w:rPr>
              <w:t xml:space="preserve"> and similar shapes</w:t>
            </w:r>
            <w:r>
              <w:rPr>
                <w:rFonts w:cs="Arial"/>
                <w:szCs w:val="20"/>
                <w:lang w:eastAsia="en-GB"/>
              </w:rPr>
              <w:t xml:space="preserve"> (topic 4.4</w:t>
            </w:r>
            <w:proofErr w:type="gramStart"/>
            <w:r>
              <w:rPr>
                <w:rFonts w:cs="Arial"/>
                <w:szCs w:val="20"/>
                <w:lang w:eastAsia="en-GB"/>
              </w:rPr>
              <w:t>)</w:t>
            </w:r>
            <w:r w:rsidRPr="00420B71">
              <w:rPr>
                <w:rFonts w:cs="Arial"/>
                <w:szCs w:val="20"/>
                <w:lang w:eastAsia="en-GB"/>
              </w:rPr>
              <w:t>, and</w:t>
            </w:r>
            <w:proofErr w:type="gramEnd"/>
            <w:r w:rsidRPr="00420B71">
              <w:rPr>
                <w:rFonts w:cs="Arial"/>
                <w:szCs w:val="20"/>
                <w:lang w:eastAsia="en-GB"/>
              </w:rPr>
              <w:t xml:space="preserve"> can look at using scales on maps to work with areas. </w:t>
            </w:r>
            <w:r w:rsidRPr="005F6B5E">
              <w:rPr>
                <w:rFonts w:cs="Arial"/>
                <w:b/>
                <w:szCs w:val="20"/>
                <w:lang w:eastAsia="en-GB"/>
              </w:rPr>
              <w:t>(E)</w:t>
            </w:r>
          </w:p>
          <w:p w14:paraId="3B900D18" w14:textId="77777777" w:rsidR="007E120B" w:rsidRPr="00420B71" w:rsidRDefault="007E120B" w:rsidP="001B42A8">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09"/>
              <w:gridCol w:w="7882"/>
            </w:tblGrid>
            <w:tr w:rsidR="007E120B" w:rsidRPr="00420B71" w14:paraId="4403C17B"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20531C93" w14:textId="77777777" w:rsidR="007E120B" w:rsidRPr="00420B71" w:rsidRDefault="007E120B" w:rsidP="001B42A8">
                  <w:pPr>
                    <w:rPr>
                      <w:rFonts w:cs="Arial"/>
                      <w:spacing w:val="-1"/>
                      <w:szCs w:val="20"/>
                    </w:rPr>
                  </w:pPr>
                  <w:r w:rsidRPr="00420B71">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2F7C0620" w14:textId="77777777" w:rsidR="007E120B" w:rsidRPr="00420B71" w:rsidRDefault="007E120B" w:rsidP="001B42A8">
                  <w:pPr>
                    <w:rPr>
                      <w:rFonts w:cs="Arial"/>
                      <w:spacing w:val="-1"/>
                      <w:szCs w:val="20"/>
                    </w:rPr>
                  </w:pPr>
                  <w:r w:rsidRPr="00420B71">
                    <w:rPr>
                      <w:rFonts w:cs="Arial"/>
                      <w:spacing w:val="-1"/>
                      <w:szCs w:val="20"/>
                    </w:rPr>
                    <w:t xml:space="preserve"> </w:t>
                  </w:r>
                </w:p>
              </w:tc>
            </w:tr>
            <w:tr w:rsidR="007E120B" w:rsidRPr="00420B71" w14:paraId="76968B83"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5F226CF0" w14:textId="77777777" w:rsidR="007E120B" w:rsidRPr="00420B71" w:rsidRDefault="007E120B" w:rsidP="001B42A8">
                  <w:pPr>
                    <w:rPr>
                      <w:rFonts w:cs="Arial"/>
                      <w:spacing w:val="-1"/>
                      <w:szCs w:val="20"/>
                    </w:rPr>
                  </w:pPr>
                  <w:r>
                    <w:rPr>
                      <w:rFonts w:cs="Arial"/>
                      <w:spacing w:val="-1"/>
                      <w:szCs w:val="20"/>
                    </w:rPr>
                    <w:t>Teaching Pack</w:t>
                  </w:r>
                  <w:r w:rsidRPr="00420B71">
                    <w:rPr>
                      <w:rFonts w:cs="Arial"/>
                      <w:spacing w:val="-1"/>
                      <w:szCs w:val="20"/>
                    </w:rPr>
                    <w:t>: Unit conversions</w:t>
                  </w:r>
                </w:p>
                <w:p w14:paraId="46BA2A8C" w14:textId="77777777" w:rsidR="007E120B" w:rsidRPr="00420B71" w:rsidRDefault="007E120B" w:rsidP="001B42A8">
                  <w:pPr>
                    <w:rPr>
                      <w:rFonts w:cs="Arial"/>
                      <w:spacing w:val="-1"/>
                      <w:szCs w:val="20"/>
                    </w:rPr>
                  </w:pPr>
                  <w:r w:rsidRPr="00420B71">
                    <w:rPr>
                      <w:rFonts w:cs="Arial"/>
                      <w:spacing w:val="-1"/>
                      <w:szCs w:val="20"/>
                    </w:rPr>
                    <w:t xml:space="preserve">The </w:t>
                  </w:r>
                  <w:r>
                    <w:rPr>
                      <w:rFonts w:cs="Arial"/>
                      <w:spacing w:val="-1"/>
                      <w:szCs w:val="20"/>
                    </w:rPr>
                    <w:t>Teaching Pack</w:t>
                  </w:r>
                  <w:r w:rsidRPr="00420B71">
                    <w:rPr>
                      <w:rFonts w:cs="Arial"/>
                      <w:spacing w:val="-1"/>
                      <w:szCs w:val="20"/>
                    </w:rPr>
                    <w:t xml:space="preserve"> includes lessons on:</w:t>
                  </w:r>
                </w:p>
                <w:p w14:paraId="6EFF2442" w14:textId="77777777" w:rsidR="007E120B" w:rsidRPr="00420B71" w:rsidRDefault="007E120B" w:rsidP="00F72313">
                  <w:pPr>
                    <w:pStyle w:val="ListParagraph"/>
                    <w:numPr>
                      <w:ilvl w:val="0"/>
                      <w:numId w:val="8"/>
                    </w:numPr>
                    <w:rPr>
                      <w:rFonts w:cs="Arial"/>
                      <w:spacing w:val="-1"/>
                    </w:rPr>
                  </w:pPr>
                  <w:r w:rsidRPr="00420B71">
                    <w:rPr>
                      <w:rFonts w:cs="Arial"/>
                      <w:spacing w:val="-1"/>
                    </w:rPr>
                    <w:t>converting between simple units of measure</w:t>
                  </w:r>
                </w:p>
                <w:p w14:paraId="4D1EEB4A" w14:textId="77777777" w:rsidR="007E120B" w:rsidRPr="00420B71" w:rsidRDefault="007E120B" w:rsidP="00F72313">
                  <w:pPr>
                    <w:pStyle w:val="ListParagraph"/>
                    <w:numPr>
                      <w:ilvl w:val="0"/>
                      <w:numId w:val="8"/>
                    </w:numPr>
                    <w:rPr>
                      <w:rFonts w:cs="Arial"/>
                      <w:spacing w:val="-1"/>
                    </w:rPr>
                  </w:pPr>
                  <w:r w:rsidRPr="00420B71">
                    <w:rPr>
                      <w:rFonts w:cs="Arial"/>
                      <w:spacing w:val="-1"/>
                    </w:rPr>
                    <w:t>area and volume</w:t>
                  </w:r>
                </w:p>
                <w:p w14:paraId="363564B4" w14:textId="77777777" w:rsidR="007E120B" w:rsidRPr="00420B71" w:rsidRDefault="007E120B" w:rsidP="00F72313">
                  <w:pPr>
                    <w:pStyle w:val="ListParagraph"/>
                    <w:numPr>
                      <w:ilvl w:val="0"/>
                      <w:numId w:val="8"/>
                    </w:numPr>
                    <w:rPr>
                      <w:rFonts w:cs="Arial"/>
                      <w:spacing w:val="-1"/>
                    </w:rPr>
                  </w:pPr>
                  <w:r w:rsidRPr="00420B71">
                    <w:rPr>
                      <w:rFonts w:cs="Arial"/>
                      <w:spacing w:val="-1"/>
                    </w:rPr>
                    <w:t>compound measures</w:t>
                  </w:r>
                </w:p>
                <w:p w14:paraId="396519AB" w14:textId="77777777" w:rsidR="007E120B" w:rsidRPr="00420B71" w:rsidRDefault="007E120B" w:rsidP="00F72313">
                  <w:pPr>
                    <w:pStyle w:val="ListParagraph"/>
                    <w:numPr>
                      <w:ilvl w:val="0"/>
                      <w:numId w:val="8"/>
                    </w:numPr>
                    <w:rPr>
                      <w:rFonts w:cs="Arial"/>
                      <w:spacing w:val="-1"/>
                    </w:rPr>
                  </w:pPr>
                  <w:r w:rsidRPr="00420B71">
                    <w:rPr>
                      <w:rFonts w:cs="Arial"/>
                      <w:spacing w:val="-1"/>
                    </w:rPr>
                    <w:t>interpreting travel and conversion graphs.</w:t>
                  </w:r>
                </w:p>
              </w:tc>
            </w:tr>
          </w:tbl>
          <w:p w14:paraId="65E4436F" w14:textId="77777777" w:rsidR="006E020F" w:rsidRPr="006E020F" w:rsidRDefault="006E020F" w:rsidP="006E020F">
            <w:pPr>
              <w:pStyle w:val="BodyText"/>
              <w:rPr>
                <w:b/>
                <w:bCs/>
                <w:lang w:eastAsia="en-GB"/>
              </w:rPr>
            </w:pPr>
            <w:r w:rsidRPr="006E020F">
              <w:rPr>
                <w:b/>
                <w:bCs/>
                <w:lang w:eastAsia="en-GB"/>
              </w:rPr>
              <w:t>SDG 14/15</w:t>
            </w:r>
          </w:p>
          <w:p w14:paraId="08730AFE" w14:textId="00FBE4ED" w:rsidR="006E020F" w:rsidRPr="00DB2C1F" w:rsidRDefault="006E020F" w:rsidP="006E020F">
            <w:pPr>
              <w:pStyle w:val="BodyText"/>
              <w:rPr>
                <w:lang w:eastAsia="en-GB"/>
              </w:rPr>
            </w:pPr>
            <w:r w:rsidRPr="002C745E">
              <w:rPr>
                <w:lang w:eastAsia="en-GB"/>
              </w:rPr>
              <w:t>Consider using units related to sustainability topics.</w:t>
            </w:r>
          </w:p>
        </w:tc>
      </w:tr>
      <w:tr w:rsidR="00525EBA" w:rsidRPr="004A4E17" w14:paraId="510C46CA" w14:textId="77777777" w:rsidTr="00406858">
        <w:trPr>
          <w:trHeight w:hRule="exact" w:val="440"/>
          <w:tblHeader/>
        </w:trPr>
        <w:tc>
          <w:tcPr>
            <w:tcW w:w="14601" w:type="dxa"/>
            <w:gridSpan w:val="3"/>
            <w:shd w:val="clear" w:color="auto" w:fill="EA5B0C"/>
            <w:tcMar>
              <w:top w:w="113" w:type="dxa"/>
              <w:bottom w:w="113" w:type="dxa"/>
            </w:tcMar>
            <w:vAlign w:val="center"/>
          </w:tcPr>
          <w:p w14:paraId="0789EB15" w14:textId="77777777" w:rsidR="00525EBA" w:rsidRPr="00FB2E1E" w:rsidRDefault="00525EBA" w:rsidP="00525EBA">
            <w:pPr>
              <w:rPr>
                <w:rFonts w:cs="Arial"/>
                <w:b/>
                <w:color w:val="FFFFFF"/>
                <w:szCs w:val="20"/>
              </w:rPr>
            </w:pPr>
            <w:r w:rsidRPr="00FB2E1E">
              <w:rPr>
                <w:rFonts w:cs="Arial"/>
                <w:b/>
                <w:color w:val="FFFFFF"/>
                <w:szCs w:val="20"/>
              </w:rPr>
              <w:t>Past and specimen papers</w:t>
            </w:r>
          </w:p>
        </w:tc>
      </w:tr>
      <w:tr w:rsidR="00525EBA" w:rsidRPr="004A4E17" w14:paraId="4EE69BA4" w14:textId="77777777" w:rsidTr="00406858">
        <w:tblPrEx>
          <w:tblCellMar>
            <w:top w:w="0" w:type="dxa"/>
            <w:bottom w:w="0" w:type="dxa"/>
          </w:tblCellMar>
        </w:tblPrEx>
        <w:tc>
          <w:tcPr>
            <w:tcW w:w="14601" w:type="dxa"/>
            <w:gridSpan w:val="3"/>
            <w:tcMar>
              <w:top w:w="113" w:type="dxa"/>
              <w:bottom w:w="113" w:type="dxa"/>
            </w:tcMar>
          </w:tcPr>
          <w:p w14:paraId="3C2BE074" w14:textId="59EA77C2" w:rsidR="00525EBA" w:rsidRPr="003604F3" w:rsidRDefault="00525EBA" w:rsidP="00525EBA">
            <w:pPr>
              <w:pStyle w:val="BodyText"/>
              <w:rPr>
                <w:rStyle w:val="Bold"/>
                <w:b w:val="0"/>
                <w:bCs/>
              </w:rPr>
            </w:pPr>
            <w:r>
              <w:rPr>
                <w:lang w:eastAsia="en-GB"/>
              </w:rPr>
              <w:t xml:space="preserve">Past/specimen papers and mark schemes are available to download at </w:t>
            </w:r>
            <w:hyperlink r:id="rId56" w:history="1">
              <w:r w:rsidRPr="00C8122F">
                <w:rPr>
                  <w:rStyle w:val="WebLink"/>
                </w:rPr>
                <w:t>www.cambridgeinternational.org/support</w:t>
              </w:r>
            </w:hyperlink>
            <w:r w:rsidRPr="00C8122F">
              <w:rPr>
                <w:rStyle w:val="BodyChar"/>
              </w:rPr>
              <w:t xml:space="preserve"> </w:t>
            </w:r>
            <w:r w:rsidRPr="00C8122F">
              <w:rPr>
                <w:rStyle w:val="Bold"/>
              </w:rPr>
              <w:t>(F)</w:t>
            </w:r>
          </w:p>
          <w:p w14:paraId="5F049C22" w14:textId="48698C50" w:rsidR="004E1B76" w:rsidRPr="00210DC2" w:rsidRDefault="00C92349">
            <w:pPr>
              <w:pStyle w:val="BodyText"/>
              <w:rPr>
                <w:b/>
                <w:bCs/>
                <w:i/>
              </w:rPr>
            </w:pPr>
            <w:r w:rsidRPr="0048403C">
              <w:rPr>
                <w:rStyle w:val="Bold"/>
              </w:rPr>
              <w:t>Test Maker</w:t>
            </w:r>
            <w:r w:rsidR="00210DC2" w:rsidRPr="00210DC2">
              <w:rPr>
                <w:rStyle w:val="Bold"/>
                <w:b w:val="0"/>
                <w:bCs/>
              </w:rPr>
              <w:t xml:space="preserve"> </w:t>
            </w:r>
            <w:r w:rsidR="00210DC2">
              <w:rPr>
                <w:rStyle w:val="Bold"/>
                <w:b w:val="0"/>
                <w:bCs/>
              </w:rPr>
              <w:t xml:space="preserve">is available </w:t>
            </w:r>
            <w:r w:rsidR="000276BB">
              <w:rPr>
                <w:rStyle w:val="Bold"/>
                <w:b w:val="0"/>
                <w:bCs/>
              </w:rPr>
              <w:t xml:space="preserve">for this syllabus to create high-quality, customised test papers using Cambridge </w:t>
            </w:r>
            <w:r w:rsidR="0048403C">
              <w:rPr>
                <w:rStyle w:val="Bold"/>
                <w:b w:val="0"/>
                <w:bCs/>
              </w:rPr>
              <w:t xml:space="preserve">past paper questions. For more information: </w:t>
            </w:r>
            <w:hyperlink r:id="rId57" w:history="1">
              <w:r w:rsidR="0048403C" w:rsidRPr="0048403C">
                <w:rPr>
                  <w:rStyle w:val="WebLink"/>
                </w:rPr>
                <w:t>www.cambridgeinternational.org/support-and-training-for-schools/support-for-teachers/test-maker/</w:t>
              </w:r>
            </w:hyperlink>
            <w:r w:rsidR="0048403C">
              <w:rPr>
                <w:rStyle w:val="Bold"/>
                <w:b w:val="0"/>
                <w:bCs/>
              </w:rPr>
              <w:t xml:space="preserve"> </w:t>
            </w:r>
            <w:r w:rsidR="0048403C" w:rsidRPr="0048403C">
              <w:rPr>
                <w:rStyle w:val="Bold"/>
              </w:rPr>
              <w:t>(F)</w:t>
            </w:r>
          </w:p>
        </w:tc>
      </w:tr>
    </w:tbl>
    <w:p w14:paraId="7DB82668" w14:textId="77777777" w:rsidR="003947CA" w:rsidRDefault="003947CA" w:rsidP="00C92F05">
      <w:pPr>
        <w:rPr>
          <w:bCs/>
          <w:szCs w:val="20"/>
        </w:rPr>
        <w:sectPr w:rsidR="003947CA" w:rsidSect="00C51375">
          <w:pgSz w:w="16840" w:h="11900" w:orient="landscape" w:code="9"/>
          <w:pgMar w:top="1134" w:right="1134" w:bottom="1134" w:left="1134" w:header="283" w:footer="283" w:gutter="0"/>
          <w:cols w:space="708"/>
          <w:titlePg/>
          <w:docGrid w:linePitch="326"/>
        </w:sectPr>
      </w:pPr>
    </w:p>
    <w:p w14:paraId="1CA65706" w14:textId="4BFCEA47" w:rsidR="003947CA" w:rsidRPr="00393536" w:rsidRDefault="007473A5" w:rsidP="003947CA">
      <w:pPr>
        <w:pStyle w:val="Heading1"/>
      </w:pPr>
      <w:bookmarkStart w:id="10" w:name="_Toc114658137"/>
      <w:r>
        <w:lastRenderedPageBreak/>
        <w:t>2</w:t>
      </w:r>
      <w:r w:rsidR="006F43CD">
        <w:t>.</w:t>
      </w:r>
      <w:r>
        <w:t xml:space="preserve"> </w:t>
      </w:r>
      <w:r w:rsidR="00061D08">
        <w:t xml:space="preserve">Introduction </w:t>
      </w:r>
      <w:r w:rsidR="00996CD6">
        <w:t xml:space="preserve">to mathematics </w:t>
      </w:r>
      <w:r w:rsidR="00061D08">
        <w:t>II</w:t>
      </w:r>
      <w:bookmarkEnd w:id="10"/>
      <w:r w:rsidR="003947CA" w:rsidRPr="00393536">
        <w:t xml:space="preserve"> </w:t>
      </w:r>
    </w:p>
    <w:p w14:paraId="7A0FC157" w14:textId="7EA8A02C" w:rsidR="003947CA" w:rsidRDefault="003947CA" w:rsidP="003947CA">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5927C9" w:rsidRPr="004A4E17" w14:paraId="22D76606" w14:textId="77777777" w:rsidTr="00406858">
        <w:trPr>
          <w:trHeight w:hRule="exact" w:val="440"/>
          <w:tblHeader/>
        </w:trPr>
        <w:tc>
          <w:tcPr>
            <w:tcW w:w="2552" w:type="dxa"/>
            <w:shd w:val="clear" w:color="auto" w:fill="EA5B0C"/>
            <w:tcMar>
              <w:top w:w="113" w:type="dxa"/>
              <w:bottom w:w="113" w:type="dxa"/>
            </w:tcMar>
            <w:vAlign w:val="center"/>
          </w:tcPr>
          <w:p w14:paraId="290029EE" w14:textId="78F2EB08" w:rsidR="005927C9" w:rsidRPr="004A4E17" w:rsidRDefault="005927C9" w:rsidP="00406858">
            <w:pPr>
              <w:pStyle w:val="TableHead"/>
            </w:pPr>
            <w:r w:rsidRPr="004A4E17">
              <w:t>Syllabus ref</w:t>
            </w:r>
            <w:r>
              <w:t>.</w:t>
            </w:r>
          </w:p>
        </w:tc>
        <w:tc>
          <w:tcPr>
            <w:tcW w:w="2126" w:type="dxa"/>
            <w:shd w:val="clear" w:color="auto" w:fill="EA5B0C"/>
            <w:tcMar>
              <w:top w:w="113" w:type="dxa"/>
              <w:bottom w:w="113" w:type="dxa"/>
            </w:tcMar>
            <w:vAlign w:val="center"/>
          </w:tcPr>
          <w:p w14:paraId="065552E6" w14:textId="77777777" w:rsidR="005927C9" w:rsidRPr="004A4E17" w:rsidRDefault="005927C9" w:rsidP="00406858">
            <w:pPr>
              <w:pStyle w:val="TableHead"/>
            </w:pPr>
            <w:r w:rsidRPr="004A4E17">
              <w:t>Learning objectives</w:t>
            </w:r>
          </w:p>
        </w:tc>
        <w:tc>
          <w:tcPr>
            <w:tcW w:w="9923" w:type="dxa"/>
            <w:shd w:val="clear" w:color="auto" w:fill="EA5B0C"/>
            <w:tcMar>
              <w:top w:w="113" w:type="dxa"/>
              <w:bottom w:w="113" w:type="dxa"/>
            </w:tcMar>
            <w:vAlign w:val="center"/>
          </w:tcPr>
          <w:p w14:paraId="125A0751" w14:textId="77777777" w:rsidR="005927C9" w:rsidRPr="00DF2AEF" w:rsidRDefault="005927C9" w:rsidP="00406858">
            <w:pPr>
              <w:pStyle w:val="TableHead"/>
            </w:pPr>
            <w:r w:rsidRPr="00DF2AEF">
              <w:t>Suggested teaching activities</w:t>
            </w:r>
            <w:r>
              <w:t xml:space="preserve"> </w:t>
            </w:r>
          </w:p>
        </w:tc>
      </w:tr>
      <w:tr w:rsidR="001A0CB7" w:rsidRPr="004A4E17" w14:paraId="246FA754" w14:textId="77777777" w:rsidTr="001B42A8">
        <w:tblPrEx>
          <w:tblCellMar>
            <w:top w:w="0" w:type="dxa"/>
            <w:bottom w:w="0" w:type="dxa"/>
          </w:tblCellMar>
        </w:tblPrEx>
        <w:tc>
          <w:tcPr>
            <w:tcW w:w="2552" w:type="dxa"/>
            <w:tcMar>
              <w:top w:w="113" w:type="dxa"/>
              <w:bottom w:w="113" w:type="dxa"/>
            </w:tcMar>
          </w:tcPr>
          <w:p w14:paraId="79309D47" w14:textId="77777777" w:rsidR="001A0CB7" w:rsidRDefault="001A0CB7" w:rsidP="001B42A8">
            <w:pPr>
              <w:pStyle w:val="BodyText"/>
              <w:rPr>
                <w:lang w:eastAsia="en-GB"/>
              </w:rPr>
            </w:pPr>
            <w:r w:rsidRPr="00BF002D">
              <w:rPr>
                <w:lang w:eastAsia="en-GB"/>
              </w:rPr>
              <w:t>C1.</w:t>
            </w:r>
            <w:r>
              <w:rPr>
                <w:lang w:eastAsia="en-GB"/>
              </w:rPr>
              <w:t>4</w:t>
            </w:r>
            <w:r w:rsidRPr="00BF002D">
              <w:rPr>
                <w:lang w:eastAsia="en-GB"/>
              </w:rPr>
              <w:t xml:space="preserve"> </w:t>
            </w:r>
          </w:p>
          <w:p w14:paraId="590E97B7" w14:textId="0D58735B" w:rsidR="001A0CB7" w:rsidRPr="004A4E17" w:rsidRDefault="001A0CB7" w:rsidP="001B42A8">
            <w:pPr>
              <w:pStyle w:val="BodyText"/>
              <w:rPr>
                <w:lang w:eastAsia="en-GB"/>
              </w:rPr>
            </w:pPr>
            <w:r w:rsidRPr="00BF002D">
              <w:rPr>
                <w:lang w:eastAsia="en-GB"/>
              </w:rPr>
              <w:t xml:space="preserve">and </w:t>
            </w:r>
            <w:r w:rsidRPr="001B42A8">
              <w:rPr>
                <w:shd w:val="clear" w:color="auto" w:fill="FEEFE6"/>
                <w:lang w:eastAsia="en-GB"/>
              </w:rPr>
              <w:t>E1.4</w:t>
            </w:r>
            <w:r w:rsidR="006113A0" w:rsidRPr="006113A0">
              <w:rPr>
                <w:lang w:eastAsia="en-GB"/>
              </w:rPr>
              <w:t xml:space="preserve"> Fractions, </w:t>
            </w:r>
            <w:proofErr w:type="gramStart"/>
            <w:r w:rsidR="006113A0" w:rsidRPr="006113A0">
              <w:rPr>
                <w:lang w:eastAsia="en-GB"/>
              </w:rPr>
              <w:t>decimals</w:t>
            </w:r>
            <w:proofErr w:type="gramEnd"/>
            <w:r w:rsidR="006113A0" w:rsidRPr="006113A0">
              <w:rPr>
                <w:lang w:eastAsia="en-GB"/>
              </w:rPr>
              <w:t xml:space="preserve"> and percentages</w:t>
            </w:r>
          </w:p>
        </w:tc>
        <w:tc>
          <w:tcPr>
            <w:tcW w:w="2126" w:type="dxa"/>
            <w:tcMar>
              <w:top w:w="113" w:type="dxa"/>
              <w:bottom w:w="113" w:type="dxa"/>
            </w:tcMar>
          </w:tcPr>
          <w:p w14:paraId="17CFB72E" w14:textId="13DA05D4" w:rsidR="002770E0" w:rsidRPr="002770E0" w:rsidRDefault="002770E0" w:rsidP="00CD5BA1">
            <w:pPr>
              <w:pStyle w:val="ListParagraph"/>
              <w:numPr>
                <w:ilvl w:val="0"/>
                <w:numId w:val="25"/>
              </w:numPr>
              <w:autoSpaceDE w:val="0"/>
              <w:autoSpaceDN w:val="0"/>
              <w:adjustRightInd w:val="0"/>
              <w:ind w:left="323" w:hanging="283"/>
              <w:rPr>
                <w:rFonts w:cs="Arial"/>
                <w:lang w:eastAsia="en-GB"/>
              </w:rPr>
            </w:pPr>
            <w:r w:rsidRPr="002770E0">
              <w:rPr>
                <w:rFonts w:cs="Arial"/>
                <w:lang w:eastAsia="en-GB"/>
              </w:rPr>
              <w:t>Use the language and notation of the following in</w:t>
            </w:r>
            <w:r>
              <w:rPr>
                <w:rFonts w:cs="Arial"/>
                <w:lang w:eastAsia="en-GB"/>
              </w:rPr>
              <w:t xml:space="preserve"> </w:t>
            </w:r>
            <w:r w:rsidRPr="002770E0">
              <w:rPr>
                <w:rFonts w:cs="Arial"/>
                <w:lang w:eastAsia="en-GB"/>
              </w:rPr>
              <w:t>appropriate contexts:</w:t>
            </w:r>
          </w:p>
          <w:p w14:paraId="16B32EC3" w14:textId="364D81CB" w:rsidR="002770E0" w:rsidRPr="002770E0" w:rsidRDefault="002770E0" w:rsidP="00CD5BA1">
            <w:pPr>
              <w:pStyle w:val="ListParagraph"/>
              <w:numPr>
                <w:ilvl w:val="0"/>
                <w:numId w:val="26"/>
              </w:numPr>
              <w:autoSpaceDE w:val="0"/>
              <w:autoSpaceDN w:val="0"/>
              <w:adjustRightInd w:val="0"/>
              <w:ind w:left="607" w:hanging="247"/>
              <w:rPr>
                <w:rFonts w:cs="Arial"/>
                <w:lang w:eastAsia="en-GB"/>
              </w:rPr>
            </w:pPr>
            <w:r w:rsidRPr="002770E0">
              <w:rPr>
                <w:rFonts w:cs="Arial"/>
                <w:lang w:eastAsia="en-GB"/>
              </w:rPr>
              <w:t>proper fractions</w:t>
            </w:r>
          </w:p>
          <w:p w14:paraId="7315BA84" w14:textId="33795C70" w:rsidR="002770E0" w:rsidRPr="002770E0" w:rsidRDefault="002770E0" w:rsidP="00CD5BA1">
            <w:pPr>
              <w:pStyle w:val="ListParagraph"/>
              <w:numPr>
                <w:ilvl w:val="0"/>
                <w:numId w:val="26"/>
              </w:numPr>
              <w:autoSpaceDE w:val="0"/>
              <w:autoSpaceDN w:val="0"/>
              <w:adjustRightInd w:val="0"/>
              <w:ind w:left="607" w:hanging="247"/>
              <w:rPr>
                <w:rFonts w:cs="Arial"/>
                <w:lang w:eastAsia="en-GB"/>
              </w:rPr>
            </w:pPr>
            <w:r w:rsidRPr="002770E0">
              <w:rPr>
                <w:rFonts w:cs="Arial"/>
                <w:lang w:eastAsia="en-GB"/>
              </w:rPr>
              <w:t>improper fractions</w:t>
            </w:r>
          </w:p>
          <w:p w14:paraId="23A14554" w14:textId="261EC9EC" w:rsidR="002770E0" w:rsidRPr="002770E0" w:rsidRDefault="002770E0" w:rsidP="00CD5BA1">
            <w:pPr>
              <w:pStyle w:val="ListParagraph"/>
              <w:numPr>
                <w:ilvl w:val="0"/>
                <w:numId w:val="26"/>
              </w:numPr>
              <w:autoSpaceDE w:val="0"/>
              <w:autoSpaceDN w:val="0"/>
              <w:adjustRightInd w:val="0"/>
              <w:ind w:left="607" w:hanging="247"/>
              <w:rPr>
                <w:rFonts w:cs="Arial"/>
                <w:lang w:eastAsia="en-GB"/>
              </w:rPr>
            </w:pPr>
            <w:r w:rsidRPr="002770E0">
              <w:rPr>
                <w:rFonts w:cs="Arial"/>
                <w:lang w:eastAsia="en-GB"/>
              </w:rPr>
              <w:t>mixed numbers</w:t>
            </w:r>
          </w:p>
          <w:p w14:paraId="7CED663A" w14:textId="435FBDBC" w:rsidR="002770E0" w:rsidRPr="002770E0" w:rsidRDefault="002770E0" w:rsidP="00CD5BA1">
            <w:pPr>
              <w:pStyle w:val="ListParagraph"/>
              <w:numPr>
                <w:ilvl w:val="0"/>
                <w:numId w:val="26"/>
              </w:numPr>
              <w:autoSpaceDE w:val="0"/>
              <w:autoSpaceDN w:val="0"/>
              <w:adjustRightInd w:val="0"/>
              <w:ind w:left="607" w:hanging="247"/>
              <w:rPr>
                <w:rFonts w:cs="Arial"/>
                <w:lang w:eastAsia="en-GB"/>
              </w:rPr>
            </w:pPr>
            <w:r w:rsidRPr="002770E0">
              <w:rPr>
                <w:rFonts w:cs="Arial"/>
                <w:lang w:eastAsia="en-GB"/>
              </w:rPr>
              <w:t>decimals</w:t>
            </w:r>
          </w:p>
          <w:p w14:paraId="3A77C08C" w14:textId="6BA4EED1" w:rsidR="002770E0" w:rsidRPr="002770E0" w:rsidRDefault="002770E0" w:rsidP="00CD5BA1">
            <w:pPr>
              <w:pStyle w:val="ListParagraph"/>
              <w:numPr>
                <w:ilvl w:val="0"/>
                <w:numId w:val="26"/>
              </w:numPr>
              <w:autoSpaceDE w:val="0"/>
              <w:autoSpaceDN w:val="0"/>
              <w:adjustRightInd w:val="0"/>
              <w:ind w:left="607" w:hanging="247"/>
              <w:rPr>
                <w:rFonts w:cs="Arial"/>
                <w:lang w:eastAsia="en-GB"/>
              </w:rPr>
            </w:pPr>
            <w:r w:rsidRPr="002770E0">
              <w:rPr>
                <w:rFonts w:cs="Arial"/>
                <w:lang w:eastAsia="en-GB"/>
              </w:rPr>
              <w:t>percentages.</w:t>
            </w:r>
            <w:r w:rsidRPr="002770E0">
              <w:rPr>
                <w:rFonts w:cs="Arial"/>
                <w:lang w:eastAsia="en-GB"/>
              </w:rPr>
              <w:br/>
            </w:r>
          </w:p>
          <w:p w14:paraId="6D278749" w14:textId="19DC8031" w:rsidR="001A0CB7" w:rsidRPr="000420CE" w:rsidRDefault="002770E0" w:rsidP="00CD5BA1">
            <w:pPr>
              <w:pStyle w:val="ListParagraph"/>
              <w:numPr>
                <w:ilvl w:val="0"/>
                <w:numId w:val="25"/>
              </w:numPr>
              <w:autoSpaceDE w:val="0"/>
              <w:autoSpaceDN w:val="0"/>
              <w:adjustRightInd w:val="0"/>
              <w:ind w:left="323" w:hanging="283"/>
              <w:rPr>
                <w:lang w:eastAsia="en-GB"/>
              </w:rPr>
            </w:pPr>
            <w:r w:rsidRPr="002770E0">
              <w:rPr>
                <w:rFonts w:cs="Arial"/>
                <w:lang w:eastAsia="en-GB"/>
              </w:rPr>
              <w:t>Recognise equivalence and convert between</w:t>
            </w:r>
            <w:r>
              <w:rPr>
                <w:rFonts w:cs="Arial"/>
                <w:lang w:eastAsia="en-GB"/>
              </w:rPr>
              <w:t xml:space="preserve"> </w:t>
            </w:r>
            <w:r w:rsidRPr="002770E0">
              <w:rPr>
                <w:rFonts w:cs="Arial"/>
                <w:lang w:eastAsia="en-GB"/>
              </w:rPr>
              <w:t>these forms.</w:t>
            </w:r>
          </w:p>
          <w:p w14:paraId="207DFF05" w14:textId="77777777" w:rsidR="001A0CB7" w:rsidRPr="004A4E17" w:rsidRDefault="001A0CB7" w:rsidP="001B42A8">
            <w:pPr>
              <w:pStyle w:val="BodyText"/>
              <w:rPr>
                <w:lang w:eastAsia="en-GB"/>
              </w:rPr>
            </w:pPr>
          </w:p>
        </w:tc>
        <w:tc>
          <w:tcPr>
            <w:tcW w:w="9923" w:type="dxa"/>
            <w:tcMar>
              <w:top w:w="113" w:type="dxa"/>
              <w:bottom w:w="113" w:type="dxa"/>
            </w:tcMar>
          </w:tcPr>
          <w:p w14:paraId="1CAD3444" w14:textId="77777777" w:rsidR="001A0CB7" w:rsidRPr="000420CE" w:rsidRDefault="001A0CB7" w:rsidP="001B42A8">
            <w:pPr>
              <w:autoSpaceDE w:val="0"/>
              <w:autoSpaceDN w:val="0"/>
              <w:adjustRightInd w:val="0"/>
              <w:rPr>
                <w:rFonts w:cs="Arial"/>
                <w:szCs w:val="20"/>
                <w:lang w:eastAsia="en-GB"/>
              </w:rPr>
            </w:pPr>
            <w:r w:rsidRPr="000420CE">
              <w:rPr>
                <w:rFonts w:cs="Arial"/>
                <w:szCs w:val="20"/>
                <w:lang w:eastAsia="en-GB"/>
              </w:rPr>
              <w:t>Give learners a definition of the relevant terms (</w:t>
            </w:r>
            <w:proofErr w:type="gramStart"/>
            <w:r w:rsidRPr="000420CE">
              <w:rPr>
                <w:rFonts w:cs="Arial"/>
                <w:szCs w:val="20"/>
                <w:lang w:eastAsia="en-GB"/>
              </w:rPr>
              <w:t>e.g.</w:t>
            </w:r>
            <w:proofErr w:type="gramEnd"/>
            <w:r w:rsidRPr="000420CE">
              <w:rPr>
                <w:rFonts w:cs="Arial"/>
                <w:szCs w:val="20"/>
                <w:lang w:eastAsia="en-GB"/>
              </w:rPr>
              <w:t xml:space="preserve"> numerator, denominator, equivalent fractions, simplify, </w:t>
            </w:r>
            <w:r>
              <w:rPr>
                <w:rFonts w:cs="Arial"/>
                <w:szCs w:val="20"/>
                <w:lang w:eastAsia="en-GB"/>
              </w:rPr>
              <w:t>proper</w:t>
            </w:r>
            <w:r w:rsidRPr="000420CE">
              <w:rPr>
                <w:rFonts w:cs="Arial"/>
                <w:szCs w:val="20"/>
                <w:lang w:eastAsia="en-GB"/>
              </w:rPr>
              <w:t xml:space="preserve"> fraction, improper fraction, mixed number, decimal and percentage). Ask learners to produce a crossword with the terms defined. Ask them to add any other terms that they can think of to do with fractions, </w:t>
            </w:r>
            <w:proofErr w:type="gramStart"/>
            <w:r w:rsidRPr="000420CE">
              <w:rPr>
                <w:rFonts w:cs="Arial"/>
                <w:szCs w:val="20"/>
                <w:lang w:eastAsia="en-GB"/>
              </w:rPr>
              <w:t>decimals</w:t>
            </w:r>
            <w:proofErr w:type="gramEnd"/>
            <w:r w:rsidRPr="000420CE">
              <w:rPr>
                <w:rFonts w:cs="Arial"/>
                <w:szCs w:val="20"/>
                <w:lang w:eastAsia="en-GB"/>
              </w:rPr>
              <w:t xml:space="preserve"> and percentages. </w:t>
            </w:r>
            <w:r>
              <w:rPr>
                <w:rFonts w:cs="Arial"/>
                <w:szCs w:val="20"/>
              </w:rPr>
              <w:t>Learners</w:t>
            </w:r>
            <w:r w:rsidRPr="000420CE">
              <w:rPr>
                <w:rFonts w:cs="Arial"/>
                <w:szCs w:val="20"/>
              </w:rPr>
              <w:t xml:space="preserve"> can easily create</w:t>
            </w:r>
            <w:r>
              <w:rPr>
                <w:rFonts w:cs="Arial"/>
                <w:szCs w:val="20"/>
              </w:rPr>
              <w:t xml:space="preserve"> crosswords</w:t>
            </w:r>
            <w:r w:rsidRPr="000420CE">
              <w:rPr>
                <w:rFonts w:cs="Arial"/>
                <w:szCs w:val="20"/>
              </w:rPr>
              <w:t xml:space="preserve"> using the excellent online software at EclipseCrossword.com (</w:t>
            </w:r>
            <w:hyperlink r:id="rId58" w:history="1">
              <w:r w:rsidRPr="000420CE">
                <w:rPr>
                  <w:rStyle w:val="Hyperlink1"/>
                  <w:rFonts w:ascii="Arial" w:hAnsi="Arial" w:cs="Arial"/>
                  <w:szCs w:val="20"/>
                </w:rPr>
                <w:t>www.eclipsecrossword.com</w:t>
              </w:r>
            </w:hyperlink>
            <w:r w:rsidRPr="000420CE">
              <w:rPr>
                <w:rFonts w:cs="Arial"/>
                <w:szCs w:val="20"/>
              </w:rPr>
              <w:t>)</w:t>
            </w:r>
            <w:r w:rsidRPr="000420CE">
              <w:rPr>
                <w:rFonts w:cs="Arial"/>
                <w:b/>
                <w:szCs w:val="20"/>
                <w:lang w:eastAsia="en-GB"/>
              </w:rPr>
              <w:t xml:space="preserve"> (I) </w:t>
            </w:r>
          </w:p>
          <w:p w14:paraId="3BBAD930" w14:textId="77777777" w:rsidR="001A0CB7" w:rsidRPr="000420CE" w:rsidRDefault="001A0CB7" w:rsidP="001B42A8">
            <w:pPr>
              <w:autoSpaceDE w:val="0"/>
              <w:autoSpaceDN w:val="0"/>
              <w:adjustRightInd w:val="0"/>
              <w:rPr>
                <w:rFonts w:cs="Arial"/>
                <w:szCs w:val="20"/>
                <w:lang w:eastAsia="en-GB"/>
              </w:rPr>
            </w:pPr>
          </w:p>
          <w:p w14:paraId="0A2AE108" w14:textId="77777777" w:rsidR="001A0CB7" w:rsidRPr="000420CE" w:rsidRDefault="001A0CB7" w:rsidP="001B42A8">
            <w:pPr>
              <w:autoSpaceDE w:val="0"/>
              <w:autoSpaceDN w:val="0"/>
              <w:adjustRightInd w:val="0"/>
              <w:rPr>
                <w:rFonts w:cs="Arial"/>
                <w:szCs w:val="20"/>
                <w:lang w:eastAsia="en-GB"/>
              </w:rPr>
            </w:pPr>
            <w:r w:rsidRPr="000420CE">
              <w:rPr>
                <w:rFonts w:cs="Arial"/>
                <w:szCs w:val="20"/>
                <w:lang w:eastAsia="en-GB"/>
              </w:rPr>
              <w:t>Use clear examples and questions to cover</w:t>
            </w:r>
            <w:r w:rsidRPr="000420CE">
              <w:rPr>
                <w:rFonts w:cs="Arial"/>
                <w:color w:val="FF0000"/>
                <w:szCs w:val="20"/>
                <w:lang w:eastAsia="en-GB"/>
              </w:rPr>
              <w:t xml:space="preserve"> </w:t>
            </w:r>
            <w:r w:rsidRPr="000420CE">
              <w:rPr>
                <w:rFonts w:cs="Arial"/>
                <w:szCs w:val="20"/>
                <w:lang w:eastAsia="en-GB"/>
              </w:rPr>
              <w:t xml:space="preserve">converting between fractions, </w:t>
            </w:r>
            <w:proofErr w:type="gramStart"/>
            <w:r w:rsidRPr="000420CE">
              <w:rPr>
                <w:rFonts w:cs="Arial"/>
                <w:szCs w:val="20"/>
                <w:lang w:eastAsia="en-GB"/>
              </w:rPr>
              <w:t>decimals</w:t>
            </w:r>
            <w:proofErr w:type="gramEnd"/>
            <w:r w:rsidRPr="000420CE">
              <w:rPr>
                <w:rFonts w:cs="Arial"/>
                <w:szCs w:val="20"/>
                <w:lang w:eastAsia="en-GB"/>
              </w:rPr>
              <w:t xml:space="preserve"> and percentages. Learners should understand how to use place value (units, tenths, hundredths, etc.) to change a simple decimal into a fraction. For </w:t>
            </w:r>
            <w:proofErr w:type="gramStart"/>
            <w:r w:rsidRPr="000420CE">
              <w:rPr>
                <w:rFonts w:cs="Arial"/>
                <w:szCs w:val="20"/>
                <w:lang w:eastAsia="en-GB"/>
              </w:rPr>
              <w:t>example</w:t>
            </w:r>
            <w:proofErr w:type="gramEnd"/>
            <w:r w:rsidRPr="000420CE">
              <w:rPr>
                <w:rFonts w:cs="Arial"/>
                <w:szCs w:val="20"/>
                <w:lang w:eastAsia="en-GB"/>
              </w:rPr>
              <w:t xml:space="preserve"> 0.3 has 3 in the tenths column so it is </w:t>
            </w:r>
            <w:r w:rsidRPr="000420CE">
              <w:rPr>
                <w:rFonts w:cs="Arial"/>
                <w:position w:val="-18"/>
                <w:szCs w:val="20"/>
                <w:lang w:eastAsia="en-GB"/>
              </w:rPr>
              <w:object w:dxaOrig="279" w:dyaOrig="460" w14:anchorId="5797E4C7">
                <v:shape id="_x0000_i1025" type="#_x0000_t75" style="width:13.5pt;height:24pt" o:ole="">
                  <v:imagedata r:id="rId59" o:title=""/>
                </v:shape>
                <o:OLEObject Type="Embed" ProgID="Equation.DSMT4" ShapeID="_x0000_i1025" DrawAspect="Content" ObjectID="_1725717507" r:id="rId60"/>
              </w:object>
            </w:r>
            <w:r w:rsidRPr="000420CE">
              <w:rPr>
                <w:rFonts w:cs="Arial"/>
                <w:szCs w:val="20"/>
                <w:lang w:eastAsia="en-GB"/>
              </w:rPr>
              <w:t xml:space="preserve">. </w:t>
            </w:r>
          </w:p>
          <w:p w14:paraId="2A07942C" w14:textId="77777777" w:rsidR="001A0CB7" w:rsidRPr="000420CE" w:rsidRDefault="001A0CB7" w:rsidP="001B42A8">
            <w:pPr>
              <w:autoSpaceDE w:val="0"/>
              <w:autoSpaceDN w:val="0"/>
              <w:adjustRightInd w:val="0"/>
              <w:rPr>
                <w:rFonts w:cs="Arial"/>
                <w:b/>
                <w:color w:val="000000"/>
                <w:szCs w:val="20"/>
                <w:lang w:eastAsia="en-GB"/>
              </w:rPr>
            </w:pPr>
          </w:p>
          <w:p w14:paraId="7FCC3286" w14:textId="77777777" w:rsidR="001A0CB7" w:rsidRPr="000420CE" w:rsidRDefault="001A0CB7" w:rsidP="001B42A8">
            <w:pPr>
              <w:pStyle w:val="BodyText"/>
              <w:rPr>
                <w:lang w:eastAsia="en-GB"/>
              </w:rPr>
            </w:pPr>
            <w:r w:rsidRPr="000420CE">
              <w:rPr>
                <w:lang w:eastAsia="en-GB"/>
              </w:rPr>
              <w:t>Look at the online lesson ‘converting repeating decimals to fractions’ at Basic-Mathematics.com (</w:t>
            </w:r>
            <w:hyperlink r:id="rId61" w:history="1">
              <w:r w:rsidRPr="006F0466">
                <w:rPr>
                  <w:rStyle w:val="Hyperlink1"/>
                  <w:rFonts w:ascii="Arial" w:hAnsi="Arial"/>
                </w:rPr>
                <w:t>www.basic-mathematics.com</w:t>
              </w:r>
            </w:hyperlink>
            <w:r w:rsidRPr="000420CE">
              <w:rPr>
                <w:lang w:eastAsia="en-GB"/>
              </w:rPr>
              <w:t>) to demonstrate how to convert recurring decimals to fractions. It uses the following method:</w:t>
            </w:r>
          </w:p>
          <w:p w14:paraId="57BB3703" w14:textId="77777777" w:rsidR="001A0CB7" w:rsidRPr="000420CE" w:rsidRDefault="001A0CB7" w:rsidP="001B42A8">
            <w:pPr>
              <w:pStyle w:val="BodyText"/>
              <w:rPr>
                <w:lang w:eastAsia="en-GB"/>
              </w:rPr>
            </w:pPr>
            <w:r w:rsidRPr="000420CE">
              <w:rPr>
                <w:lang w:eastAsia="en-GB"/>
              </w:rPr>
              <w:t xml:space="preserve">       </w:t>
            </w:r>
            <w:r w:rsidRPr="000420CE">
              <w:rPr>
                <w:i/>
                <w:lang w:eastAsia="en-GB"/>
              </w:rPr>
              <w:t>x</w:t>
            </w:r>
            <w:r w:rsidRPr="000420CE">
              <w:rPr>
                <w:lang w:eastAsia="en-GB"/>
              </w:rPr>
              <w:t xml:space="preserve"> = 0.15151515….</w:t>
            </w:r>
          </w:p>
          <w:p w14:paraId="443A6381" w14:textId="77777777" w:rsidR="001A0CB7" w:rsidRPr="000420CE" w:rsidRDefault="001A0CB7" w:rsidP="001B42A8">
            <w:pPr>
              <w:pStyle w:val="BodyText"/>
              <w:rPr>
                <w:lang w:eastAsia="en-GB"/>
              </w:rPr>
            </w:pPr>
            <w:r w:rsidRPr="000420CE">
              <w:rPr>
                <w:lang w:eastAsia="en-GB"/>
              </w:rPr>
              <w:t xml:space="preserve"> 100</w:t>
            </w:r>
            <w:r w:rsidRPr="000420CE">
              <w:rPr>
                <w:i/>
                <w:lang w:eastAsia="en-GB"/>
              </w:rPr>
              <w:t>x</w:t>
            </w:r>
            <w:r w:rsidRPr="000420CE">
              <w:rPr>
                <w:lang w:eastAsia="en-GB"/>
              </w:rPr>
              <w:t xml:space="preserve"> = 15.15151515…  subtract these to get</w:t>
            </w:r>
          </w:p>
          <w:p w14:paraId="0F08178B" w14:textId="448E8994" w:rsidR="001A0CB7" w:rsidRPr="000420CE" w:rsidRDefault="001A0CB7" w:rsidP="001B42A8">
            <w:pPr>
              <w:pStyle w:val="BodyText"/>
              <w:rPr>
                <w:lang w:eastAsia="en-GB"/>
              </w:rPr>
            </w:pPr>
            <w:r w:rsidRPr="000420CE">
              <w:rPr>
                <w:lang w:eastAsia="en-GB"/>
              </w:rPr>
              <w:t xml:space="preserve">   99</w:t>
            </w:r>
            <w:r w:rsidRPr="000420CE">
              <w:rPr>
                <w:i/>
                <w:lang w:eastAsia="en-GB"/>
              </w:rPr>
              <w:t>x</w:t>
            </w:r>
            <w:r w:rsidRPr="000420CE">
              <w:rPr>
                <w:lang w:eastAsia="en-GB"/>
              </w:rPr>
              <w:t xml:space="preserve"> = 15 so </w:t>
            </w:r>
            <w:r w:rsidRPr="000420CE">
              <w:rPr>
                <w:i/>
                <w:lang w:eastAsia="en-GB"/>
              </w:rPr>
              <w:t>x</w:t>
            </w:r>
            <w:r w:rsidRPr="000420CE">
              <w:rPr>
                <w:lang w:eastAsia="en-GB"/>
              </w:rPr>
              <w:t xml:space="preserve"> =  </w:t>
            </w:r>
            <m:oMath>
              <m:f>
                <m:fPr>
                  <m:ctrlPr>
                    <w:rPr>
                      <w:rFonts w:ascii="Cambria Math" w:hAnsi="Cambria Math"/>
                      <w:lang w:eastAsia="en-GB"/>
                    </w:rPr>
                  </m:ctrlPr>
                </m:fPr>
                <m:num>
                  <m:r>
                    <m:rPr>
                      <m:nor/>
                    </m:rPr>
                    <w:rPr>
                      <w:lang w:eastAsia="en-GB"/>
                    </w:rPr>
                    <m:t>15</m:t>
                  </m:r>
                </m:num>
                <m:den>
                  <m:r>
                    <m:rPr>
                      <m:nor/>
                    </m:rPr>
                    <w:rPr>
                      <w:lang w:eastAsia="en-GB"/>
                    </w:rPr>
                    <m:t>99</m:t>
                  </m:r>
                </m:den>
              </m:f>
              <m:r>
                <m:rPr>
                  <m:nor/>
                </m:rPr>
                <w:rPr>
                  <w:lang w:eastAsia="en-GB"/>
                </w:rPr>
                <m:t>=</m:t>
              </m:r>
              <m:f>
                <m:fPr>
                  <m:ctrlPr>
                    <w:rPr>
                      <w:rFonts w:ascii="Cambria Math" w:hAnsi="Cambria Math"/>
                      <w:lang w:eastAsia="en-GB"/>
                    </w:rPr>
                  </m:ctrlPr>
                </m:fPr>
                <m:num>
                  <m:r>
                    <m:rPr>
                      <m:nor/>
                    </m:rPr>
                    <w:rPr>
                      <w:lang w:eastAsia="en-GB"/>
                    </w:rPr>
                    <m:t>5</m:t>
                  </m:r>
                </m:num>
                <m:den>
                  <m:r>
                    <m:rPr>
                      <m:nor/>
                    </m:rPr>
                    <w:rPr>
                      <w:lang w:eastAsia="en-GB"/>
                    </w:rPr>
                    <m:t>33</m:t>
                  </m:r>
                </m:den>
              </m:f>
            </m:oMath>
            <w:r w:rsidRPr="000420CE">
              <w:rPr>
                <w:lang w:eastAsia="en-GB"/>
              </w:rPr>
              <w:t xml:space="preserve">   </w:t>
            </w:r>
          </w:p>
          <w:p w14:paraId="447BF481" w14:textId="77777777" w:rsidR="001A0CB7" w:rsidRDefault="001A0CB7" w:rsidP="001B42A8">
            <w:pPr>
              <w:pStyle w:val="BodyText"/>
              <w:rPr>
                <w:lang w:eastAsia="en-GB"/>
              </w:rPr>
            </w:pPr>
          </w:p>
          <w:p w14:paraId="625FDDDD" w14:textId="49237CF9" w:rsidR="001A0CB7" w:rsidRPr="000420CE" w:rsidRDefault="001A0CB7" w:rsidP="001B42A8">
            <w:pPr>
              <w:pStyle w:val="BodyText"/>
              <w:rPr>
                <w:lang w:eastAsia="en-GB"/>
              </w:rPr>
            </w:pPr>
            <w:r>
              <w:rPr>
                <w:lang w:eastAsia="en-GB"/>
              </w:rPr>
              <w:t xml:space="preserve">Emphasise the appropriate recurring decimal notation, </w:t>
            </w:r>
            <w:proofErr w:type="gramStart"/>
            <w:r>
              <w:rPr>
                <w:lang w:eastAsia="en-GB"/>
              </w:rPr>
              <w:t>e.g.</w:t>
            </w:r>
            <w:proofErr w:type="gramEnd"/>
            <w:r>
              <w:rPr>
                <w:lang w:eastAsia="en-GB"/>
              </w:rPr>
              <w:t xml:space="preserve"> </w:t>
            </w:r>
            <m:oMath>
              <m:r>
                <m:rPr>
                  <m:nor/>
                </m:rPr>
                <w:rPr>
                  <w:lang w:eastAsia="en-GB"/>
                </w:rPr>
                <m:t>0.1</m:t>
              </m:r>
              <m:acc>
                <m:accPr>
                  <m:chr m:val="̇"/>
                  <m:ctrlPr>
                    <w:rPr>
                      <w:rFonts w:ascii="Cambria Math" w:hAnsi="Cambria Math"/>
                      <w:i/>
                      <w:lang w:eastAsia="en-GB"/>
                    </w:rPr>
                  </m:ctrlPr>
                </m:accPr>
                <m:e>
                  <m:r>
                    <m:rPr>
                      <m:nor/>
                    </m:rPr>
                    <w:rPr>
                      <w:lang w:eastAsia="en-GB"/>
                    </w:rPr>
                    <m:t>7</m:t>
                  </m:r>
                </m:e>
              </m:acc>
              <m:r>
                <m:rPr>
                  <m:nor/>
                </m:rPr>
                <w:rPr>
                  <w:lang w:eastAsia="en-GB"/>
                </w:rPr>
                <m:t>=0.1777…, 0.1</m:t>
              </m:r>
              <m:acc>
                <m:accPr>
                  <m:chr m:val="̇"/>
                  <m:ctrlPr>
                    <w:rPr>
                      <w:rFonts w:ascii="Cambria Math" w:hAnsi="Cambria Math"/>
                      <w:i/>
                      <w:lang w:eastAsia="en-GB"/>
                    </w:rPr>
                  </m:ctrlPr>
                </m:accPr>
                <m:e>
                  <m:r>
                    <m:rPr>
                      <m:nor/>
                    </m:rPr>
                    <w:rPr>
                      <w:lang w:eastAsia="en-GB"/>
                    </w:rPr>
                    <m:t>2</m:t>
                  </m:r>
                </m:e>
              </m:acc>
              <m:acc>
                <m:accPr>
                  <m:chr m:val="̇"/>
                  <m:ctrlPr>
                    <w:rPr>
                      <w:rFonts w:ascii="Cambria Math" w:hAnsi="Cambria Math"/>
                      <w:i/>
                      <w:lang w:eastAsia="en-GB"/>
                    </w:rPr>
                  </m:ctrlPr>
                </m:accPr>
                <m:e>
                  <m:r>
                    <m:rPr>
                      <m:nor/>
                    </m:rPr>
                    <w:rPr>
                      <w:lang w:eastAsia="en-GB"/>
                    </w:rPr>
                    <m:t>3</m:t>
                  </m:r>
                </m:e>
              </m:acc>
              <m:r>
                <m:rPr>
                  <m:nor/>
                </m:rPr>
                <w:rPr>
                  <w:lang w:eastAsia="en-GB"/>
                </w:rPr>
                <m:t>=0.1232323…, 0.</m:t>
              </m:r>
              <m:acc>
                <m:accPr>
                  <m:chr m:val="̅"/>
                  <m:ctrlPr>
                    <w:rPr>
                      <w:rFonts w:ascii="Cambria Math" w:hAnsi="Cambria Math"/>
                      <w:i/>
                      <w:lang w:eastAsia="en-GB"/>
                    </w:rPr>
                  </m:ctrlPr>
                </m:accPr>
                <m:e>
                  <m:r>
                    <m:rPr>
                      <m:nor/>
                    </m:rPr>
                    <w:rPr>
                      <w:lang w:eastAsia="en-GB"/>
                    </w:rPr>
                    <m:t>123</m:t>
                  </m:r>
                </m:e>
              </m:acc>
              <m:r>
                <m:rPr>
                  <m:nor/>
                </m:rPr>
                <w:rPr>
                  <w:lang w:eastAsia="en-GB"/>
                </w:rPr>
                <m:t xml:space="preserve">=0.123123… </m:t>
              </m:r>
            </m:oMath>
            <w:r>
              <w:rPr>
                <w:lang w:eastAsia="en-GB"/>
              </w:rPr>
              <w:t xml:space="preserve">. </w:t>
            </w:r>
          </w:p>
          <w:p w14:paraId="12CF61CC" w14:textId="77777777" w:rsidR="001A0CB7" w:rsidRDefault="001A0CB7" w:rsidP="001B42A8">
            <w:pPr>
              <w:pStyle w:val="BodyText"/>
              <w:rPr>
                <w:lang w:eastAsia="en-GB"/>
              </w:rPr>
            </w:pPr>
          </w:p>
          <w:p w14:paraId="38E781E9" w14:textId="77777777" w:rsidR="001A0CB7" w:rsidRPr="004A4E17" w:rsidRDefault="001A0CB7" w:rsidP="001B42A8">
            <w:pPr>
              <w:pStyle w:val="BodyText"/>
            </w:pPr>
            <w:r w:rsidRPr="000420CE">
              <w:rPr>
                <w:lang w:eastAsia="en-GB"/>
              </w:rPr>
              <w:t xml:space="preserve">To check their understanding, learners can then try </w:t>
            </w:r>
            <w:r>
              <w:rPr>
                <w:lang w:eastAsia="en-GB"/>
              </w:rPr>
              <w:t>a</w:t>
            </w:r>
            <w:r w:rsidRPr="000420CE">
              <w:rPr>
                <w:lang w:eastAsia="en-GB"/>
              </w:rPr>
              <w:t xml:space="preserve"> past paper question. </w:t>
            </w:r>
            <w:r w:rsidRPr="000420CE">
              <w:rPr>
                <w:b/>
                <w:lang w:eastAsia="en-GB"/>
              </w:rPr>
              <w:t>(F)</w:t>
            </w:r>
          </w:p>
        </w:tc>
      </w:tr>
      <w:tr w:rsidR="00665408" w:rsidRPr="00BD06D6" w14:paraId="57E7436C" w14:textId="77777777" w:rsidTr="001B42A8">
        <w:tblPrEx>
          <w:tblCellMar>
            <w:top w:w="0" w:type="dxa"/>
            <w:bottom w:w="0" w:type="dxa"/>
          </w:tblCellMar>
        </w:tblPrEx>
        <w:tc>
          <w:tcPr>
            <w:tcW w:w="2552" w:type="dxa"/>
            <w:tcBorders>
              <w:bottom w:val="single" w:sz="4" w:space="0" w:color="auto"/>
            </w:tcBorders>
            <w:tcMar>
              <w:top w:w="113" w:type="dxa"/>
              <w:bottom w:w="113" w:type="dxa"/>
            </w:tcMar>
          </w:tcPr>
          <w:p w14:paraId="0E6FF9AA" w14:textId="77777777" w:rsidR="00665408" w:rsidRDefault="00665408" w:rsidP="001B42A8">
            <w:pPr>
              <w:pStyle w:val="BodyText"/>
              <w:rPr>
                <w:lang w:eastAsia="en-GB"/>
              </w:rPr>
            </w:pPr>
            <w:r w:rsidRPr="000420CE">
              <w:rPr>
                <w:lang w:eastAsia="en-GB"/>
              </w:rPr>
              <w:t>C1.1</w:t>
            </w:r>
            <w:r>
              <w:rPr>
                <w:lang w:eastAsia="en-GB"/>
              </w:rPr>
              <w:t>3</w:t>
            </w:r>
            <w:r w:rsidRPr="000420CE">
              <w:rPr>
                <w:lang w:eastAsia="en-GB"/>
              </w:rPr>
              <w:t xml:space="preserve"> </w:t>
            </w:r>
          </w:p>
          <w:p w14:paraId="6DB418FC" w14:textId="4A346703" w:rsidR="00665408" w:rsidRPr="002009C7" w:rsidRDefault="00665408" w:rsidP="002009C7">
            <w:pPr>
              <w:pStyle w:val="BodyText"/>
              <w:rPr>
                <w:lang w:eastAsia="en-GB"/>
              </w:rPr>
            </w:pPr>
            <w:r w:rsidRPr="000420CE">
              <w:rPr>
                <w:lang w:eastAsia="en-GB"/>
              </w:rPr>
              <w:t xml:space="preserve">and </w:t>
            </w:r>
            <w:r w:rsidRPr="001B42A8">
              <w:rPr>
                <w:shd w:val="clear" w:color="auto" w:fill="FEEFE6"/>
                <w:lang w:eastAsia="en-GB"/>
              </w:rPr>
              <w:t>E1.13</w:t>
            </w:r>
            <w:r w:rsidR="00471B2E" w:rsidRPr="00471B2E">
              <w:rPr>
                <w:lang w:eastAsia="en-GB"/>
              </w:rPr>
              <w:t xml:space="preserve"> Percentages</w:t>
            </w:r>
          </w:p>
        </w:tc>
        <w:tc>
          <w:tcPr>
            <w:tcW w:w="2126" w:type="dxa"/>
            <w:tcMar>
              <w:top w:w="113" w:type="dxa"/>
              <w:bottom w:w="113" w:type="dxa"/>
            </w:tcMar>
          </w:tcPr>
          <w:p w14:paraId="312F5CCE" w14:textId="77777777" w:rsidR="00665408" w:rsidRPr="005A19E5" w:rsidRDefault="00665408" w:rsidP="00CD5BA1">
            <w:pPr>
              <w:pStyle w:val="ListParagraph"/>
              <w:numPr>
                <w:ilvl w:val="0"/>
                <w:numId w:val="28"/>
              </w:numPr>
              <w:autoSpaceDE w:val="0"/>
              <w:autoSpaceDN w:val="0"/>
              <w:adjustRightInd w:val="0"/>
              <w:ind w:left="323" w:hanging="283"/>
              <w:rPr>
                <w:rFonts w:cs="Arial"/>
                <w:lang w:eastAsia="en-GB"/>
              </w:rPr>
            </w:pPr>
            <w:r w:rsidRPr="005A19E5">
              <w:rPr>
                <w:rFonts w:cs="Arial"/>
                <w:lang w:eastAsia="en-GB"/>
              </w:rPr>
              <w:t>Calculate a given percentage of a quantity.</w:t>
            </w:r>
          </w:p>
          <w:p w14:paraId="01081BFD" w14:textId="77777777" w:rsidR="00665408" w:rsidRPr="000420CE" w:rsidRDefault="00665408" w:rsidP="005A19E5">
            <w:pPr>
              <w:autoSpaceDE w:val="0"/>
              <w:autoSpaceDN w:val="0"/>
              <w:adjustRightInd w:val="0"/>
              <w:ind w:left="323" w:hanging="283"/>
              <w:rPr>
                <w:rFonts w:cs="Arial"/>
                <w:szCs w:val="20"/>
                <w:lang w:eastAsia="en-GB"/>
              </w:rPr>
            </w:pPr>
          </w:p>
          <w:p w14:paraId="2F266186" w14:textId="77777777" w:rsidR="00665408" w:rsidRPr="005A19E5" w:rsidRDefault="00665408" w:rsidP="00CD5BA1">
            <w:pPr>
              <w:pStyle w:val="ListParagraph"/>
              <w:numPr>
                <w:ilvl w:val="0"/>
                <w:numId w:val="28"/>
              </w:numPr>
              <w:autoSpaceDE w:val="0"/>
              <w:autoSpaceDN w:val="0"/>
              <w:adjustRightInd w:val="0"/>
              <w:ind w:left="323" w:hanging="283"/>
              <w:rPr>
                <w:rFonts w:cs="Arial"/>
                <w:lang w:eastAsia="en-GB"/>
              </w:rPr>
            </w:pPr>
            <w:r w:rsidRPr="005A19E5">
              <w:rPr>
                <w:rFonts w:cs="Arial"/>
                <w:lang w:eastAsia="en-GB"/>
              </w:rPr>
              <w:t>Express one quantity as a percentage of another.</w:t>
            </w:r>
          </w:p>
          <w:p w14:paraId="6E781663" w14:textId="77777777" w:rsidR="00665408" w:rsidRPr="000420CE" w:rsidRDefault="00665408" w:rsidP="005A19E5">
            <w:pPr>
              <w:autoSpaceDE w:val="0"/>
              <w:autoSpaceDN w:val="0"/>
              <w:adjustRightInd w:val="0"/>
              <w:ind w:left="323" w:hanging="283"/>
              <w:rPr>
                <w:rFonts w:cs="Arial"/>
                <w:szCs w:val="20"/>
                <w:lang w:eastAsia="en-GB"/>
              </w:rPr>
            </w:pPr>
          </w:p>
          <w:p w14:paraId="34C19C61" w14:textId="77777777" w:rsidR="002009C7" w:rsidRDefault="002009C7" w:rsidP="005A19E5">
            <w:pPr>
              <w:pStyle w:val="BodyText"/>
              <w:ind w:left="323" w:hanging="283"/>
              <w:rPr>
                <w:lang w:eastAsia="en-GB"/>
              </w:rPr>
            </w:pPr>
          </w:p>
          <w:p w14:paraId="0FFFCEF7" w14:textId="489FC7D2" w:rsidR="00665408" w:rsidRPr="000420CE" w:rsidRDefault="00665408" w:rsidP="00CD5BA1">
            <w:pPr>
              <w:pStyle w:val="BodyText"/>
              <w:numPr>
                <w:ilvl w:val="0"/>
                <w:numId w:val="28"/>
              </w:numPr>
              <w:ind w:left="323" w:hanging="283"/>
              <w:rPr>
                <w:lang w:eastAsia="en-GB"/>
              </w:rPr>
            </w:pPr>
            <w:r w:rsidRPr="000420CE">
              <w:rPr>
                <w:lang w:eastAsia="en-GB"/>
              </w:rPr>
              <w:t>Calculate percentage increase or decrease.</w:t>
            </w:r>
          </w:p>
          <w:p w14:paraId="63B38051" w14:textId="77777777" w:rsidR="00665408" w:rsidRPr="000420CE" w:rsidRDefault="00665408" w:rsidP="005A19E5">
            <w:pPr>
              <w:pStyle w:val="BodyText"/>
              <w:ind w:left="323" w:hanging="283"/>
              <w:rPr>
                <w:lang w:eastAsia="en-GB"/>
              </w:rPr>
            </w:pPr>
          </w:p>
          <w:p w14:paraId="784E922B" w14:textId="77777777" w:rsidR="00665408" w:rsidRPr="000420CE" w:rsidRDefault="00665408" w:rsidP="00CD5BA1">
            <w:pPr>
              <w:pStyle w:val="BodyText"/>
              <w:numPr>
                <w:ilvl w:val="0"/>
                <w:numId w:val="28"/>
              </w:numPr>
              <w:ind w:left="323" w:hanging="283"/>
              <w:rPr>
                <w:lang w:eastAsia="en-GB"/>
              </w:rPr>
            </w:pPr>
            <w:r>
              <w:rPr>
                <w:lang w:eastAsia="en-GB"/>
              </w:rPr>
              <w:t>Calculate with simple and compound interest.</w:t>
            </w:r>
          </w:p>
          <w:p w14:paraId="794A674A" w14:textId="77777777" w:rsidR="00665408" w:rsidRPr="000420CE" w:rsidRDefault="00665408" w:rsidP="005A19E5">
            <w:pPr>
              <w:pStyle w:val="BodyText"/>
              <w:ind w:left="323" w:hanging="283"/>
              <w:rPr>
                <w:lang w:eastAsia="en-GB"/>
              </w:rPr>
            </w:pPr>
          </w:p>
          <w:p w14:paraId="366982D6" w14:textId="77777777" w:rsidR="00665408" w:rsidRPr="004A4E17" w:rsidRDefault="00665408" w:rsidP="00CD5BA1">
            <w:pPr>
              <w:pStyle w:val="BodyText"/>
              <w:numPr>
                <w:ilvl w:val="0"/>
                <w:numId w:val="28"/>
              </w:numPr>
              <w:ind w:left="323" w:hanging="283"/>
              <w:rPr>
                <w:lang w:eastAsia="en-GB"/>
              </w:rPr>
            </w:pPr>
            <w:r>
              <w:rPr>
                <w:shd w:val="clear" w:color="auto" w:fill="FEEFE6"/>
              </w:rPr>
              <w:t>Calculate using</w:t>
            </w:r>
            <w:r w:rsidRPr="000420CE">
              <w:rPr>
                <w:shd w:val="clear" w:color="auto" w:fill="FEEFE6"/>
              </w:rPr>
              <w:t xml:space="preserve"> reverse percentages.</w:t>
            </w:r>
          </w:p>
        </w:tc>
        <w:tc>
          <w:tcPr>
            <w:tcW w:w="9923" w:type="dxa"/>
            <w:tcMar>
              <w:top w:w="113" w:type="dxa"/>
              <w:bottom w:w="113" w:type="dxa"/>
            </w:tcMar>
          </w:tcPr>
          <w:p w14:paraId="08CD1673" w14:textId="77777777" w:rsidR="00665408" w:rsidRPr="000420CE" w:rsidRDefault="00665408" w:rsidP="001B42A8">
            <w:pPr>
              <w:autoSpaceDE w:val="0"/>
              <w:autoSpaceDN w:val="0"/>
              <w:adjustRightInd w:val="0"/>
              <w:rPr>
                <w:rFonts w:cs="Arial"/>
                <w:szCs w:val="20"/>
                <w:lang w:eastAsia="en-GB"/>
              </w:rPr>
            </w:pPr>
            <w:r w:rsidRPr="000420CE">
              <w:rPr>
                <w:rFonts w:cs="Arial"/>
                <w:szCs w:val="20"/>
                <w:lang w:eastAsia="en-GB"/>
              </w:rPr>
              <w:lastRenderedPageBreak/>
              <w:t>The best starting point is to revise converting between percentages and decimals. You can use examples that require learners to find percentages of quantities, such as: to find 15% of $24</w:t>
            </w:r>
            <w:r>
              <w:rPr>
                <w:rFonts w:cs="Arial"/>
                <w:szCs w:val="20"/>
                <w:lang w:eastAsia="en-GB"/>
              </w:rPr>
              <w:t>,</w:t>
            </w:r>
            <w:r w:rsidRPr="000420CE">
              <w:rPr>
                <w:rFonts w:cs="Arial"/>
                <w:szCs w:val="20"/>
                <w:lang w:eastAsia="en-GB"/>
              </w:rPr>
              <w:t xml:space="preserve"> calculate 0.15 × 24 = 3.6 so the answer is $3.60. (Remind learners that in money calculations it is conventional to use 2 </w:t>
            </w:r>
            <w:proofErr w:type="spellStart"/>
            <w:r w:rsidRPr="000420CE">
              <w:rPr>
                <w:rFonts w:cs="Arial"/>
                <w:szCs w:val="20"/>
                <w:lang w:eastAsia="en-GB"/>
              </w:rPr>
              <w:t>d.p.</w:t>
            </w:r>
            <w:proofErr w:type="spellEnd"/>
            <w:r w:rsidRPr="000420CE">
              <w:rPr>
                <w:rFonts w:cs="Arial"/>
                <w:szCs w:val="20"/>
                <w:lang w:eastAsia="en-GB"/>
              </w:rPr>
              <w:t xml:space="preserve"> for dollar answers). </w:t>
            </w:r>
            <w:r>
              <w:rPr>
                <w:rFonts w:cs="Arial"/>
                <w:szCs w:val="20"/>
                <w:lang w:eastAsia="en-GB"/>
              </w:rPr>
              <w:t>E</w:t>
            </w:r>
            <w:r w:rsidRPr="000420CE">
              <w:rPr>
                <w:rFonts w:cs="Arial"/>
                <w:szCs w:val="20"/>
                <w:lang w:eastAsia="en-GB"/>
              </w:rPr>
              <w:t>ncourage learners to practi</w:t>
            </w:r>
            <w:r>
              <w:rPr>
                <w:rFonts w:cs="Arial"/>
                <w:szCs w:val="20"/>
                <w:lang w:eastAsia="en-GB"/>
              </w:rPr>
              <w:t>s</w:t>
            </w:r>
            <w:r w:rsidRPr="000420CE">
              <w:rPr>
                <w:rFonts w:cs="Arial"/>
                <w:szCs w:val="20"/>
                <w:lang w:eastAsia="en-GB"/>
              </w:rPr>
              <w:t xml:space="preserve">e mental arithmetic methods too, for example: divide by 10 to find 10%, halve this to find 5% and add these results to find 15%. </w:t>
            </w:r>
          </w:p>
          <w:p w14:paraId="3EE2F0ED" w14:textId="77777777" w:rsidR="00665408" w:rsidRPr="000420CE" w:rsidRDefault="00665408" w:rsidP="001B42A8">
            <w:pPr>
              <w:autoSpaceDE w:val="0"/>
              <w:autoSpaceDN w:val="0"/>
              <w:adjustRightInd w:val="0"/>
              <w:rPr>
                <w:rFonts w:cs="Arial"/>
                <w:szCs w:val="20"/>
                <w:lang w:eastAsia="en-GB"/>
              </w:rPr>
            </w:pPr>
            <w:r w:rsidRPr="000420CE">
              <w:rPr>
                <w:rFonts w:cs="Arial"/>
                <w:szCs w:val="20"/>
                <w:lang w:eastAsia="en-GB"/>
              </w:rPr>
              <w:t xml:space="preserve"> </w:t>
            </w:r>
          </w:p>
          <w:p w14:paraId="234181F3" w14:textId="77777777" w:rsidR="00665408" w:rsidRPr="000420CE" w:rsidRDefault="00665408" w:rsidP="001B42A8">
            <w:pPr>
              <w:autoSpaceDE w:val="0"/>
              <w:autoSpaceDN w:val="0"/>
              <w:adjustRightInd w:val="0"/>
              <w:rPr>
                <w:rFonts w:cs="Arial"/>
                <w:szCs w:val="20"/>
                <w:lang w:eastAsia="en-GB"/>
              </w:rPr>
            </w:pPr>
            <w:r w:rsidRPr="000420CE">
              <w:rPr>
                <w:rFonts w:cs="Arial"/>
                <w:szCs w:val="20"/>
                <w:lang w:eastAsia="en-GB"/>
              </w:rPr>
              <w:t xml:space="preserve">Then, use examples to show how to express one quantity as a percentage of another including where there is a mixture of units. </w:t>
            </w:r>
          </w:p>
          <w:p w14:paraId="2323168E" w14:textId="77777777" w:rsidR="00665408" w:rsidRPr="000420CE" w:rsidRDefault="00665408" w:rsidP="001B42A8">
            <w:pPr>
              <w:autoSpaceDE w:val="0"/>
              <w:autoSpaceDN w:val="0"/>
              <w:adjustRightInd w:val="0"/>
              <w:rPr>
                <w:rFonts w:cs="Arial"/>
                <w:szCs w:val="20"/>
              </w:rPr>
            </w:pPr>
          </w:p>
          <w:p w14:paraId="1424FFCF" w14:textId="77777777" w:rsidR="00665408" w:rsidRPr="000420CE" w:rsidRDefault="00665408" w:rsidP="001B42A8">
            <w:pPr>
              <w:autoSpaceDE w:val="0"/>
              <w:autoSpaceDN w:val="0"/>
              <w:adjustRightInd w:val="0"/>
              <w:rPr>
                <w:rFonts w:cs="Arial"/>
                <w:b/>
                <w:szCs w:val="20"/>
                <w:lang w:eastAsia="en-GB"/>
              </w:rPr>
            </w:pPr>
            <w:r w:rsidRPr="000420CE">
              <w:rPr>
                <w:rFonts w:cs="Arial"/>
                <w:szCs w:val="20"/>
              </w:rPr>
              <w:lastRenderedPageBreak/>
              <w:t>Extend the work on finding percentages of quantities to looking at how to calculate percentage increases and decreases. For example, to increase something by 15% you need to multiply by 1.15; to decrease something by 15% you need to multiply by 0.85. Provide practice examples.</w:t>
            </w:r>
            <w:r w:rsidRPr="000420CE">
              <w:rPr>
                <w:rFonts w:cs="Arial"/>
                <w:szCs w:val="20"/>
                <w:lang w:eastAsia="en-GB"/>
              </w:rPr>
              <w:t xml:space="preserve"> </w:t>
            </w:r>
            <w:r w:rsidRPr="000420CE">
              <w:rPr>
                <w:rFonts w:cs="Arial"/>
                <w:b/>
                <w:szCs w:val="20"/>
                <w:lang w:eastAsia="en-GB"/>
              </w:rPr>
              <w:t xml:space="preserve">(I) </w:t>
            </w:r>
          </w:p>
          <w:p w14:paraId="6A7660D8" w14:textId="77777777" w:rsidR="00665408" w:rsidRDefault="00665408" w:rsidP="001B42A8">
            <w:pPr>
              <w:autoSpaceDE w:val="0"/>
              <w:autoSpaceDN w:val="0"/>
              <w:adjustRightInd w:val="0"/>
              <w:rPr>
                <w:rFonts w:cs="Arial"/>
                <w:szCs w:val="20"/>
                <w:lang w:eastAsia="en-GB"/>
              </w:rPr>
            </w:pPr>
            <w:r>
              <w:rPr>
                <w:rFonts w:cs="Arial"/>
                <w:szCs w:val="20"/>
                <w:lang w:eastAsia="en-GB"/>
              </w:rPr>
              <w:t>Make sure learners don’t have</w:t>
            </w:r>
            <w:r w:rsidRPr="000420CE">
              <w:rPr>
                <w:rFonts w:cs="Arial"/>
                <w:szCs w:val="20"/>
                <w:lang w:eastAsia="en-GB"/>
              </w:rPr>
              <w:t xml:space="preserve"> the </w:t>
            </w:r>
            <w:r>
              <w:rPr>
                <w:rFonts w:cs="Arial"/>
                <w:szCs w:val="20"/>
                <w:lang w:eastAsia="en-GB"/>
              </w:rPr>
              <w:t>common misunderstanding</w:t>
            </w:r>
            <w:r w:rsidRPr="000420CE">
              <w:rPr>
                <w:rFonts w:cs="Arial"/>
                <w:szCs w:val="20"/>
                <w:lang w:eastAsia="en-GB"/>
              </w:rPr>
              <w:t xml:space="preserve"> that increasing a quantity by 50% and then decreasing the resulting quantity by 50% leads back to the original value. </w:t>
            </w:r>
          </w:p>
          <w:p w14:paraId="5A6E2498" w14:textId="77777777" w:rsidR="00665408" w:rsidRDefault="00665408" w:rsidP="001B42A8">
            <w:pPr>
              <w:autoSpaceDE w:val="0"/>
              <w:autoSpaceDN w:val="0"/>
              <w:adjustRightInd w:val="0"/>
              <w:rPr>
                <w:rFonts w:cs="Arial"/>
                <w:szCs w:val="20"/>
                <w:lang w:eastAsia="en-GB"/>
              </w:rPr>
            </w:pPr>
          </w:p>
          <w:p w14:paraId="4E7ECB29" w14:textId="77777777" w:rsidR="00665408" w:rsidRPr="000420CE" w:rsidRDefault="00665408" w:rsidP="001B42A8">
            <w:pPr>
              <w:autoSpaceDE w:val="0"/>
              <w:autoSpaceDN w:val="0"/>
              <w:adjustRightInd w:val="0"/>
              <w:rPr>
                <w:rFonts w:cs="Arial"/>
                <w:szCs w:val="20"/>
                <w:lang w:eastAsia="en-GB"/>
              </w:rPr>
            </w:pPr>
            <w:r w:rsidRPr="000420CE">
              <w:rPr>
                <w:rFonts w:cs="Arial"/>
                <w:szCs w:val="20"/>
                <w:lang w:eastAsia="en-GB"/>
              </w:rPr>
              <w:t xml:space="preserve">Introduce the formula </w:t>
            </w:r>
            <w:r w:rsidRPr="000420CE">
              <w:rPr>
                <w:rFonts w:cs="Arial"/>
                <w:i/>
                <w:szCs w:val="20"/>
                <w:lang w:eastAsia="en-GB"/>
              </w:rPr>
              <w:t xml:space="preserve">I </w:t>
            </w:r>
            <w:r w:rsidRPr="000420CE">
              <w:rPr>
                <w:rFonts w:cs="Arial"/>
                <w:szCs w:val="20"/>
                <w:lang w:eastAsia="en-GB"/>
              </w:rPr>
              <w:t xml:space="preserve">= </w:t>
            </w:r>
            <w:r w:rsidRPr="000420CE">
              <w:rPr>
                <w:rFonts w:cs="Arial"/>
                <w:i/>
                <w:szCs w:val="20"/>
                <w:lang w:eastAsia="en-GB"/>
              </w:rPr>
              <w:t>PRT</w:t>
            </w:r>
            <w:r w:rsidRPr="000420CE">
              <w:rPr>
                <w:rFonts w:cs="Arial"/>
                <w:szCs w:val="20"/>
                <w:lang w:eastAsia="en-GB"/>
              </w:rPr>
              <w:t xml:space="preserve">, where </w:t>
            </w:r>
            <w:r w:rsidRPr="000420CE">
              <w:rPr>
                <w:rFonts w:cs="Arial"/>
                <w:i/>
                <w:szCs w:val="20"/>
                <w:lang w:eastAsia="en-GB"/>
              </w:rPr>
              <w:t xml:space="preserve">I </w:t>
            </w:r>
            <w:r w:rsidRPr="000420CE">
              <w:rPr>
                <w:rFonts w:cs="Arial"/>
                <w:szCs w:val="20"/>
                <w:lang w:eastAsia="en-GB"/>
              </w:rPr>
              <w:t>= interest earned,</w:t>
            </w:r>
            <w:r w:rsidRPr="000420CE">
              <w:rPr>
                <w:rFonts w:cs="Arial"/>
                <w:i/>
                <w:szCs w:val="20"/>
                <w:lang w:eastAsia="en-GB"/>
              </w:rPr>
              <w:t xml:space="preserve"> P</w:t>
            </w:r>
            <w:r w:rsidRPr="000420CE">
              <w:rPr>
                <w:rFonts w:cs="Arial"/>
                <w:szCs w:val="20"/>
                <w:lang w:eastAsia="en-GB"/>
              </w:rPr>
              <w:t xml:space="preserve"> is the investment, </w:t>
            </w:r>
            <w:r w:rsidRPr="000420CE">
              <w:rPr>
                <w:rFonts w:cs="Arial"/>
                <w:i/>
                <w:szCs w:val="20"/>
                <w:lang w:eastAsia="en-GB"/>
              </w:rPr>
              <w:t>R</w:t>
            </w:r>
            <w:r w:rsidRPr="000420CE">
              <w:rPr>
                <w:rFonts w:cs="Arial"/>
                <w:szCs w:val="20"/>
                <w:lang w:eastAsia="en-GB"/>
              </w:rPr>
              <w:t xml:space="preserve"> is the percentage rate and </w:t>
            </w:r>
            <w:r w:rsidRPr="000420CE">
              <w:rPr>
                <w:rFonts w:cs="Arial"/>
                <w:i/>
                <w:szCs w:val="20"/>
                <w:lang w:eastAsia="en-GB"/>
              </w:rPr>
              <w:t>T</w:t>
            </w:r>
            <w:r w:rsidRPr="000420CE">
              <w:rPr>
                <w:rFonts w:cs="Arial"/>
                <w:szCs w:val="20"/>
                <w:lang w:eastAsia="en-GB"/>
              </w:rPr>
              <w:t xml:space="preserve"> is the time. Use this formula to solve a variety of problems involving simple interest, including those requiring learners to use rearranged versions of the formula. </w:t>
            </w:r>
          </w:p>
          <w:p w14:paraId="7144CBF8" w14:textId="77777777" w:rsidR="00665408" w:rsidRPr="000420CE" w:rsidRDefault="00665408" w:rsidP="001B42A8">
            <w:pPr>
              <w:pStyle w:val="TableParagraph"/>
              <w:spacing w:before="107"/>
              <w:ind w:left="0" w:right="240"/>
              <w:rPr>
                <w:sz w:val="20"/>
                <w:szCs w:val="20"/>
              </w:rPr>
            </w:pPr>
            <w:r w:rsidRPr="000420CE">
              <w:rPr>
                <w:sz w:val="20"/>
                <w:szCs w:val="20"/>
              </w:rPr>
              <w:t xml:space="preserve">Learners are required to calculate compound interest, ideally in a single calculation, using the formula:  </w:t>
            </w:r>
          </w:p>
          <w:p w14:paraId="7751CE65" w14:textId="031EBD88" w:rsidR="00665408" w:rsidRPr="000420CE" w:rsidRDefault="00FC3CD2" w:rsidP="001B42A8">
            <w:pPr>
              <w:pStyle w:val="TableParagraph"/>
              <w:spacing w:before="107"/>
              <w:ind w:left="0" w:right="240"/>
              <w:rPr>
                <w:color w:val="91431F"/>
                <w:sz w:val="20"/>
                <w:szCs w:val="20"/>
              </w:rPr>
            </w:pPr>
            <m:oMath>
              <m:r>
                <m:rPr>
                  <m:nor/>
                </m:rPr>
                <w:rPr>
                  <w:sz w:val="20"/>
                  <w:szCs w:val="20"/>
                </w:rPr>
                <m:t>Value of investment</m:t>
              </m:r>
              <m:r>
                <m:rPr>
                  <m:nor/>
                </m:rPr>
                <w:rPr>
                  <w:rFonts w:ascii="Cambria Math"/>
                  <w:sz w:val="20"/>
                  <w:szCs w:val="20"/>
                </w:rPr>
                <m:t xml:space="preserve"> </m:t>
              </m:r>
              <m:r>
                <m:rPr>
                  <m:nor/>
                </m:rPr>
                <w:rPr>
                  <w:sz w:val="20"/>
                  <w:szCs w:val="20"/>
                </w:rPr>
                <m:t>=</m:t>
              </m:r>
              <m:r>
                <m:rPr>
                  <m:nor/>
                </m:rPr>
                <w:rPr>
                  <w:rFonts w:ascii="Cambria Math"/>
                  <w:sz w:val="20"/>
                  <w:szCs w:val="20"/>
                </w:rPr>
                <m:t xml:space="preserve"> </m:t>
              </m:r>
              <m:r>
                <m:rPr>
                  <m:nor/>
                </m:rPr>
                <w:rPr>
                  <w:i/>
                  <w:iCs/>
                  <w:sz w:val="20"/>
                  <w:szCs w:val="20"/>
                </w:rPr>
                <m:t>P</m:t>
              </m:r>
              <m:sSup>
                <m:sSupPr>
                  <m:ctrlPr>
                    <w:rPr>
                      <w:rFonts w:ascii="Cambria Math" w:hAnsi="Cambria Math"/>
                      <w:i/>
                      <w:sz w:val="20"/>
                      <w:szCs w:val="20"/>
                    </w:rPr>
                  </m:ctrlPr>
                </m:sSupPr>
                <m:e>
                  <m:r>
                    <m:rPr>
                      <m:nor/>
                    </m:rPr>
                    <w:rPr>
                      <w:sz w:val="20"/>
                      <w:szCs w:val="20"/>
                    </w:rPr>
                    <m:t>(1+</m:t>
                  </m:r>
                  <m:f>
                    <m:fPr>
                      <m:ctrlPr>
                        <w:rPr>
                          <w:rFonts w:ascii="Cambria Math" w:hAnsi="Cambria Math"/>
                          <w:i/>
                          <w:sz w:val="20"/>
                          <w:szCs w:val="20"/>
                        </w:rPr>
                      </m:ctrlPr>
                    </m:fPr>
                    <m:num>
                      <m:r>
                        <m:rPr>
                          <m:nor/>
                        </m:rPr>
                        <w:rPr>
                          <w:i/>
                          <w:iCs/>
                          <w:sz w:val="20"/>
                          <w:szCs w:val="20"/>
                        </w:rPr>
                        <m:t>r</m:t>
                      </m:r>
                    </m:num>
                    <m:den>
                      <m:r>
                        <m:rPr>
                          <m:nor/>
                        </m:rPr>
                        <w:rPr>
                          <w:sz w:val="20"/>
                          <w:szCs w:val="20"/>
                        </w:rPr>
                        <m:t>100</m:t>
                      </m:r>
                    </m:den>
                  </m:f>
                  <m:r>
                    <m:rPr>
                      <m:nor/>
                    </m:rPr>
                    <w:rPr>
                      <w:sz w:val="20"/>
                      <w:szCs w:val="20"/>
                    </w:rPr>
                    <m:t>)</m:t>
                  </m:r>
                </m:e>
                <m:sup>
                  <m:r>
                    <m:rPr>
                      <m:nor/>
                    </m:rPr>
                    <w:rPr>
                      <w:i/>
                      <w:iCs/>
                      <w:sz w:val="20"/>
                      <w:szCs w:val="20"/>
                    </w:rPr>
                    <m:t>n</m:t>
                  </m:r>
                </m:sup>
              </m:sSup>
            </m:oMath>
            <w:r w:rsidR="00665408" w:rsidRPr="000420CE">
              <w:rPr>
                <w:color w:val="91431F"/>
                <w:sz w:val="20"/>
                <w:szCs w:val="20"/>
              </w:rPr>
              <w:t xml:space="preserve"> </w:t>
            </w:r>
            <w:r w:rsidR="00665408" w:rsidRPr="000420CE">
              <w:rPr>
                <w:color w:val="000000" w:themeColor="text1"/>
                <w:sz w:val="20"/>
                <w:szCs w:val="20"/>
              </w:rPr>
              <w:t xml:space="preserve">where </w:t>
            </w:r>
            <w:r w:rsidR="00665408" w:rsidRPr="000420CE">
              <w:rPr>
                <w:i/>
                <w:sz w:val="20"/>
                <w:szCs w:val="20"/>
              </w:rPr>
              <w:t>P</w:t>
            </w:r>
            <w:r w:rsidR="00665408" w:rsidRPr="000420CE">
              <w:rPr>
                <w:sz w:val="20"/>
                <w:szCs w:val="20"/>
              </w:rPr>
              <w:t xml:space="preserve"> is the amount invested, </w:t>
            </w:r>
            <w:r w:rsidR="00665408" w:rsidRPr="000420CE">
              <w:rPr>
                <w:i/>
                <w:sz w:val="20"/>
                <w:szCs w:val="20"/>
              </w:rPr>
              <w:t>r</w:t>
            </w:r>
            <w:r w:rsidR="00665408" w:rsidRPr="000420CE">
              <w:rPr>
                <w:sz w:val="20"/>
                <w:szCs w:val="20"/>
              </w:rPr>
              <w:t xml:space="preserve"> is the percentage rate of interest and </w:t>
            </w:r>
            <w:r w:rsidR="00665408" w:rsidRPr="000420CE">
              <w:rPr>
                <w:i/>
                <w:sz w:val="20"/>
                <w:szCs w:val="20"/>
              </w:rPr>
              <w:t>n</w:t>
            </w:r>
            <w:r w:rsidR="00665408" w:rsidRPr="000420CE">
              <w:rPr>
                <w:sz w:val="20"/>
                <w:szCs w:val="20"/>
              </w:rPr>
              <w:t xml:space="preserve"> is the number of years of compound interest.</w:t>
            </w:r>
            <w:r w:rsidR="00665408" w:rsidRPr="000420CE">
              <w:rPr>
                <w:color w:val="91431F"/>
                <w:sz w:val="20"/>
                <w:szCs w:val="20"/>
              </w:rPr>
              <w:t xml:space="preserve"> </w:t>
            </w:r>
            <w:r w:rsidR="00665408" w:rsidRPr="000420CE">
              <w:rPr>
                <w:sz w:val="20"/>
                <w:szCs w:val="20"/>
              </w:rPr>
              <w:t>For example, the compound interest earned on an investment of $500 over 4 years at a rate of 3% interest is 500 × 1.03</w:t>
            </w:r>
            <w:r w:rsidR="00665408" w:rsidRPr="000420CE">
              <w:rPr>
                <w:sz w:val="20"/>
                <w:szCs w:val="20"/>
                <w:vertAlign w:val="superscript"/>
              </w:rPr>
              <w:t>4</w:t>
            </w:r>
            <w:r w:rsidR="00665408" w:rsidRPr="000420CE">
              <w:rPr>
                <w:sz w:val="20"/>
                <w:szCs w:val="20"/>
              </w:rPr>
              <w:t xml:space="preserve">. </w:t>
            </w:r>
          </w:p>
          <w:p w14:paraId="1867E8B6" w14:textId="77777777" w:rsidR="00665408" w:rsidRPr="000420CE" w:rsidRDefault="00665408" w:rsidP="001B42A8">
            <w:pPr>
              <w:autoSpaceDE w:val="0"/>
              <w:autoSpaceDN w:val="0"/>
              <w:adjustRightInd w:val="0"/>
              <w:rPr>
                <w:rFonts w:cs="Arial"/>
                <w:szCs w:val="20"/>
                <w:lang w:eastAsia="en-GB"/>
              </w:rPr>
            </w:pPr>
          </w:p>
          <w:p w14:paraId="655756DF" w14:textId="77777777" w:rsidR="00665408" w:rsidRPr="000420CE" w:rsidRDefault="00665408" w:rsidP="001B42A8">
            <w:pPr>
              <w:autoSpaceDE w:val="0"/>
              <w:autoSpaceDN w:val="0"/>
              <w:adjustRightInd w:val="0"/>
              <w:rPr>
                <w:rFonts w:cs="Arial"/>
                <w:szCs w:val="20"/>
                <w:lang w:eastAsia="en-GB"/>
              </w:rPr>
            </w:pPr>
            <w:r w:rsidRPr="000420CE">
              <w:rPr>
                <w:rFonts w:cs="Arial"/>
                <w:szCs w:val="20"/>
                <w:lang w:eastAsia="en-GB"/>
              </w:rPr>
              <w:t>An interesting task is to ask learners to research the cost of borrowing money from different banks</w:t>
            </w:r>
            <w:r>
              <w:rPr>
                <w:rFonts w:cs="Arial"/>
                <w:szCs w:val="20"/>
                <w:lang w:eastAsia="en-GB"/>
              </w:rPr>
              <w:t>.</w:t>
            </w:r>
          </w:p>
          <w:p w14:paraId="62AC9129" w14:textId="77777777" w:rsidR="00665408" w:rsidRPr="000420CE" w:rsidRDefault="00665408" w:rsidP="001B42A8">
            <w:pPr>
              <w:autoSpaceDE w:val="0"/>
              <w:autoSpaceDN w:val="0"/>
              <w:adjustRightInd w:val="0"/>
              <w:rPr>
                <w:rFonts w:cs="Arial"/>
                <w:b/>
                <w:szCs w:val="20"/>
                <w:lang w:eastAsia="en-GB"/>
              </w:rPr>
            </w:pPr>
          </w:p>
          <w:p w14:paraId="1149BE2B" w14:textId="77777777" w:rsidR="00665408" w:rsidRPr="000420CE" w:rsidRDefault="00665408"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For </w:t>
            </w:r>
            <w:r>
              <w:rPr>
                <w:rFonts w:cs="Arial"/>
                <w:szCs w:val="20"/>
                <w:lang w:eastAsia="en-GB"/>
              </w:rPr>
              <w:t>E</w:t>
            </w:r>
            <w:r w:rsidRPr="000420CE">
              <w:rPr>
                <w:rFonts w:cs="Arial"/>
                <w:szCs w:val="20"/>
                <w:lang w:eastAsia="en-GB"/>
              </w:rPr>
              <w:t>xtended learners</w:t>
            </w:r>
            <w:r>
              <w:rPr>
                <w:rFonts w:cs="Arial"/>
                <w:szCs w:val="20"/>
                <w:lang w:eastAsia="en-GB"/>
              </w:rPr>
              <w:t>,</w:t>
            </w:r>
            <w:r w:rsidRPr="000420CE">
              <w:rPr>
                <w:rFonts w:cs="Arial"/>
                <w:szCs w:val="20"/>
                <w:lang w:eastAsia="en-GB"/>
              </w:rPr>
              <w:t xml:space="preserve"> move on to calculations involving reverse percentages. There are two good videos explaining two different approaches for reverse percentages questions:</w:t>
            </w:r>
          </w:p>
          <w:p w14:paraId="55113D27" w14:textId="77777777" w:rsidR="00665408" w:rsidRPr="000420CE" w:rsidRDefault="00665408" w:rsidP="00F72313">
            <w:pPr>
              <w:pStyle w:val="ListParagraph"/>
              <w:numPr>
                <w:ilvl w:val="0"/>
                <w:numId w:val="7"/>
              </w:numPr>
              <w:shd w:val="clear" w:color="auto" w:fill="FEEFE6"/>
              <w:autoSpaceDE w:val="0"/>
              <w:autoSpaceDN w:val="0"/>
              <w:adjustRightInd w:val="0"/>
              <w:ind w:left="200" w:hanging="200"/>
              <w:rPr>
                <w:rFonts w:cs="Arial"/>
                <w:lang w:eastAsia="en-GB"/>
              </w:rPr>
            </w:pPr>
            <w:r w:rsidRPr="000420CE">
              <w:rPr>
                <w:rFonts w:cs="Arial"/>
                <w:lang w:eastAsia="en-GB"/>
              </w:rPr>
              <w:t>‘Reverse percentages’ on YouTube by ‘</w:t>
            </w:r>
            <w:proofErr w:type="spellStart"/>
            <w:r w:rsidRPr="000420CE">
              <w:rPr>
                <w:rFonts w:cs="Arial"/>
                <w:lang w:eastAsia="en-GB"/>
              </w:rPr>
              <w:t>MrArnoldsMaths</w:t>
            </w:r>
            <w:proofErr w:type="spellEnd"/>
            <w:r w:rsidRPr="000420CE">
              <w:rPr>
                <w:rFonts w:cs="Arial"/>
                <w:lang w:eastAsia="en-GB"/>
              </w:rPr>
              <w:t>’ (</w:t>
            </w:r>
            <w:hyperlink r:id="rId62" w:history="1">
              <w:r w:rsidRPr="001B42A8">
                <w:rPr>
                  <w:rStyle w:val="Hyperlink"/>
                  <w:rFonts w:cs="Arial"/>
                </w:rPr>
                <w:t>www.youtube.com/watch?v=OQ9T1-0Up6I</w:t>
              </w:r>
            </w:hyperlink>
            <w:r w:rsidRPr="000420CE">
              <w:rPr>
                <w:rFonts w:cs="Arial"/>
                <w:lang w:eastAsia="en-GB"/>
              </w:rPr>
              <w:t>)</w:t>
            </w:r>
          </w:p>
          <w:p w14:paraId="1163F097" w14:textId="77777777" w:rsidR="00665408" w:rsidRPr="000420CE" w:rsidRDefault="00665408" w:rsidP="00F72313">
            <w:pPr>
              <w:pStyle w:val="ListParagraph"/>
              <w:numPr>
                <w:ilvl w:val="0"/>
                <w:numId w:val="7"/>
              </w:numPr>
              <w:shd w:val="clear" w:color="auto" w:fill="FEEFE6"/>
              <w:autoSpaceDE w:val="0"/>
              <w:autoSpaceDN w:val="0"/>
              <w:adjustRightInd w:val="0"/>
              <w:ind w:left="200" w:hanging="200"/>
              <w:rPr>
                <w:rFonts w:cs="Arial"/>
                <w:lang w:eastAsia="en-GB"/>
              </w:rPr>
            </w:pPr>
            <w:r w:rsidRPr="000420CE">
              <w:rPr>
                <w:rFonts w:cs="Arial"/>
                <w:lang w:eastAsia="en-GB"/>
              </w:rPr>
              <w:t xml:space="preserve">‘Reverse percentages’ on the B </w:t>
            </w:r>
            <w:r>
              <w:rPr>
                <w:rFonts w:cs="Arial"/>
                <w:lang w:eastAsia="en-GB"/>
              </w:rPr>
              <w:t>G</w:t>
            </w:r>
            <w:r w:rsidRPr="000420CE">
              <w:rPr>
                <w:rFonts w:cs="Arial"/>
                <w:lang w:eastAsia="en-GB"/>
              </w:rPr>
              <w:t xml:space="preserve">rade </w:t>
            </w:r>
            <w:r>
              <w:rPr>
                <w:rFonts w:cs="Arial"/>
                <w:lang w:eastAsia="en-GB"/>
              </w:rPr>
              <w:t>M</w:t>
            </w:r>
            <w:r w:rsidRPr="000420CE">
              <w:rPr>
                <w:rFonts w:cs="Arial"/>
                <w:lang w:eastAsia="en-GB"/>
              </w:rPr>
              <w:t>aths website (</w:t>
            </w:r>
            <w:hyperlink r:id="rId63" w:history="1">
              <w:r w:rsidRPr="000420CE">
                <w:rPr>
                  <w:rStyle w:val="Hyperlink"/>
                  <w:rFonts w:cs="Arial"/>
                  <w:lang w:eastAsia="en-GB"/>
                </w:rPr>
                <w:t>bgrademaths.blogspot.co.uk</w:t>
              </w:r>
            </w:hyperlink>
            <w:r w:rsidRPr="000420CE">
              <w:rPr>
                <w:rFonts w:cs="Arial"/>
                <w:lang w:eastAsia="en-GB"/>
              </w:rPr>
              <w:t>)</w:t>
            </w:r>
          </w:p>
          <w:p w14:paraId="42118827" w14:textId="77777777" w:rsidR="00665408" w:rsidRPr="000420CE" w:rsidRDefault="00665408"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Ask learners to compare these methods and to decide which method they think is easier. </w:t>
            </w:r>
          </w:p>
          <w:p w14:paraId="35A11BF5" w14:textId="77777777" w:rsidR="00665408" w:rsidRDefault="00665408" w:rsidP="001B42A8">
            <w:pPr>
              <w:shd w:val="clear" w:color="auto" w:fill="FEEFE6"/>
              <w:autoSpaceDE w:val="0"/>
              <w:autoSpaceDN w:val="0"/>
              <w:adjustRightInd w:val="0"/>
              <w:rPr>
                <w:rFonts w:cs="Arial"/>
                <w:szCs w:val="20"/>
                <w:lang w:eastAsia="en-GB"/>
              </w:rPr>
            </w:pPr>
          </w:p>
          <w:p w14:paraId="00BA4D0A" w14:textId="77777777" w:rsidR="00665408" w:rsidRPr="000420CE" w:rsidRDefault="00665408" w:rsidP="001B42A8">
            <w:pPr>
              <w:shd w:val="clear" w:color="auto" w:fill="FEEFE6"/>
              <w:autoSpaceDE w:val="0"/>
              <w:autoSpaceDN w:val="0"/>
              <w:adjustRightInd w:val="0"/>
              <w:rPr>
                <w:rFonts w:cs="Arial"/>
                <w:szCs w:val="20"/>
                <w:lang w:eastAsia="en-GB"/>
              </w:rPr>
            </w:pPr>
            <w:r>
              <w:rPr>
                <w:rFonts w:cs="Arial"/>
                <w:szCs w:val="20"/>
                <w:lang w:eastAsia="en-GB"/>
              </w:rPr>
              <w:t>The STEM learning website (</w:t>
            </w:r>
            <w:hyperlink r:id="rId64" w:history="1">
              <w:r w:rsidRPr="00D54BE0">
                <w:rPr>
                  <w:rStyle w:val="Hyperlink"/>
                  <w:rFonts w:cs="Arial"/>
                  <w:szCs w:val="20"/>
                  <w:lang w:eastAsia="en-GB"/>
                </w:rPr>
                <w:t>www.stem.org.uk/resources</w:t>
              </w:r>
            </w:hyperlink>
            <w:r>
              <w:rPr>
                <w:rFonts w:cs="Arial"/>
                <w:szCs w:val="20"/>
                <w:lang w:eastAsia="en-GB"/>
              </w:rPr>
              <w:t xml:space="preserve">) has an excellent lesson on reverse percentages; search for ‘Using Percentages to Increase Quantities N7.’ The resource makes links between percentages, decimals and fractions, represents percentage </w:t>
            </w:r>
            <w:proofErr w:type="gramStart"/>
            <w:r>
              <w:rPr>
                <w:rFonts w:cs="Arial"/>
                <w:szCs w:val="20"/>
                <w:lang w:eastAsia="en-GB"/>
              </w:rPr>
              <w:t>increase</w:t>
            </w:r>
            <w:proofErr w:type="gramEnd"/>
            <w:r>
              <w:rPr>
                <w:rFonts w:cs="Arial"/>
                <w:szCs w:val="20"/>
                <w:lang w:eastAsia="en-GB"/>
              </w:rPr>
              <w:t xml:space="preserve"> and decrease as a multiplication and recognises the inverse relationship between increase and decrease. This material tackles the misconception that an increase of 50% followed by a decrease of 50% will take you back to the original value.</w:t>
            </w:r>
          </w:p>
          <w:p w14:paraId="062A339B" w14:textId="77777777" w:rsidR="00665408" w:rsidRDefault="00665408" w:rsidP="001B42A8">
            <w:pPr>
              <w:shd w:val="clear" w:color="auto" w:fill="FEEFE6"/>
              <w:autoSpaceDE w:val="0"/>
              <w:autoSpaceDN w:val="0"/>
              <w:adjustRightInd w:val="0"/>
              <w:rPr>
                <w:rFonts w:cs="Arial"/>
                <w:b/>
                <w:szCs w:val="20"/>
                <w:lang w:eastAsia="en-GB"/>
              </w:rPr>
            </w:pPr>
          </w:p>
          <w:p w14:paraId="4A19954E" w14:textId="77777777" w:rsidR="00665408" w:rsidRDefault="00665408" w:rsidP="001B42A8">
            <w:pPr>
              <w:shd w:val="clear" w:color="auto" w:fill="FEEFE6"/>
              <w:autoSpaceDE w:val="0"/>
              <w:autoSpaceDN w:val="0"/>
              <w:adjustRightInd w:val="0"/>
              <w:rPr>
                <w:b/>
                <w:bCs/>
              </w:rPr>
            </w:pPr>
            <w:r>
              <w:rPr>
                <w:lang w:eastAsia="en-GB"/>
              </w:rPr>
              <w:t xml:space="preserve">Use </w:t>
            </w:r>
            <w:r w:rsidRPr="000420CE">
              <w:t>‘Singapore Maths’ bar modelling to visualise reverse percentage problems. The Great Maths Teaching Ideas website (</w:t>
            </w:r>
            <w:hyperlink r:id="rId65" w:history="1">
              <w:r w:rsidRPr="00464EDF">
                <w:rPr>
                  <w:rStyle w:val="Hyperlink1"/>
                  <w:rFonts w:ascii="Arial" w:hAnsi="Arial"/>
                </w:rPr>
                <w:t>www.greatmathsteachingideas.com</w:t>
              </w:r>
            </w:hyperlink>
            <w:r w:rsidRPr="000420CE">
              <w:t>) includes an introduction on how to use a bar model with basic proportional reasoning problems; search for ‘</w:t>
            </w:r>
            <w:hyperlink r:id="rId66" w:tooltip="Bar modelling- a powerful visual approach for introducing number topics" w:history="1">
              <w:r w:rsidRPr="00464EDF">
                <w:rPr>
                  <w:rStyle w:val="Hyperlink"/>
                  <w:rFonts w:cs="Arial"/>
                  <w:bCs/>
                  <w:color w:val="auto"/>
                  <w:u w:val="none"/>
                  <w:bdr w:val="none" w:sz="0" w:space="0" w:color="auto" w:frame="1"/>
                </w:rPr>
                <w:t>Bar modelling – a powerful visual approach for introducing number topics</w:t>
              </w:r>
            </w:hyperlink>
            <w:r w:rsidRPr="00D54BE0">
              <w:rPr>
                <w:bCs/>
              </w:rPr>
              <w:t>’</w:t>
            </w:r>
            <w:r w:rsidRPr="000420CE">
              <w:rPr>
                <w:bCs/>
              </w:rPr>
              <w:t xml:space="preserve">. </w:t>
            </w:r>
            <w:r w:rsidRPr="000420CE">
              <w:t>This can be easily extended to include reverse percentage problems.</w:t>
            </w:r>
            <w:r>
              <w:t xml:space="preserve"> </w:t>
            </w:r>
            <w:r>
              <w:rPr>
                <w:b/>
                <w:bCs/>
              </w:rPr>
              <w:t>(E)</w:t>
            </w:r>
          </w:p>
          <w:p w14:paraId="515D485E" w14:textId="77777777" w:rsidR="002009C7" w:rsidRPr="002009C7" w:rsidRDefault="002009C7" w:rsidP="002009C7">
            <w:pPr>
              <w:autoSpaceDE w:val="0"/>
              <w:autoSpaceDN w:val="0"/>
              <w:adjustRightInd w:val="0"/>
              <w:rPr>
                <w:rFonts w:cs="Arial"/>
                <w:szCs w:val="20"/>
                <w:lang w:eastAsia="en-GB"/>
              </w:rPr>
            </w:pPr>
          </w:p>
          <w:p w14:paraId="02AE19A4" w14:textId="77777777" w:rsidR="002009C7" w:rsidRPr="002009C7" w:rsidRDefault="002009C7" w:rsidP="002009C7">
            <w:pPr>
              <w:autoSpaceDE w:val="0"/>
              <w:autoSpaceDN w:val="0"/>
              <w:adjustRightInd w:val="0"/>
              <w:rPr>
                <w:rFonts w:cs="Arial"/>
                <w:b/>
                <w:bCs/>
                <w:szCs w:val="20"/>
                <w:lang w:eastAsia="en-GB"/>
              </w:rPr>
            </w:pPr>
            <w:r w:rsidRPr="002009C7">
              <w:rPr>
                <w:rFonts w:cs="Arial"/>
                <w:b/>
                <w:bCs/>
                <w:szCs w:val="20"/>
                <w:lang w:eastAsia="en-GB"/>
              </w:rPr>
              <w:t xml:space="preserve">SDG 7 / 9 </w:t>
            </w:r>
          </w:p>
          <w:p w14:paraId="1C0A72EA" w14:textId="6C1A53BC" w:rsidR="002009C7" w:rsidRPr="00BD06D6" w:rsidRDefault="002009C7" w:rsidP="002009C7">
            <w:pPr>
              <w:autoSpaceDE w:val="0"/>
              <w:autoSpaceDN w:val="0"/>
              <w:adjustRightInd w:val="0"/>
              <w:rPr>
                <w:b/>
                <w:bCs/>
              </w:rPr>
            </w:pPr>
            <w:r w:rsidRPr="002009C7">
              <w:rPr>
                <w:rFonts w:cs="Arial"/>
                <w:szCs w:val="20"/>
                <w:lang w:eastAsia="en-GB"/>
              </w:rPr>
              <w:t>Consider the efficient production/transmission of energy, or using resources efficiently with waste % being calculated e.g., how much food is not eaten on 1 day as a % of food prepared</w:t>
            </w:r>
          </w:p>
        </w:tc>
      </w:tr>
      <w:tr w:rsidR="008019BA" w:rsidRPr="004A4E17" w14:paraId="3DC46D8D" w14:textId="77777777" w:rsidTr="001B42A8">
        <w:tblPrEx>
          <w:tblCellMar>
            <w:top w:w="0" w:type="dxa"/>
            <w:bottom w:w="0" w:type="dxa"/>
          </w:tblCellMar>
        </w:tblPrEx>
        <w:tc>
          <w:tcPr>
            <w:tcW w:w="2552" w:type="dxa"/>
            <w:tcMar>
              <w:top w:w="113" w:type="dxa"/>
              <w:bottom w:w="113" w:type="dxa"/>
            </w:tcMar>
          </w:tcPr>
          <w:p w14:paraId="68F3206A" w14:textId="1AE8A7EF" w:rsidR="008019BA" w:rsidRPr="00773CC4" w:rsidRDefault="008019BA" w:rsidP="00773CC4">
            <w:pPr>
              <w:pStyle w:val="BodyText"/>
              <w:rPr>
                <w:shd w:val="clear" w:color="auto" w:fill="FEEFE6"/>
                <w:lang w:eastAsia="en-GB"/>
              </w:rPr>
            </w:pPr>
            <w:r w:rsidRPr="001B42A8">
              <w:rPr>
                <w:shd w:val="clear" w:color="auto" w:fill="FEEFE6"/>
                <w:lang w:eastAsia="en-GB"/>
              </w:rPr>
              <w:lastRenderedPageBreak/>
              <w:t>E1.17</w:t>
            </w:r>
            <w:r w:rsidR="00D83FDA">
              <w:rPr>
                <w:shd w:val="clear" w:color="auto" w:fill="FEEFE6"/>
                <w:lang w:eastAsia="en-GB"/>
              </w:rPr>
              <w:t xml:space="preserve"> </w:t>
            </w:r>
            <w:r w:rsidR="00D83FDA" w:rsidRPr="00D83FDA">
              <w:rPr>
                <w:shd w:val="clear" w:color="auto" w:fill="FEEFE6"/>
                <w:lang w:eastAsia="en-GB"/>
              </w:rPr>
              <w:t>Exponential growth and decay</w:t>
            </w:r>
          </w:p>
        </w:tc>
        <w:tc>
          <w:tcPr>
            <w:tcW w:w="2126" w:type="dxa"/>
            <w:tcMar>
              <w:top w:w="113" w:type="dxa"/>
              <w:bottom w:w="113" w:type="dxa"/>
            </w:tcMar>
          </w:tcPr>
          <w:p w14:paraId="522F7945" w14:textId="77777777" w:rsidR="008019BA" w:rsidRPr="004A4E17" w:rsidRDefault="008019BA" w:rsidP="001B42A8">
            <w:pPr>
              <w:pStyle w:val="BodyText"/>
              <w:shd w:val="clear" w:color="auto" w:fill="FEEFE6"/>
              <w:rPr>
                <w:lang w:eastAsia="en-GB"/>
              </w:rPr>
            </w:pPr>
            <w:r w:rsidRPr="001B42A8">
              <w:rPr>
                <w:shd w:val="clear" w:color="auto" w:fill="FEEFE6"/>
                <w:lang w:eastAsia="en-GB"/>
              </w:rPr>
              <w:t>Use exponential growth and decay</w:t>
            </w:r>
            <w:r>
              <w:rPr>
                <w:lang w:eastAsia="en-GB"/>
              </w:rPr>
              <w:t>.</w:t>
            </w:r>
            <w:r w:rsidRPr="000420CE">
              <w:rPr>
                <w:lang w:eastAsia="en-GB"/>
              </w:rPr>
              <w:t xml:space="preserve"> </w:t>
            </w:r>
          </w:p>
        </w:tc>
        <w:tc>
          <w:tcPr>
            <w:tcW w:w="9923" w:type="dxa"/>
            <w:tcMar>
              <w:top w:w="113" w:type="dxa"/>
              <w:bottom w:w="113" w:type="dxa"/>
            </w:tcMar>
          </w:tcPr>
          <w:p w14:paraId="2B1503FC" w14:textId="77777777" w:rsidR="008019BA" w:rsidRDefault="008019BA" w:rsidP="001B42A8">
            <w:pPr>
              <w:pStyle w:val="BodyText"/>
              <w:shd w:val="clear" w:color="auto" w:fill="FEEFE6"/>
              <w:rPr>
                <w:lang w:eastAsia="en-GB"/>
              </w:rPr>
            </w:pPr>
            <w:r w:rsidRPr="000420CE">
              <w:rPr>
                <w:lang w:eastAsia="en-GB"/>
              </w:rPr>
              <w:t>Kh</w:t>
            </w:r>
            <w:r>
              <w:rPr>
                <w:lang w:eastAsia="en-GB"/>
              </w:rPr>
              <w:t>a</w:t>
            </w:r>
            <w:r w:rsidRPr="000420CE">
              <w:rPr>
                <w:lang w:eastAsia="en-GB"/>
              </w:rPr>
              <w:t>n Academy (</w:t>
            </w:r>
            <w:hyperlink r:id="rId67" w:history="1">
              <w:r w:rsidRPr="000420CE">
                <w:rPr>
                  <w:rStyle w:val="Hyperlink"/>
                  <w:rFonts w:cs="Arial"/>
                  <w:lang w:eastAsia="en-GB"/>
                </w:rPr>
                <w:t>www.khanacademy.org/</w:t>
              </w:r>
            </w:hyperlink>
            <w:r w:rsidRPr="000420CE">
              <w:rPr>
                <w:lang w:eastAsia="en-GB"/>
              </w:rPr>
              <w:t>) provides some good examples to introduce the topic of exponential growth and decay; search for ‘</w:t>
            </w:r>
            <w:r w:rsidRPr="000420CE">
              <w:rPr>
                <w:bCs/>
                <w:color w:val="21242C"/>
              </w:rPr>
              <w:t>Exponential growth &amp; decay word problems’</w:t>
            </w:r>
            <w:r w:rsidRPr="000420CE">
              <w:rPr>
                <w:lang w:eastAsia="en-GB"/>
              </w:rPr>
              <w:t>. This site uses the approach</w:t>
            </w:r>
            <w:r>
              <w:rPr>
                <w:lang w:eastAsia="en-GB"/>
              </w:rPr>
              <w:br/>
            </w:r>
            <w:r w:rsidRPr="000420CE">
              <w:rPr>
                <w:lang w:eastAsia="en-GB"/>
              </w:rPr>
              <w:t xml:space="preserve"> </w:t>
            </w:r>
            <w:r w:rsidRPr="000420CE">
              <w:rPr>
                <w:i/>
                <w:lang w:eastAsia="en-GB"/>
              </w:rPr>
              <w:t xml:space="preserve">n </w:t>
            </w:r>
            <w:r w:rsidRPr="000420CE">
              <w:rPr>
                <w:lang w:eastAsia="en-GB"/>
              </w:rPr>
              <w:t xml:space="preserve">= </w:t>
            </w:r>
            <w:proofErr w:type="spellStart"/>
            <w:r w:rsidRPr="000420CE">
              <w:rPr>
                <w:i/>
                <w:lang w:eastAsia="en-GB"/>
              </w:rPr>
              <w:t>ak</w:t>
            </w:r>
            <w:r w:rsidRPr="000420CE">
              <w:rPr>
                <w:i/>
                <w:vertAlign w:val="superscript"/>
                <w:lang w:eastAsia="en-GB"/>
              </w:rPr>
              <w:t>t</w:t>
            </w:r>
            <w:proofErr w:type="spellEnd"/>
            <w:r w:rsidRPr="000420CE">
              <w:rPr>
                <w:lang w:eastAsia="en-GB"/>
              </w:rPr>
              <w:t xml:space="preserve"> where </w:t>
            </w:r>
            <w:r w:rsidRPr="000420CE">
              <w:rPr>
                <w:i/>
                <w:lang w:eastAsia="en-GB"/>
              </w:rPr>
              <w:t>n</w:t>
            </w:r>
            <w:r w:rsidRPr="000420CE">
              <w:rPr>
                <w:lang w:eastAsia="en-GB"/>
              </w:rPr>
              <w:t xml:space="preserve"> = number at time </w:t>
            </w:r>
            <w:r w:rsidRPr="000420CE">
              <w:rPr>
                <w:i/>
                <w:lang w:eastAsia="en-GB"/>
              </w:rPr>
              <w:t>t</w:t>
            </w:r>
            <w:r w:rsidRPr="000420CE">
              <w:rPr>
                <w:lang w:eastAsia="en-GB"/>
              </w:rPr>
              <w:t xml:space="preserve">, </w:t>
            </w:r>
            <w:r w:rsidRPr="000420CE">
              <w:rPr>
                <w:i/>
                <w:lang w:eastAsia="en-GB"/>
              </w:rPr>
              <w:t>a</w:t>
            </w:r>
            <w:r w:rsidRPr="000420CE">
              <w:rPr>
                <w:lang w:eastAsia="en-GB"/>
              </w:rPr>
              <w:t xml:space="preserve"> is the initial value and </w:t>
            </w:r>
            <w:r w:rsidRPr="000420CE">
              <w:rPr>
                <w:i/>
                <w:lang w:eastAsia="en-GB"/>
              </w:rPr>
              <w:t>k</w:t>
            </w:r>
            <w:r w:rsidRPr="000420CE">
              <w:rPr>
                <w:lang w:eastAsia="en-GB"/>
              </w:rPr>
              <w:t xml:space="preserve"> is the rate. Ask learners to compare the similarities between this exponential growth formula and the compound interest formula. </w:t>
            </w:r>
          </w:p>
          <w:p w14:paraId="13BC890E" w14:textId="77777777" w:rsidR="00773CC4" w:rsidRPr="00773CC4" w:rsidRDefault="00773CC4" w:rsidP="00773CC4">
            <w:pPr>
              <w:autoSpaceDE w:val="0"/>
              <w:autoSpaceDN w:val="0"/>
              <w:adjustRightInd w:val="0"/>
              <w:rPr>
                <w:rFonts w:cs="Arial"/>
                <w:szCs w:val="20"/>
                <w:lang w:eastAsia="en-GB"/>
              </w:rPr>
            </w:pPr>
          </w:p>
          <w:p w14:paraId="42E28B6B" w14:textId="77777777" w:rsidR="00773CC4" w:rsidRPr="00773CC4" w:rsidRDefault="00773CC4" w:rsidP="00773CC4">
            <w:pPr>
              <w:autoSpaceDE w:val="0"/>
              <w:autoSpaceDN w:val="0"/>
              <w:adjustRightInd w:val="0"/>
              <w:rPr>
                <w:rFonts w:cs="Arial"/>
                <w:b/>
                <w:bCs/>
                <w:szCs w:val="20"/>
                <w:lang w:eastAsia="en-GB"/>
              </w:rPr>
            </w:pPr>
            <w:r w:rsidRPr="00773CC4">
              <w:rPr>
                <w:rFonts w:cs="Arial"/>
                <w:b/>
                <w:bCs/>
                <w:szCs w:val="20"/>
                <w:lang w:eastAsia="en-GB"/>
              </w:rPr>
              <w:t>SDG 15</w:t>
            </w:r>
          </w:p>
          <w:p w14:paraId="024C2217" w14:textId="080B5D98" w:rsidR="00773CC4" w:rsidRPr="004A4E17" w:rsidRDefault="00773CC4" w:rsidP="00773CC4">
            <w:pPr>
              <w:autoSpaceDE w:val="0"/>
              <w:autoSpaceDN w:val="0"/>
              <w:adjustRightInd w:val="0"/>
            </w:pPr>
            <w:r w:rsidRPr="00773CC4">
              <w:rPr>
                <w:rFonts w:cs="Arial"/>
                <w:szCs w:val="20"/>
                <w:lang w:eastAsia="en-GB"/>
              </w:rPr>
              <w:t>Consider investigating population growth/decline e.g., investigating growth of bacteria etc.</w:t>
            </w:r>
          </w:p>
        </w:tc>
      </w:tr>
      <w:tr w:rsidR="0082032F" w:rsidRPr="00DB2C1F" w14:paraId="6E9BFA4C" w14:textId="77777777" w:rsidTr="001B42A8">
        <w:tblPrEx>
          <w:tblCellMar>
            <w:top w:w="0" w:type="dxa"/>
            <w:bottom w:w="0" w:type="dxa"/>
          </w:tblCellMar>
        </w:tblPrEx>
        <w:trPr>
          <w:trHeight w:val="487"/>
        </w:trPr>
        <w:tc>
          <w:tcPr>
            <w:tcW w:w="2552" w:type="dxa"/>
            <w:tcMar>
              <w:top w:w="113" w:type="dxa"/>
              <w:bottom w:w="113" w:type="dxa"/>
            </w:tcMar>
          </w:tcPr>
          <w:p w14:paraId="0F57A299" w14:textId="77777777" w:rsidR="0082032F" w:rsidRDefault="0082032F" w:rsidP="001B42A8">
            <w:pPr>
              <w:pStyle w:val="BodyText"/>
            </w:pPr>
            <w:r w:rsidRPr="00420B71">
              <w:t xml:space="preserve">C9.2 </w:t>
            </w:r>
          </w:p>
          <w:p w14:paraId="7A641FBD" w14:textId="781E60ED" w:rsidR="0082032F" w:rsidRPr="004A4E17" w:rsidRDefault="0082032F" w:rsidP="00215B05">
            <w:pPr>
              <w:pStyle w:val="BodyText"/>
            </w:pPr>
            <w:r w:rsidRPr="00420B71">
              <w:t xml:space="preserve">and </w:t>
            </w:r>
            <w:r w:rsidRPr="005F6B5E">
              <w:rPr>
                <w:shd w:val="clear" w:color="auto" w:fill="FEEFE6"/>
                <w:lang w:eastAsia="en-GB"/>
              </w:rPr>
              <w:t>E9.2</w:t>
            </w:r>
            <w:r w:rsidR="00300E8B" w:rsidRPr="00300E8B">
              <w:t xml:space="preserve"> Interpreting statistical data</w:t>
            </w:r>
          </w:p>
        </w:tc>
        <w:tc>
          <w:tcPr>
            <w:tcW w:w="2126" w:type="dxa"/>
            <w:tcMar>
              <w:top w:w="113" w:type="dxa"/>
              <w:bottom w:w="113" w:type="dxa"/>
            </w:tcMar>
          </w:tcPr>
          <w:p w14:paraId="6E2289A6" w14:textId="014A3955" w:rsidR="0082032F" w:rsidRPr="00420B71" w:rsidRDefault="0082032F" w:rsidP="00CD5BA1">
            <w:pPr>
              <w:pStyle w:val="TableParagraph"/>
              <w:numPr>
                <w:ilvl w:val="0"/>
                <w:numId w:val="30"/>
              </w:numPr>
              <w:ind w:left="323" w:right="102" w:hanging="283"/>
              <w:rPr>
                <w:sz w:val="20"/>
                <w:szCs w:val="20"/>
              </w:rPr>
            </w:pPr>
            <w:r w:rsidRPr="00420B71">
              <w:rPr>
                <w:sz w:val="20"/>
                <w:szCs w:val="20"/>
              </w:rPr>
              <w:t xml:space="preserve">Read, </w:t>
            </w:r>
            <w:proofErr w:type="gramStart"/>
            <w:r w:rsidRPr="00420B71">
              <w:rPr>
                <w:sz w:val="20"/>
                <w:szCs w:val="20"/>
              </w:rPr>
              <w:t>interpret</w:t>
            </w:r>
            <w:proofErr w:type="gramEnd"/>
            <w:r w:rsidRPr="00420B71">
              <w:rPr>
                <w:sz w:val="20"/>
                <w:szCs w:val="20"/>
              </w:rPr>
              <w:t xml:space="preserve"> and draw inferences from tables and statistical diagrams.</w:t>
            </w:r>
            <w:r w:rsidR="00334ADB">
              <w:rPr>
                <w:sz w:val="20"/>
                <w:szCs w:val="20"/>
              </w:rPr>
              <w:br/>
            </w:r>
          </w:p>
          <w:p w14:paraId="716C1931" w14:textId="7EF5E9C1" w:rsidR="00334ADB" w:rsidRPr="00420B71" w:rsidRDefault="0082032F" w:rsidP="00CD5BA1">
            <w:pPr>
              <w:pStyle w:val="BodyText"/>
              <w:numPr>
                <w:ilvl w:val="0"/>
                <w:numId w:val="30"/>
              </w:numPr>
              <w:ind w:left="323" w:hanging="283"/>
            </w:pPr>
            <w:r w:rsidRPr="00420B71">
              <w:t>Compare</w:t>
            </w:r>
            <w:r w:rsidRPr="00334ADB">
              <w:t xml:space="preserve"> </w:t>
            </w:r>
            <w:r w:rsidRPr="00420B71">
              <w:t>sets</w:t>
            </w:r>
            <w:r w:rsidRPr="00334ADB">
              <w:t xml:space="preserve"> </w:t>
            </w:r>
            <w:r w:rsidRPr="00420B71">
              <w:t>of</w:t>
            </w:r>
            <w:r w:rsidRPr="00334ADB">
              <w:t xml:space="preserve"> </w:t>
            </w:r>
            <w:r w:rsidRPr="00420B71">
              <w:t>data</w:t>
            </w:r>
            <w:r w:rsidRPr="00334ADB">
              <w:t xml:space="preserve"> </w:t>
            </w:r>
            <w:r w:rsidRPr="00420B71">
              <w:t>using</w:t>
            </w:r>
            <w:r w:rsidRPr="00334ADB">
              <w:t xml:space="preserve"> </w:t>
            </w:r>
            <w:r w:rsidRPr="00420B71">
              <w:t>tables,</w:t>
            </w:r>
            <w:r w:rsidRPr="00334ADB">
              <w:t xml:space="preserve"> </w:t>
            </w:r>
            <w:proofErr w:type="gramStart"/>
            <w:r w:rsidRPr="00420B71">
              <w:t>graphs</w:t>
            </w:r>
            <w:proofErr w:type="gramEnd"/>
            <w:r w:rsidRPr="00334ADB">
              <w:t xml:space="preserve"> </w:t>
            </w:r>
            <w:r w:rsidRPr="00420B71">
              <w:t>and statistical</w:t>
            </w:r>
            <w:r w:rsidRPr="00334ADB">
              <w:t xml:space="preserve"> </w:t>
            </w:r>
            <w:r w:rsidRPr="00420B71">
              <w:t>measures.</w:t>
            </w:r>
            <w:r w:rsidR="00334ADB">
              <w:br/>
            </w:r>
          </w:p>
          <w:p w14:paraId="0C1DBB9F" w14:textId="77777777" w:rsidR="0082032F" w:rsidRPr="004A4E17" w:rsidRDefault="0082032F" w:rsidP="00CD5BA1">
            <w:pPr>
              <w:pStyle w:val="BodyText"/>
              <w:numPr>
                <w:ilvl w:val="0"/>
                <w:numId w:val="30"/>
              </w:numPr>
              <w:ind w:left="323" w:hanging="283"/>
              <w:rPr>
                <w:lang w:eastAsia="en-GB"/>
              </w:rPr>
            </w:pPr>
            <w:r w:rsidRPr="00420B71">
              <w:t>Appreciate</w:t>
            </w:r>
            <w:r w:rsidRPr="00420B71">
              <w:rPr>
                <w:spacing w:val="-27"/>
              </w:rPr>
              <w:t xml:space="preserve"> </w:t>
            </w:r>
            <w:r w:rsidRPr="00420B71">
              <w:t>restrictions</w:t>
            </w:r>
            <w:r w:rsidRPr="00420B71">
              <w:rPr>
                <w:spacing w:val="-27"/>
              </w:rPr>
              <w:t xml:space="preserve"> </w:t>
            </w:r>
            <w:r w:rsidRPr="00420B71">
              <w:t>on</w:t>
            </w:r>
            <w:r w:rsidRPr="00420B71">
              <w:rPr>
                <w:spacing w:val="-27"/>
              </w:rPr>
              <w:t xml:space="preserve"> </w:t>
            </w:r>
            <w:r w:rsidRPr="00420B71">
              <w:t>drawing</w:t>
            </w:r>
            <w:r w:rsidRPr="00420B71">
              <w:rPr>
                <w:spacing w:val="-27"/>
              </w:rPr>
              <w:t xml:space="preserve"> </w:t>
            </w:r>
            <w:r w:rsidRPr="00420B71">
              <w:t xml:space="preserve">conclusions from given data. </w:t>
            </w:r>
          </w:p>
        </w:tc>
        <w:tc>
          <w:tcPr>
            <w:tcW w:w="9923" w:type="dxa"/>
            <w:tcMar>
              <w:top w:w="113" w:type="dxa"/>
              <w:bottom w:w="113" w:type="dxa"/>
            </w:tcMar>
          </w:tcPr>
          <w:p w14:paraId="6BB3812D" w14:textId="77777777" w:rsidR="0082032F" w:rsidRPr="00420B71" w:rsidRDefault="0082032F" w:rsidP="001B42A8">
            <w:pPr>
              <w:autoSpaceDE w:val="0"/>
              <w:autoSpaceDN w:val="0"/>
              <w:adjustRightInd w:val="0"/>
              <w:rPr>
                <w:rFonts w:cs="Arial"/>
                <w:szCs w:val="20"/>
                <w:lang w:eastAsia="en-GB"/>
              </w:rPr>
            </w:pPr>
            <w:r w:rsidRPr="00420B71">
              <w:rPr>
                <w:rFonts w:cs="Arial"/>
                <w:szCs w:val="20"/>
                <w:lang w:eastAsia="en-GB"/>
              </w:rPr>
              <w:t xml:space="preserve">Explore the </w:t>
            </w:r>
            <w:proofErr w:type="spellStart"/>
            <w:r w:rsidRPr="00420B71">
              <w:rPr>
                <w:rFonts w:cs="Arial"/>
                <w:szCs w:val="20"/>
                <w:lang w:eastAsia="en-GB"/>
              </w:rPr>
              <w:t>Gapminder</w:t>
            </w:r>
            <w:proofErr w:type="spellEnd"/>
            <w:r w:rsidRPr="00420B71">
              <w:rPr>
                <w:rFonts w:cs="Arial"/>
                <w:szCs w:val="20"/>
                <w:lang w:eastAsia="en-GB"/>
              </w:rPr>
              <w:t xml:space="preserve"> website (</w:t>
            </w:r>
            <w:hyperlink r:id="rId68" w:history="1">
              <w:r w:rsidRPr="00231B57">
                <w:rPr>
                  <w:rStyle w:val="Hyperlink"/>
                  <w:rFonts w:cs="Arial"/>
                  <w:szCs w:val="20"/>
                  <w:lang w:eastAsia="en-GB"/>
                </w:rPr>
                <w:t>www.gapminder.org/</w:t>
              </w:r>
            </w:hyperlink>
            <w:r w:rsidRPr="00420B71">
              <w:rPr>
                <w:rFonts w:cs="Arial"/>
                <w:szCs w:val="20"/>
                <w:lang w:eastAsia="en-GB"/>
              </w:rPr>
              <w:t xml:space="preserve">) for some interesting ways of displaying data and access to a wide range of data sets. </w:t>
            </w:r>
          </w:p>
          <w:p w14:paraId="606F80F3" w14:textId="77777777" w:rsidR="0082032F" w:rsidRPr="00420B71" w:rsidRDefault="0082032F" w:rsidP="001B42A8">
            <w:pPr>
              <w:autoSpaceDE w:val="0"/>
              <w:autoSpaceDN w:val="0"/>
              <w:adjustRightInd w:val="0"/>
              <w:rPr>
                <w:rFonts w:cs="Arial"/>
                <w:szCs w:val="20"/>
                <w:lang w:eastAsia="en-GB"/>
              </w:rPr>
            </w:pPr>
          </w:p>
          <w:p w14:paraId="30B2CFCE" w14:textId="77777777" w:rsidR="0082032F" w:rsidRPr="00420B71" w:rsidRDefault="0082032F" w:rsidP="001B42A8">
            <w:pPr>
              <w:autoSpaceDE w:val="0"/>
              <w:autoSpaceDN w:val="0"/>
              <w:adjustRightInd w:val="0"/>
              <w:rPr>
                <w:rFonts w:cs="Arial"/>
                <w:szCs w:val="20"/>
                <w:lang w:eastAsia="en-GB"/>
              </w:rPr>
            </w:pPr>
            <w:r>
              <w:rPr>
                <w:rFonts w:cs="Arial"/>
                <w:szCs w:val="20"/>
                <w:lang w:eastAsia="en-GB"/>
              </w:rPr>
              <w:t>Encourage l</w:t>
            </w:r>
            <w:r w:rsidRPr="00420B71">
              <w:rPr>
                <w:rFonts w:cs="Arial"/>
                <w:szCs w:val="20"/>
                <w:lang w:eastAsia="en-GB"/>
              </w:rPr>
              <w:t xml:space="preserve">earners to bring in examples of data used in the media. Discuss how the data is represented. Is it designed to be informative, or to deliver a particular message, or to sell something? </w:t>
            </w:r>
          </w:p>
          <w:p w14:paraId="56DAF065" w14:textId="77777777" w:rsidR="0082032F" w:rsidRDefault="0082032F" w:rsidP="001B42A8">
            <w:pPr>
              <w:pStyle w:val="BodyText"/>
              <w:rPr>
                <w:color w:val="000000" w:themeColor="text1"/>
                <w:shd w:val="clear" w:color="auto" w:fill="FFFFFF"/>
              </w:rPr>
            </w:pPr>
            <w:r w:rsidRPr="00420B71">
              <w:rPr>
                <w:color w:val="494A4A"/>
                <w:shd w:val="clear" w:color="auto" w:fill="FFFFFF"/>
              </w:rPr>
              <w:br/>
            </w:r>
            <w:r w:rsidRPr="00420B71">
              <w:rPr>
                <w:color w:val="000000" w:themeColor="text1"/>
                <w:shd w:val="clear" w:color="auto" w:fill="FFFFFF"/>
              </w:rPr>
              <w:t>‘I</w:t>
            </w:r>
            <w:r w:rsidRPr="00420B71">
              <w:rPr>
                <w:bCs/>
                <w:color w:val="000000" w:themeColor="text1"/>
              </w:rPr>
              <w:t>nterpreting Bar Charts, Pie Charts, Box and Whisker Plots S5’ on the</w:t>
            </w:r>
            <w:r w:rsidRPr="00420B71">
              <w:rPr>
                <w:color w:val="000000" w:themeColor="text1"/>
                <w:shd w:val="clear" w:color="auto" w:fill="FFFFFF"/>
              </w:rPr>
              <w:t xml:space="preserve"> STEM learning website (</w:t>
            </w:r>
            <w:hyperlink r:id="rId69" w:history="1">
              <w:r w:rsidRPr="00186D48">
                <w:rPr>
                  <w:rStyle w:val="Hyperlink1"/>
                  <w:rFonts w:ascii="Arial" w:hAnsi="Arial"/>
                </w:rPr>
                <w:t>www.stem.org.uk</w:t>
              </w:r>
            </w:hyperlink>
            <w:r w:rsidRPr="00420B71">
              <w:rPr>
                <w:color w:val="000000" w:themeColor="text1"/>
                <w:shd w:val="clear" w:color="auto" w:fill="FFFFFF"/>
              </w:rPr>
              <w:t xml:space="preserve">) gives learners the opportunity to interpret bar charts and pie charts, and helps them appreciate the benefits and limitations of these representations. </w:t>
            </w:r>
            <w:r w:rsidRPr="00420B71">
              <w:rPr>
                <w:color w:val="000000" w:themeColor="text1"/>
                <w:shd w:val="clear" w:color="auto" w:fill="FEEFE6"/>
              </w:rPr>
              <w:t>The second part of the resource also compares box-and-whisker plots, which is useful for topic E9.6</w:t>
            </w:r>
            <w:r>
              <w:rPr>
                <w:color w:val="000000" w:themeColor="text1"/>
                <w:shd w:val="clear" w:color="auto" w:fill="FEEFE6"/>
              </w:rPr>
              <w:t xml:space="preserve">. </w:t>
            </w:r>
            <w:r>
              <w:rPr>
                <w:b/>
                <w:bCs/>
                <w:color w:val="000000" w:themeColor="text1"/>
                <w:shd w:val="clear" w:color="auto" w:fill="FEEFE6"/>
              </w:rPr>
              <w:t>(E)</w:t>
            </w:r>
          </w:p>
          <w:p w14:paraId="28453560" w14:textId="77777777" w:rsidR="0082032F" w:rsidRDefault="0082032F" w:rsidP="001B42A8">
            <w:pPr>
              <w:pStyle w:val="BodyText"/>
              <w:rPr>
                <w:color w:val="000000" w:themeColor="text1"/>
                <w:shd w:val="clear" w:color="auto" w:fill="FFFFFF"/>
              </w:rPr>
            </w:pPr>
          </w:p>
          <w:tbl>
            <w:tblPr>
              <w:tblStyle w:val="TableGrid"/>
              <w:tblW w:w="0" w:type="auto"/>
              <w:tblLayout w:type="fixed"/>
              <w:tblLook w:val="04A0" w:firstRow="1" w:lastRow="0" w:firstColumn="1" w:lastColumn="0" w:noHBand="0" w:noVBand="1"/>
            </w:tblPr>
            <w:tblGrid>
              <w:gridCol w:w="1809"/>
              <w:gridCol w:w="6158"/>
            </w:tblGrid>
            <w:tr w:rsidR="0082032F" w:rsidRPr="00420B71" w14:paraId="4396522F"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021D5FD2" w14:textId="77777777" w:rsidR="0082032F" w:rsidRPr="00420B71" w:rsidRDefault="0082032F" w:rsidP="001B42A8">
                  <w:pPr>
                    <w:rPr>
                      <w:rFonts w:cs="Arial"/>
                      <w:spacing w:val="-1"/>
                      <w:szCs w:val="20"/>
                    </w:rPr>
                  </w:pPr>
                  <w:r w:rsidRPr="00420B71">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3BF1BAC1" w14:textId="77777777" w:rsidR="0082032F" w:rsidRPr="00420B71" w:rsidRDefault="0082032F" w:rsidP="001B42A8">
                  <w:pPr>
                    <w:rPr>
                      <w:rFonts w:cs="Arial"/>
                      <w:spacing w:val="-1"/>
                      <w:szCs w:val="20"/>
                    </w:rPr>
                  </w:pPr>
                  <w:r w:rsidRPr="00420B71">
                    <w:rPr>
                      <w:rFonts w:cs="Arial"/>
                      <w:spacing w:val="-1"/>
                      <w:szCs w:val="20"/>
                    </w:rPr>
                    <w:t xml:space="preserve"> </w:t>
                  </w:r>
                </w:p>
              </w:tc>
            </w:tr>
            <w:tr w:rsidR="0082032F" w:rsidRPr="00420B71" w14:paraId="6535F421"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78DBBE45" w14:textId="77777777" w:rsidR="0082032F" w:rsidRPr="00420B71" w:rsidRDefault="0082032F" w:rsidP="001B42A8">
                  <w:pPr>
                    <w:rPr>
                      <w:rFonts w:cs="Arial"/>
                      <w:spacing w:val="-1"/>
                      <w:szCs w:val="20"/>
                    </w:rPr>
                  </w:pPr>
                  <w:r>
                    <w:rPr>
                      <w:rFonts w:cs="Arial"/>
                      <w:spacing w:val="-1"/>
                      <w:szCs w:val="20"/>
                    </w:rPr>
                    <w:t>Teaching</w:t>
                  </w:r>
                  <w:r w:rsidRPr="00420B71">
                    <w:rPr>
                      <w:rFonts w:cs="Arial"/>
                      <w:spacing w:val="-1"/>
                      <w:szCs w:val="20"/>
                    </w:rPr>
                    <w:t xml:space="preserve"> Pack: </w:t>
                  </w:r>
                  <w:r>
                    <w:rPr>
                      <w:rFonts w:cs="Arial"/>
                      <w:spacing w:val="-1"/>
                      <w:szCs w:val="20"/>
                    </w:rPr>
                    <w:t>Statistics</w:t>
                  </w:r>
                </w:p>
                <w:p w14:paraId="211F5E2C" w14:textId="77777777" w:rsidR="0082032F" w:rsidRPr="00420B71" w:rsidRDefault="0082032F" w:rsidP="001B42A8">
                  <w:pPr>
                    <w:rPr>
                      <w:rFonts w:cs="Arial"/>
                      <w:spacing w:val="-1"/>
                      <w:szCs w:val="20"/>
                    </w:rPr>
                  </w:pPr>
                  <w:r w:rsidRPr="00420B71">
                    <w:rPr>
                      <w:rFonts w:cs="Arial"/>
                      <w:spacing w:val="-1"/>
                      <w:szCs w:val="20"/>
                    </w:rPr>
                    <w:t xml:space="preserve">The </w:t>
                  </w:r>
                  <w:r>
                    <w:rPr>
                      <w:rFonts w:cs="Arial"/>
                      <w:spacing w:val="-1"/>
                      <w:szCs w:val="20"/>
                    </w:rPr>
                    <w:t>Teaching</w:t>
                  </w:r>
                  <w:r w:rsidRPr="00420B71">
                    <w:rPr>
                      <w:rFonts w:cs="Arial"/>
                      <w:spacing w:val="-1"/>
                      <w:szCs w:val="20"/>
                    </w:rPr>
                    <w:t xml:space="preserve"> Pack includes lessons on:</w:t>
                  </w:r>
                </w:p>
                <w:p w14:paraId="4B6C7043" w14:textId="77777777" w:rsidR="0082032F" w:rsidRDefault="0082032F" w:rsidP="00F72313">
                  <w:pPr>
                    <w:pStyle w:val="ListParagraph"/>
                    <w:numPr>
                      <w:ilvl w:val="0"/>
                      <w:numId w:val="8"/>
                    </w:numPr>
                    <w:rPr>
                      <w:rFonts w:cs="Arial"/>
                      <w:spacing w:val="-1"/>
                    </w:rPr>
                  </w:pPr>
                  <w:r>
                    <w:rPr>
                      <w:rFonts w:cs="Arial"/>
                      <w:spacing w:val="-1"/>
                    </w:rPr>
                    <w:t>predicting trends, considering data models and effective questioning</w:t>
                  </w:r>
                </w:p>
                <w:p w14:paraId="1A1B8F9C" w14:textId="77777777" w:rsidR="0082032F" w:rsidRDefault="0082032F" w:rsidP="00F72313">
                  <w:pPr>
                    <w:pStyle w:val="ListParagraph"/>
                    <w:numPr>
                      <w:ilvl w:val="0"/>
                      <w:numId w:val="8"/>
                    </w:numPr>
                    <w:rPr>
                      <w:rFonts w:cs="Arial"/>
                      <w:spacing w:val="-1"/>
                    </w:rPr>
                  </w:pPr>
                  <w:r>
                    <w:rPr>
                      <w:rFonts w:cs="Arial"/>
                      <w:spacing w:val="-1"/>
                    </w:rPr>
                    <w:t>bar charts and histograms</w:t>
                  </w:r>
                </w:p>
                <w:p w14:paraId="2E612246" w14:textId="77777777" w:rsidR="0082032F" w:rsidRDefault="0082032F" w:rsidP="00F72313">
                  <w:pPr>
                    <w:pStyle w:val="ListParagraph"/>
                    <w:numPr>
                      <w:ilvl w:val="0"/>
                      <w:numId w:val="8"/>
                    </w:numPr>
                    <w:rPr>
                      <w:rFonts w:cs="Arial"/>
                      <w:spacing w:val="-1"/>
                    </w:rPr>
                  </w:pPr>
                  <w:r>
                    <w:rPr>
                      <w:rFonts w:cs="Arial"/>
                      <w:spacing w:val="-1"/>
                    </w:rPr>
                    <w:t xml:space="preserve">representations, </w:t>
                  </w:r>
                  <w:proofErr w:type="gramStart"/>
                  <w:r>
                    <w:rPr>
                      <w:rFonts w:cs="Arial"/>
                      <w:spacing w:val="-1"/>
                    </w:rPr>
                    <w:t>restrictions</w:t>
                  </w:r>
                  <w:proofErr w:type="gramEnd"/>
                  <w:r>
                    <w:rPr>
                      <w:rFonts w:cs="Arial"/>
                      <w:spacing w:val="-1"/>
                    </w:rPr>
                    <w:t xml:space="preserve"> and relationships between data</w:t>
                  </w:r>
                </w:p>
                <w:p w14:paraId="5F6C9FA9" w14:textId="77777777" w:rsidR="0082032F" w:rsidRPr="00420B71" w:rsidRDefault="0082032F" w:rsidP="00F72313">
                  <w:pPr>
                    <w:pStyle w:val="ListParagraph"/>
                    <w:numPr>
                      <w:ilvl w:val="0"/>
                      <w:numId w:val="8"/>
                    </w:numPr>
                    <w:rPr>
                      <w:rFonts w:cs="Arial"/>
                      <w:spacing w:val="-1"/>
                    </w:rPr>
                  </w:pPr>
                  <w:r>
                    <w:rPr>
                      <w:rFonts w:cs="Arial"/>
                      <w:spacing w:val="-1"/>
                    </w:rPr>
                    <w:t>cumulative frequency and box-and-whisker plots.</w:t>
                  </w:r>
                </w:p>
              </w:tc>
            </w:tr>
          </w:tbl>
          <w:p w14:paraId="42D58B58" w14:textId="77777777" w:rsidR="0082032F" w:rsidRDefault="0082032F" w:rsidP="001B42A8">
            <w:pPr>
              <w:pStyle w:val="BodyText"/>
              <w:rPr>
                <w:i/>
              </w:rPr>
            </w:pPr>
          </w:p>
          <w:p w14:paraId="34B7C2DB" w14:textId="77777777" w:rsidR="00215B05" w:rsidRPr="00215B05" w:rsidRDefault="00215B05" w:rsidP="00215B05">
            <w:pPr>
              <w:pStyle w:val="BodyText"/>
              <w:rPr>
                <w:b/>
                <w:bCs/>
                <w:lang w:eastAsia="en-GB"/>
              </w:rPr>
            </w:pPr>
            <w:r w:rsidRPr="00215B05">
              <w:rPr>
                <w:b/>
                <w:bCs/>
                <w:lang w:eastAsia="en-GB"/>
              </w:rPr>
              <w:t>SDG 11 / 13</w:t>
            </w:r>
          </w:p>
          <w:p w14:paraId="61E378BE" w14:textId="08BB1B10" w:rsidR="00215B05" w:rsidRPr="00215B05" w:rsidRDefault="00215B05" w:rsidP="00215B05">
            <w:pPr>
              <w:pStyle w:val="BodyText"/>
              <w:rPr>
                <w:iCs/>
              </w:rPr>
            </w:pPr>
            <w:r>
              <w:rPr>
                <w:lang w:eastAsia="en-GB"/>
              </w:rPr>
              <w:t>Consider interpreting local data such as distance travelled to school or annual rainfall over time.</w:t>
            </w:r>
          </w:p>
        </w:tc>
      </w:tr>
      <w:tr w:rsidR="0082032F" w:rsidRPr="00420B71" w14:paraId="5668EA63" w14:textId="77777777" w:rsidTr="001B42A8">
        <w:tblPrEx>
          <w:tblCellMar>
            <w:top w:w="0" w:type="dxa"/>
            <w:bottom w:w="0" w:type="dxa"/>
          </w:tblCellMar>
        </w:tblPrEx>
        <w:trPr>
          <w:trHeight w:val="487"/>
        </w:trPr>
        <w:tc>
          <w:tcPr>
            <w:tcW w:w="2552" w:type="dxa"/>
            <w:tcMar>
              <w:top w:w="113" w:type="dxa"/>
              <w:bottom w:w="113" w:type="dxa"/>
            </w:tcMar>
          </w:tcPr>
          <w:p w14:paraId="70DE1750" w14:textId="77777777" w:rsidR="0082032F" w:rsidRDefault="0082032F" w:rsidP="001B42A8">
            <w:pPr>
              <w:pStyle w:val="BodyText"/>
              <w:rPr>
                <w:lang w:eastAsia="en-GB"/>
              </w:rPr>
            </w:pPr>
            <w:r w:rsidRPr="00420B71">
              <w:rPr>
                <w:lang w:eastAsia="en-GB"/>
              </w:rPr>
              <w:t xml:space="preserve">C9.3 </w:t>
            </w:r>
          </w:p>
          <w:p w14:paraId="33F4F039" w14:textId="07E05893" w:rsidR="0082032F" w:rsidRPr="00420B71" w:rsidRDefault="0082032F" w:rsidP="001C26A3">
            <w:pPr>
              <w:pStyle w:val="BodyText"/>
              <w:rPr>
                <w:lang w:eastAsia="en-GB"/>
              </w:rPr>
            </w:pPr>
            <w:r w:rsidRPr="00420B71">
              <w:rPr>
                <w:lang w:eastAsia="en-GB"/>
              </w:rPr>
              <w:t xml:space="preserve">and </w:t>
            </w:r>
            <w:r w:rsidRPr="005F6B5E">
              <w:rPr>
                <w:shd w:val="clear" w:color="auto" w:fill="FEEFE6"/>
                <w:lang w:eastAsia="en-GB"/>
              </w:rPr>
              <w:t>E9.3</w:t>
            </w:r>
            <w:r w:rsidRPr="00EB4D46">
              <w:rPr>
                <w:lang w:eastAsia="en-GB"/>
              </w:rPr>
              <w:t xml:space="preserve"> </w:t>
            </w:r>
            <w:r w:rsidR="00EB4D46" w:rsidRPr="00EB4D46">
              <w:rPr>
                <w:lang w:eastAsia="en-GB"/>
              </w:rPr>
              <w:t>Averages and range</w:t>
            </w:r>
          </w:p>
        </w:tc>
        <w:tc>
          <w:tcPr>
            <w:tcW w:w="2126" w:type="dxa"/>
            <w:tcMar>
              <w:top w:w="113" w:type="dxa"/>
              <w:bottom w:w="113" w:type="dxa"/>
            </w:tcMar>
          </w:tcPr>
          <w:p w14:paraId="5AF95ADB" w14:textId="094C1141" w:rsidR="0082032F" w:rsidRPr="004C3A30" w:rsidRDefault="00607FA0" w:rsidP="00CD5BA1">
            <w:pPr>
              <w:pStyle w:val="ListParagraph"/>
              <w:numPr>
                <w:ilvl w:val="0"/>
                <w:numId w:val="31"/>
              </w:numPr>
              <w:autoSpaceDE w:val="0"/>
              <w:autoSpaceDN w:val="0"/>
              <w:adjustRightInd w:val="0"/>
              <w:ind w:left="323" w:hanging="283"/>
              <w:rPr>
                <w:rFonts w:cs="Arial"/>
                <w:lang w:eastAsia="en-GB"/>
              </w:rPr>
            </w:pPr>
            <w:r w:rsidRPr="004C3A30">
              <w:rPr>
                <w:rFonts w:cs="Arial"/>
                <w:lang w:eastAsia="en-GB"/>
              </w:rPr>
              <w:t xml:space="preserve">Calculate the mean, median, mode, </w:t>
            </w:r>
            <w:r w:rsidRPr="004C3A30">
              <w:rPr>
                <w:rFonts w:cs="Arial"/>
                <w:shd w:val="clear" w:color="auto" w:fill="FEEFE6"/>
                <w:lang w:eastAsia="en-GB"/>
              </w:rPr>
              <w:t>quartiles</w:t>
            </w:r>
            <w:r w:rsidRPr="004C3A30">
              <w:rPr>
                <w:rFonts w:cs="Arial"/>
                <w:lang w:eastAsia="en-GB"/>
              </w:rPr>
              <w:t>,</w:t>
            </w:r>
            <w:r w:rsidR="004C3A30">
              <w:rPr>
                <w:rFonts w:cs="Arial"/>
                <w:lang w:eastAsia="en-GB"/>
              </w:rPr>
              <w:t xml:space="preserve"> </w:t>
            </w:r>
            <w:proofErr w:type="gramStart"/>
            <w:r w:rsidRPr="004C3A30">
              <w:rPr>
                <w:rFonts w:cs="Arial"/>
                <w:lang w:eastAsia="en-GB"/>
              </w:rPr>
              <w:t>range</w:t>
            </w:r>
            <w:proofErr w:type="gramEnd"/>
            <w:r w:rsidRPr="004C3A30">
              <w:rPr>
                <w:rFonts w:cs="Arial"/>
                <w:lang w:eastAsia="en-GB"/>
              </w:rPr>
              <w:t xml:space="preserve"> </w:t>
            </w:r>
            <w:r w:rsidRPr="004C3A30">
              <w:rPr>
                <w:rFonts w:cs="Arial"/>
                <w:shd w:val="clear" w:color="auto" w:fill="FEEFE6"/>
                <w:lang w:eastAsia="en-GB"/>
              </w:rPr>
              <w:t>and interquartile range</w:t>
            </w:r>
            <w:r w:rsidRPr="004C3A30">
              <w:rPr>
                <w:rFonts w:cs="Arial"/>
                <w:lang w:eastAsia="en-GB"/>
              </w:rPr>
              <w:t xml:space="preserve"> for individual data</w:t>
            </w:r>
            <w:r w:rsidR="004C3A30">
              <w:rPr>
                <w:rFonts w:cs="Arial"/>
                <w:lang w:eastAsia="en-GB"/>
              </w:rPr>
              <w:t xml:space="preserve"> </w:t>
            </w:r>
            <w:r w:rsidRPr="004C3A30">
              <w:rPr>
                <w:rFonts w:cs="Arial"/>
                <w:lang w:eastAsia="en-GB"/>
              </w:rPr>
              <w:lastRenderedPageBreak/>
              <w:t>and distinguish between the purposes for which</w:t>
            </w:r>
            <w:r w:rsidR="004C3A30">
              <w:rPr>
                <w:rFonts w:cs="Arial"/>
                <w:lang w:eastAsia="en-GB"/>
              </w:rPr>
              <w:t xml:space="preserve"> </w:t>
            </w:r>
            <w:r w:rsidRPr="004C3A30">
              <w:rPr>
                <w:rFonts w:cs="Arial"/>
                <w:lang w:eastAsia="en-GB"/>
              </w:rPr>
              <w:t>these are used.</w:t>
            </w:r>
          </w:p>
          <w:p w14:paraId="2B1F72D4" w14:textId="77777777" w:rsidR="0082032F" w:rsidRDefault="0082032F" w:rsidP="004C3A30">
            <w:pPr>
              <w:autoSpaceDE w:val="0"/>
              <w:autoSpaceDN w:val="0"/>
              <w:adjustRightInd w:val="0"/>
              <w:ind w:left="323" w:hanging="283"/>
              <w:rPr>
                <w:rFonts w:cs="Arial"/>
                <w:szCs w:val="20"/>
                <w:lang w:eastAsia="en-GB"/>
              </w:rPr>
            </w:pPr>
          </w:p>
          <w:p w14:paraId="7084FEBD" w14:textId="29BAD901" w:rsidR="0082032F" w:rsidRPr="004C3A30" w:rsidRDefault="0082032F" w:rsidP="00CD5BA1">
            <w:pPr>
              <w:pStyle w:val="ListParagraph"/>
              <w:numPr>
                <w:ilvl w:val="0"/>
                <w:numId w:val="31"/>
              </w:numPr>
              <w:shd w:val="clear" w:color="auto" w:fill="FEEFE6"/>
              <w:autoSpaceDE w:val="0"/>
              <w:autoSpaceDN w:val="0"/>
              <w:adjustRightInd w:val="0"/>
              <w:ind w:left="323" w:hanging="283"/>
              <w:rPr>
                <w:rFonts w:cs="Arial"/>
                <w:lang w:eastAsia="en-GB"/>
              </w:rPr>
            </w:pPr>
            <w:r w:rsidRPr="004C3A30">
              <w:rPr>
                <w:rFonts w:cs="Arial"/>
                <w:lang w:eastAsia="en-GB"/>
              </w:rPr>
              <w:t xml:space="preserve">Calculate an estimate of the mean for grouped discrete or </w:t>
            </w:r>
            <w:r w:rsidR="004C3A30" w:rsidRPr="004C3A30">
              <w:rPr>
                <w:rFonts w:cs="Arial"/>
                <w:lang w:eastAsia="en-GB"/>
              </w:rPr>
              <w:t xml:space="preserve">grouped </w:t>
            </w:r>
            <w:r w:rsidRPr="004C3A30">
              <w:rPr>
                <w:rFonts w:cs="Arial"/>
                <w:lang w:eastAsia="en-GB"/>
              </w:rPr>
              <w:t>continuous data</w:t>
            </w:r>
          </w:p>
          <w:p w14:paraId="392D7CB1" w14:textId="77777777" w:rsidR="0082032F" w:rsidRDefault="0082032F" w:rsidP="004C3A30">
            <w:pPr>
              <w:autoSpaceDE w:val="0"/>
              <w:autoSpaceDN w:val="0"/>
              <w:adjustRightInd w:val="0"/>
              <w:ind w:left="323" w:hanging="283"/>
              <w:rPr>
                <w:rFonts w:cs="Arial"/>
                <w:szCs w:val="20"/>
                <w:lang w:eastAsia="en-GB"/>
              </w:rPr>
            </w:pPr>
          </w:p>
          <w:p w14:paraId="211558A9" w14:textId="77777777" w:rsidR="0082032F" w:rsidRPr="004C3A30" w:rsidRDefault="0082032F" w:rsidP="00CD5BA1">
            <w:pPr>
              <w:pStyle w:val="ListParagraph"/>
              <w:numPr>
                <w:ilvl w:val="0"/>
                <w:numId w:val="31"/>
              </w:numPr>
              <w:shd w:val="clear" w:color="auto" w:fill="FEEFE6"/>
              <w:autoSpaceDE w:val="0"/>
              <w:autoSpaceDN w:val="0"/>
              <w:adjustRightInd w:val="0"/>
              <w:ind w:left="323" w:hanging="283"/>
              <w:rPr>
                <w:rFonts w:cs="Arial"/>
                <w:iCs/>
                <w:lang w:eastAsia="en-GB"/>
              </w:rPr>
            </w:pPr>
            <w:r w:rsidRPr="004C3A30">
              <w:rPr>
                <w:rFonts w:cs="Arial"/>
                <w:lang w:eastAsia="en-GB"/>
              </w:rPr>
              <w:t>Identify the modal class from a grouped frequency distribution.</w:t>
            </w:r>
          </w:p>
        </w:tc>
        <w:tc>
          <w:tcPr>
            <w:tcW w:w="9923" w:type="dxa"/>
            <w:tcMar>
              <w:top w:w="113" w:type="dxa"/>
              <w:bottom w:w="113" w:type="dxa"/>
            </w:tcMar>
          </w:tcPr>
          <w:p w14:paraId="4AF71460" w14:textId="77777777" w:rsidR="0082032F" w:rsidRPr="003F0EC2" w:rsidRDefault="0082032F" w:rsidP="001B42A8">
            <w:pPr>
              <w:autoSpaceDE w:val="0"/>
              <w:autoSpaceDN w:val="0"/>
              <w:adjustRightInd w:val="0"/>
              <w:rPr>
                <w:rFonts w:cs="Arial"/>
                <w:szCs w:val="20"/>
                <w:lang w:eastAsia="en-GB"/>
              </w:rPr>
            </w:pPr>
            <w:r w:rsidRPr="003F0EC2">
              <w:rPr>
                <w:rFonts w:cs="Arial"/>
                <w:szCs w:val="20"/>
                <w:lang w:eastAsia="en-GB"/>
              </w:rPr>
              <w:lastRenderedPageBreak/>
              <w:t xml:space="preserve">Show how to work out the mean, the median and the mode from a list of data or from a frequency table. </w:t>
            </w:r>
          </w:p>
          <w:p w14:paraId="03D57D92" w14:textId="77777777" w:rsidR="0082032F" w:rsidRPr="003F0EC2" w:rsidRDefault="0082032F" w:rsidP="001B42A8">
            <w:pPr>
              <w:autoSpaceDE w:val="0"/>
              <w:autoSpaceDN w:val="0"/>
              <w:adjustRightInd w:val="0"/>
              <w:rPr>
                <w:rFonts w:cs="Arial"/>
                <w:szCs w:val="20"/>
                <w:lang w:eastAsia="en-GB"/>
              </w:rPr>
            </w:pPr>
          </w:p>
          <w:p w14:paraId="303F0396" w14:textId="77777777" w:rsidR="0082032F" w:rsidRPr="003F0EC2" w:rsidRDefault="0082032F" w:rsidP="001B42A8">
            <w:pPr>
              <w:autoSpaceDE w:val="0"/>
              <w:autoSpaceDN w:val="0"/>
              <w:adjustRightInd w:val="0"/>
              <w:rPr>
                <w:rFonts w:cs="Arial"/>
                <w:szCs w:val="20"/>
                <w:lang w:eastAsia="en-GB"/>
              </w:rPr>
            </w:pPr>
            <w:r w:rsidRPr="003F0EC2">
              <w:rPr>
                <w:rFonts w:cs="Arial"/>
                <w:szCs w:val="20"/>
                <w:lang w:eastAsia="en-GB"/>
              </w:rPr>
              <w:t xml:space="preserve">Explain that if there are two middle values, </w:t>
            </w:r>
            <w:r>
              <w:rPr>
                <w:rFonts w:cs="Arial"/>
                <w:szCs w:val="20"/>
                <w:lang w:eastAsia="en-GB"/>
              </w:rPr>
              <w:t>learners</w:t>
            </w:r>
            <w:r w:rsidRPr="003F0EC2">
              <w:rPr>
                <w:rFonts w:cs="Arial"/>
                <w:szCs w:val="20"/>
                <w:lang w:eastAsia="en-GB"/>
              </w:rPr>
              <w:t xml:space="preserve"> need to find the half-way point for the median, because there can only be one median</w:t>
            </w:r>
            <w:r>
              <w:rPr>
                <w:rFonts w:cs="Arial"/>
                <w:szCs w:val="20"/>
                <w:lang w:eastAsia="en-GB"/>
              </w:rPr>
              <w:t>,</w:t>
            </w:r>
            <w:r w:rsidRPr="003F0EC2">
              <w:rPr>
                <w:rFonts w:cs="Arial"/>
                <w:szCs w:val="20"/>
                <w:lang w:eastAsia="en-GB"/>
              </w:rPr>
              <w:t xml:space="preserve"> but there can be more than one mode or no mode. </w:t>
            </w:r>
          </w:p>
          <w:p w14:paraId="7C795825" w14:textId="77777777" w:rsidR="0082032F" w:rsidRPr="003F0EC2" w:rsidRDefault="0082032F" w:rsidP="001B42A8">
            <w:pPr>
              <w:autoSpaceDE w:val="0"/>
              <w:autoSpaceDN w:val="0"/>
              <w:adjustRightInd w:val="0"/>
              <w:rPr>
                <w:rFonts w:cs="Arial"/>
                <w:szCs w:val="20"/>
                <w:lang w:eastAsia="en-GB"/>
              </w:rPr>
            </w:pPr>
          </w:p>
          <w:p w14:paraId="56378EA8" w14:textId="77777777" w:rsidR="0082032F" w:rsidRPr="003F0EC2" w:rsidRDefault="0082032F" w:rsidP="001B42A8">
            <w:pPr>
              <w:autoSpaceDE w:val="0"/>
              <w:autoSpaceDN w:val="0"/>
              <w:adjustRightInd w:val="0"/>
              <w:rPr>
                <w:rFonts w:cs="Arial"/>
                <w:szCs w:val="20"/>
                <w:lang w:eastAsia="en-GB"/>
              </w:rPr>
            </w:pPr>
            <w:r w:rsidRPr="003F0EC2">
              <w:rPr>
                <w:rFonts w:cs="Arial"/>
                <w:szCs w:val="20"/>
                <w:lang w:eastAsia="en-GB"/>
              </w:rPr>
              <w:t xml:space="preserve">Use simple examples to highlight how these averages may be used. For example, in a discussion about average salaries the owner of a company with a few highly paid managers and a large workforce may wish to </w:t>
            </w:r>
            <w:r w:rsidRPr="003F0EC2">
              <w:rPr>
                <w:rFonts w:cs="Arial"/>
                <w:szCs w:val="20"/>
                <w:lang w:eastAsia="en-GB"/>
              </w:rPr>
              <w:lastRenderedPageBreak/>
              <w:t xml:space="preserve">quote the mean wage rather than the median. ‘Mean, median and mode’ </w:t>
            </w:r>
            <w:r>
              <w:rPr>
                <w:rFonts w:cs="Arial"/>
                <w:szCs w:val="20"/>
                <w:lang w:eastAsia="en-GB"/>
              </w:rPr>
              <w:t>at</w:t>
            </w:r>
            <w:r w:rsidRPr="003F0EC2">
              <w:rPr>
                <w:rFonts w:cs="Arial"/>
                <w:szCs w:val="20"/>
                <w:lang w:eastAsia="en-GB"/>
              </w:rPr>
              <w:t xml:space="preserve"> </w:t>
            </w:r>
            <w:hyperlink r:id="rId70" w:history="1">
              <w:r w:rsidRPr="003F0EC2">
                <w:rPr>
                  <w:rStyle w:val="Hyperlink"/>
                  <w:rFonts w:cs="Arial"/>
                  <w:szCs w:val="20"/>
                  <w:lang w:eastAsia="en-GB"/>
                </w:rPr>
                <w:t>www.mathsteacher.com</w:t>
              </w:r>
            </w:hyperlink>
            <w:r w:rsidRPr="003F0EC2">
              <w:rPr>
                <w:rFonts w:cs="Arial"/>
                <w:szCs w:val="20"/>
                <w:lang w:eastAsia="en-GB"/>
              </w:rPr>
              <w:t xml:space="preserve"> has examples of when to use the different averages for different situations.</w:t>
            </w:r>
          </w:p>
          <w:p w14:paraId="2C68AFC1" w14:textId="77777777" w:rsidR="0082032F" w:rsidRPr="003F0EC2" w:rsidRDefault="0082032F" w:rsidP="001B42A8">
            <w:pPr>
              <w:autoSpaceDE w:val="0"/>
              <w:autoSpaceDN w:val="0"/>
              <w:adjustRightInd w:val="0"/>
              <w:rPr>
                <w:rFonts w:cs="Arial"/>
                <w:szCs w:val="20"/>
                <w:lang w:eastAsia="en-GB"/>
              </w:rPr>
            </w:pPr>
          </w:p>
          <w:p w14:paraId="472B4818" w14:textId="77777777" w:rsidR="0082032F" w:rsidRPr="003F0EC2" w:rsidRDefault="0082032F" w:rsidP="001B42A8">
            <w:pPr>
              <w:autoSpaceDE w:val="0"/>
              <w:autoSpaceDN w:val="0"/>
              <w:adjustRightInd w:val="0"/>
              <w:rPr>
                <w:rFonts w:cs="Arial"/>
                <w:szCs w:val="20"/>
                <w:lang w:eastAsia="en-GB"/>
              </w:rPr>
            </w:pPr>
            <w:r w:rsidRPr="003F0EC2">
              <w:rPr>
                <w:rFonts w:cs="Arial"/>
                <w:szCs w:val="20"/>
                <w:lang w:eastAsia="en-GB"/>
              </w:rPr>
              <w:t xml:space="preserve">Use the ‘Life Expectancy’ PowerPoint and resources on the </w:t>
            </w:r>
            <w:proofErr w:type="spellStart"/>
            <w:r w:rsidRPr="003F0EC2">
              <w:rPr>
                <w:rFonts w:cs="Arial"/>
                <w:szCs w:val="20"/>
                <w:lang w:eastAsia="en-GB"/>
              </w:rPr>
              <w:t>Gapminder</w:t>
            </w:r>
            <w:proofErr w:type="spellEnd"/>
            <w:r w:rsidRPr="003F0EC2">
              <w:rPr>
                <w:rFonts w:cs="Arial"/>
                <w:szCs w:val="20"/>
                <w:lang w:eastAsia="en-GB"/>
              </w:rPr>
              <w:t xml:space="preserve"> website (</w:t>
            </w:r>
            <w:hyperlink r:id="rId71" w:history="1">
              <w:r w:rsidRPr="00231B57">
                <w:rPr>
                  <w:rStyle w:val="Hyperlink"/>
                  <w:rFonts w:cs="Arial"/>
                  <w:szCs w:val="20"/>
                  <w:lang w:eastAsia="en-GB"/>
                </w:rPr>
                <w:t>www.gapminder.org/</w:t>
              </w:r>
            </w:hyperlink>
            <w:r w:rsidRPr="003F0EC2">
              <w:rPr>
                <w:rFonts w:cs="Arial"/>
                <w:szCs w:val="20"/>
                <w:lang w:eastAsia="en-GB"/>
              </w:rPr>
              <w:t xml:space="preserve">) to explore averages in a topical real-life situation. </w:t>
            </w:r>
          </w:p>
          <w:p w14:paraId="62799769" w14:textId="77777777" w:rsidR="0082032F" w:rsidRPr="003F0EC2" w:rsidRDefault="0082032F" w:rsidP="001B42A8">
            <w:pPr>
              <w:autoSpaceDE w:val="0"/>
              <w:autoSpaceDN w:val="0"/>
              <w:adjustRightInd w:val="0"/>
              <w:rPr>
                <w:rFonts w:cs="Arial"/>
                <w:szCs w:val="20"/>
                <w:lang w:eastAsia="en-GB"/>
              </w:rPr>
            </w:pPr>
          </w:p>
          <w:p w14:paraId="50A4CFF3" w14:textId="6077D57D" w:rsidR="0082032F" w:rsidRPr="00DF53B5" w:rsidRDefault="0082032F" w:rsidP="001B42A8">
            <w:pPr>
              <w:ind w:right="48"/>
              <w:rPr>
                <w:rFonts w:eastAsia="Arial" w:cs="Arial"/>
                <w:szCs w:val="20"/>
              </w:rPr>
            </w:pPr>
            <w:r w:rsidRPr="003F0EC2">
              <w:rPr>
                <w:rFonts w:cs="Arial"/>
                <w:szCs w:val="20"/>
                <w:lang w:eastAsia="en-GB"/>
              </w:rPr>
              <w:t>Include examples where the mean is given and the number of people, total or an individual value needs to be found.</w:t>
            </w:r>
            <w:r w:rsidR="00E3735F">
              <w:rPr>
                <w:rFonts w:cs="Arial"/>
                <w:szCs w:val="20"/>
                <w:lang w:eastAsia="en-GB"/>
              </w:rPr>
              <w:t xml:space="preserve"> </w:t>
            </w:r>
            <w:r w:rsidRPr="00DF53B5">
              <w:rPr>
                <w:rFonts w:eastAsia="Arial" w:cs="Arial"/>
                <w:szCs w:val="20"/>
              </w:rPr>
              <w:t xml:space="preserve">Ask learners to work out how adding or removing a piece of data would change the mean of a distribution. </w:t>
            </w:r>
            <w:r w:rsidRPr="00DF53B5">
              <w:rPr>
                <w:rFonts w:eastAsia="Arial" w:cs="Arial"/>
                <w:b/>
                <w:szCs w:val="20"/>
              </w:rPr>
              <w:t>(I)</w:t>
            </w:r>
          </w:p>
          <w:p w14:paraId="5DCA90E4" w14:textId="77777777" w:rsidR="0082032F" w:rsidRPr="00DF53B5" w:rsidRDefault="0082032F" w:rsidP="001B42A8">
            <w:pPr>
              <w:widowControl w:val="0"/>
              <w:spacing w:before="11"/>
              <w:ind w:right="73"/>
              <w:rPr>
                <w:rFonts w:eastAsia="Arial" w:cs="Arial"/>
                <w:szCs w:val="20"/>
              </w:rPr>
            </w:pPr>
          </w:p>
          <w:p w14:paraId="3F255F15" w14:textId="77777777" w:rsidR="0082032F" w:rsidRPr="005531D3" w:rsidRDefault="0082032F" w:rsidP="001B42A8">
            <w:pPr>
              <w:rPr>
                <w:rFonts w:eastAsia="Arial" w:cs="Arial"/>
                <w:b/>
                <w:bCs/>
                <w:szCs w:val="20"/>
              </w:rPr>
            </w:pPr>
            <w:r>
              <w:rPr>
                <w:rFonts w:cs="Arial"/>
                <w:szCs w:val="20"/>
                <w:lang w:eastAsia="en-GB"/>
              </w:rPr>
              <w:t>An interesting challenge where</w:t>
            </w:r>
            <w:r>
              <w:rPr>
                <w:rFonts w:cs="Arial"/>
                <w:szCs w:val="20"/>
              </w:rPr>
              <w:t xml:space="preserve"> learners decide which of two poems</w:t>
            </w:r>
            <w:r w:rsidRPr="00992AB9">
              <w:rPr>
                <w:rFonts w:cs="Arial"/>
                <w:szCs w:val="20"/>
              </w:rPr>
              <w:t xml:space="preserve"> </w:t>
            </w:r>
            <w:r>
              <w:rPr>
                <w:rFonts w:cs="Arial"/>
                <w:szCs w:val="20"/>
              </w:rPr>
              <w:t xml:space="preserve">is easier to read is at </w:t>
            </w:r>
            <w:hyperlink r:id="rId72" w:history="1">
              <w:r>
                <w:rPr>
                  <w:rStyle w:val="Hyperlink"/>
                  <w:rFonts w:cs="Arial"/>
                  <w:szCs w:val="20"/>
                </w:rPr>
                <w:t>donsteward.blogspot.co.uk/2012/10/two-poems.html</w:t>
              </w:r>
            </w:hyperlink>
            <w:r>
              <w:rPr>
                <w:rFonts w:cs="Arial"/>
                <w:szCs w:val="20"/>
              </w:rPr>
              <w:t xml:space="preserve"> </w:t>
            </w:r>
            <w:r w:rsidRPr="00D0731F">
              <w:rPr>
                <w:rFonts w:cs="Arial"/>
                <w:b/>
                <w:szCs w:val="20"/>
              </w:rPr>
              <w:t>(E)</w:t>
            </w:r>
          </w:p>
          <w:p w14:paraId="17BD83D2" w14:textId="77777777" w:rsidR="0082032F" w:rsidRDefault="0082032F" w:rsidP="001B42A8">
            <w:pPr>
              <w:autoSpaceDE w:val="0"/>
              <w:autoSpaceDN w:val="0"/>
              <w:adjustRightInd w:val="0"/>
              <w:rPr>
                <w:rFonts w:cs="Arial"/>
                <w:szCs w:val="20"/>
                <w:lang w:eastAsia="en-GB"/>
              </w:rPr>
            </w:pPr>
          </w:p>
          <w:p w14:paraId="5C76C4F0" w14:textId="77777777" w:rsidR="0082032F" w:rsidRDefault="0082032F" w:rsidP="001B42A8">
            <w:pPr>
              <w:shd w:val="clear" w:color="auto" w:fill="FEEFE6"/>
              <w:autoSpaceDE w:val="0"/>
              <w:autoSpaceDN w:val="0"/>
              <w:adjustRightInd w:val="0"/>
              <w:rPr>
                <w:rFonts w:cs="Arial"/>
                <w:szCs w:val="20"/>
                <w:lang w:eastAsia="en-GB"/>
              </w:rPr>
            </w:pPr>
            <w:r w:rsidRPr="003F0EC2">
              <w:rPr>
                <w:rFonts w:cs="Arial"/>
                <w:szCs w:val="20"/>
                <w:lang w:eastAsia="en-GB"/>
              </w:rPr>
              <w:t>Explain how the mode can be recognised from a frequency diagram.</w:t>
            </w:r>
          </w:p>
          <w:p w14:paraId="536E0720" w14:textId="77777777" w:rsidR="0082032F" w:rsidRDefault="0082032F" w:rsidP="001B42A8">
            <w:pPr>
              <w:shd w:val="clear" w:color="auto" w:fill="FEEFE6"/>
              <w:autoSpaceDE w:val="0"/>
              <w:autoSpaceDN w:val="0"/>
              <w:adjustRightInd w:val="0"/>
              <w:rPr>
                <w:rFonts w:cs="Arial"/>
                <w:szCs w:val="20"/>
                <w:lang w:eastAsia="en-GB"/>
              </w:rPr>
            </w:pPr>
          </w:p>
          <w:p w14:paraId="3F142B98" w14:textId="77777777" w:rsidR="0082032F" w:rsidRDefault="0082032F" w:rsidP="001B42A8">
            <w:pPr>
              <w:shd w:val="clear" w:color="auto" w:fill="FEEFE6"/>
              <w:autoSpaceDE w:val="0"/>
              <w:autoSpaceDN w:val="0"/>
              <w:adjustRightInd w:val="0"/>
              <w:rPr>
                <w:rFonts w:cs="Arial"/>
                <w:szCs w:val="20"/>
                <w:lang w:eastAsia="en-GB"/>
              </w:rPr>
            </w:pPr>
            <w:r>
              <w:rPr>
                <w:rFonts w:cs="Arial"/>
                <w:szCs w:val="20"/>
                <w:lang w:eastAsia="en-GB"/>
              </w:rPr>
              <w:t>U</w:t>
            </w:r>
            <w:r w:rsidRPr="003F0EC2">
              <w:rPr>
                <w:rFonts w:cs="Arial"/>
                <w:szCs w:val="20"/>
                <w:lang w:eastAsia="en-GB"/>
              </w:rPr>
              <w:t xml:space="preserve">se examples to show how to calculate an estimate for the mean of data in a grouped frequency table using the mid-interval values. </w:t>
            </w:r>
          </w:p>
          <w:p w14:paraId="03D93F50" w14:textId="77777777" w:rsidR="0082032F" w:rsidRDefault="0082032F" w:rsidP="001B42A8">
            <w:pPr>
              <w:shd w:val="clear" w:color="auto" w:fill="FEEFE6"/>
              <w:autoSpaceDE w:val="0"/>
              <w:autoSpaceDN w:val="0"/>
              <w:adjustRightInd w:val="0"/>
              <w:rPr>
                <w:rFonts w:cs="Arial"/>
                <w:szCs w:val="20"/>
                <w:lang w:eastAsia="en-GB"/>
              </w:rPr>
            </w:pPr>
          </w:p>
          <w:p w14:paraId="405E926A" w14:textId="77777777" w:rsidR="0082032F" w:rsidRDefault="0082032F" w:rsidP="001B42A8">
            <w:pPr>
              <w:shd w:val="clear" w:color="auto" w:fill="FEEFE6"/>
              <w:autoSpaceDE w:val="0"/>
              <w:autoSpaceDN w:val="0"/>
              <w:adjustRightInd w:val="0"/>
              <w:rPr>
                <w:rFonts w:cs="Arial"/>
                <w:szCs w:val="20"/>
                <w:lang w:eastAsia="en-GB"/>
              </w:rPr>
            </w:pPr>
            <w:r w:rsidRPr="003F0EC2">
              <w:rPr>
                <w:rFonts w:cs="Arial"/>
                <w:szCs w:val="20"/>
                <w:lang w:eastAsia="en-GB"/>
              </w:rPr>
              <w:t>Look at the examples and questions on the Centre for Innovation in Mathematics Teaching website (</w:t>
            </w:r>
            <w:hyperlink r:id="rId73" w:history="1">
              <w:r w:rsidRPr="00231B57">
                <w:rPr>
                  <w:rStyle w:val="Hyperlink"/>
                  <w:rFonts w:cs="Arial"/>
                  <w:szCs w:val="20"/>
                  <w:lang w:eastAsia="en-GB"/>
                </w:rPr>
                <w:t>www.cimt.org.uk/</w:t>
              </w:r>
            </w:hyperlink>
            <w:r w:rsidRPr="003F0EC2">
              <w:rPr>
                <w:rFonts w:cs="Arial"/>
                <w:szCs w:val="20"/>
                <w:lang w:eastAsia="en-GB"/>
              </w:rPr>
              <w:t xml:space="preserve">) </w:t>
            </w:r>
            <w:r w:rsidRPr="003F0EC2">
              <w:rPr>
                <w:rFonts w:cs="Arial"/>
                <w:b/>
                <w:szCs w:val="20"/>
                <w:lang w:eastAsia="en-GB"/>
              </w:rPr>
              <w:t>(I)</w:t>
            </w:r>
            <w:r w:rsidRPr="003F0EC2">
              <w:rPr>
                <w:rFonts w:cs="Arial"/>
                <w:szCs w:val="20"/>
                <w:lang w:eastAsia="en-GB"/>
              </w:rPr>
              <w:t xml:space="preserve"> </w:t>
            </w:r>
          </w:p>
          <w:p w14:paraId="0723C8C0" w14:textId="77777777" w:rsidR="0082032F" w:rsidRDefault="0082032F" w:rsidP="001B42A8">
            <w:pPr>
              <w:shd w:val="clear" w:color="auto" w:fill="FEEFE6"/>
              <w:autoSpaceDE w:val="0"/>
              <w:autoSpaceDN w:val="0"/>
              <w:adjustRightInd w:val="0"/>
              <w:rPr>
                <w:rFonts w:cs="Arial"/>
                <w:szCs w:val="20"/>
                <w:lang w:eastAsia="en-GB"/>
              </w:rPr>
            </w:pPr>
          </w:p>
          <w:p w14:paraId="02D911DF" w14:textId="77777777" w:rsidR="0082032F" w:rsidRDefault="0082032F" w:rsidP="001B42A8">
            <w:pPr>
              <w:shd w:val="clear" w:color="auto" w:fill="FEEFE6"/>
              <w:autoSpaceDE w:val="0"/>
              <w:autoSpaceDN w:val="0"/>
              <w:adjustRightInd w:val="0"/>
              <w:rPr>
                <w:rFonts w:cs="Arial"/>
                <w:szCs w:val="20"/>
                <w:lang w:eastAsia="en-GB"/>
              </w:rPr>
            </w:pPr>
            <w:r>
              <w:rPr>
                <w:rFonts w:cs="Arial"/>
                <w:szCs w:val="20"/>
                <w:lang w:eastAsia="en-GB"/>
              </w:rPr>
              <w:t>A</w:t>
            </w:r>
            <w:r w:rsidRPr="003F0EC2">
              <w:rPr>
                <w:rFonts w:cs="Arial"/>
                <w:szCs w:val="20"/>
                <w:lang w:eastAsia="en-GB"/>
              </w:rPr>
              <w:t xml:space="preserve"> good explanation of how to estimate the mean for grouped data, including identifying the modal class</w:t>
            </w:r>
            <w:r>
              <w:rPr>
                <w:rFonts w:cs="Arial"/>
                <w:szCs w:val="20"/>
                <w:lang w:eastAsia="en-GB"/>
              </w:rPr>
              <w:t xml:space="preserve"> is at </w:t>
            </w:r>
            <w:hyperlink r:id="rId74" w:history="1">
              <w:r w:rsidRPr="003F0EC2">
                <w:rPr>
                  <w:rStyle w:val="Hyperlink"/>
                  <w:rFonts w:cs="Arial"/>
                  <w:szCs w:val="20"/>
                  <w:lang w:eastAsia="en-GB"/>
                </w:rPr>
                <w:t>www.mathsisfun.com</w:t>
              </w:r>
            </w:hyperlink>
            <w:r w:rsidRPr="003F0EC2">
              <w:rPr>
                <w:rFonts w:cs="Arial"/>
                <w:szCs w:val="20"/>
                <w:lang w:eastAsia="en-GB"/>
              </w:rPr>
              <w:t>. See ‘</w:t>
            </w:r>
            <w:r w:rsidRPr="003F0EC2">
              <w:rPr>
                <w:rFonts w:cs="Arial"/>
                <w:bCs/>
                <w:szCs w:val="20"/>
              </w:rPr>
              <w:t>Mean, Median and Mode</w:t>
            </w:r>
            <w:r w:rsidRPr="003F0EC2">
              <w:rPr>
                <w:rFonts w:cs="Arial"/>
                <w:b/>
                <w:bCs/>
                <w:szCs w:val="20"/>
              </w:rPr>
              <w:t xml:space="preserve"> </w:t>
            </w:r>
            <w:r w:rsidRPr="003F0EC2">
              <w:rPr>
                <w:rFonts w:cs="Arial"/>
                <w:bCs/>
                <w:szCs w:val="20"/>
              </w:rPr>
              <w:t>from Grouped Frequencies’.</w:t>
            </w:r>
          </w:p>
          <w:p w14:paraId="5C8F3A41" w14:textId="77777777" w:rsidR="0082032F" w:rsidRDefault="0082032F" w:rsidP="001B42A8">
            <w:pPr>
              <w:shd w:val="clear" w:color="auto" w:fill="FEEFE6"/>
              <w:autoSpaceDE w:val="0"/>
              <w:autoSpaceDN w:val="0"/>
              <w:adjustRightInd w:val="0"/>
              <w:rPr>
                <w:rFonts w:cs="Arial"/>
                <w:szCs w:val="20"/>
                <w:lang w:eastAsia="en-GB"/>
              </w:rPr>
            </w:pPr>
          </w:p>
          <w:p w14:paraId="7DBAA9D3" w14:textId="77777777" w:rsidR="0082032F" w:rsidRDefault="0082032F" w:rsidP="001B42A8">
            <w:pPr>
              <w:shd w:val="clear" w:color="auto" w:fill="FEEFE6"/>
              <w:autoSpaceDE w:val="0"/>
              <w:autoSpaceDN w:val="0"/>
              <w:adjustRightInd w:val="0"/>
              <w:rPr>
                <w:rFonts w:cs="Arial"/>
                <w:szCs w:val="20"/>
                <w:lang w:eastAsia="en-GB"/>
              </w:rPr>
            </w:pPr>
            <w:r w:rsidRPr="003F0EC2">
              <w:rPr>
                <w:rFonts w:cs="Arial"/>
                <w:szCs w:val="20"/>
                <w:lang w:eastAsia="en-GB"/>
              </w:rPr>
              <w:t>Explain how to find the interval that contains the median; for more able learners you could show them the idea of linear interpolation.</w:t>
            </w:r>
            <w:r>
              <w:rPr>
                <w:rFonts w:cs="Arial"/>
                <w:szCs w:val="20"/>
                <w:lang w:eastAsia="en-GB"/>
              </w:rPr>
              <w:t xml:space="preserve"> </w:t>
            </w:r>
            <w:r>
              <w:rPr>
                <w:rFonts w:cs="Arial"/>
                <w:b/>
                <w:bCs/>
                <w:szCs w:val="20"/>
                <w:lang w:eastAsia="en-GB"/>
              </w:rPr>
              <w:t>(E)</w:t>
            </w:r>
          </w:p>
          <w:p w14:paraId="7D120F2A" w14:textId="77777777" w:rsidR="0082032F" w:rsidRDefault="0082032F" w:rsidP="001B42A8">
            <w:pPr>
              <w:shd w:val="clear" w:color="auto" w:fill="FEEFE6"/>
              <w:autoSpaceDE w:val="0"/>
              <w:autoSpaceDN w:val="0"/>
              <w:adjustRightInd w:val="0"/>
              <w:rPr>
                <w:rFonts w:cs="Arial"/>
                <w:szCs w:val="20"/>
                <w:lang w:eastAsia="en-GB"/>
              </w:rPr>
            </w:pPr>
          </w:p>
          <w:p w14:paraId="7379BC41" w14:textId="10849D68" w:rsidR="007C55A6" w:rsidRPr="007C55A6" w:rsidRDefault="0082032F" w:rsidP="001B42A8">
            <w:pPr>
              <w:shd w:val="clear" w:color="auto" w:fill="FEEFE6"/>
              <w:autoSpaceDE w:val="0"/>
              <w:autoSpaceDN w:val="0"/>
              <w:adjustRightInd w:val="0"/>
              <w:rPr>
                <w:rFonts w:eastAsia="Arial" w:cs="Arial"/>
                <w:b/>
                <w:szCs w:val="20"/>
              </w:rPr>
            </w:pPr>
            <w:r>
              <w:rPr>
                <w:rFonts w:eastAsia="Arial" w:cs="Arial"/>
                <w:szCs w:val="20"/>
              </w:rPr>
              <w:t xml:space="preserve">Investigate the differences between calculating the mean from </w:t>
            </w:r>
            <w:r w:rsidRPr="00664427">
              <w:rPr>
                <w:rFonts w:eastAsia="Arial" w:cs="Arial"/>
                <w:szCs w:val="20"/>
              </w:rPr>
              <w:t>a list of values</w:t>
            </w:r>
            <w:r>
              <w:rPr>
                <w:rFonts w:eastAsia="Arial" w:cs="Arial"/>
                <w:szCs w:val="20"/>
              </w:rPr>
              <w:t xml:space="preserve"> and using </w:t>
            </w:r>
            <w:r w:rsidRPr="00664427">
              <w:rPr>
                <w:rFonts w:eastAsia="Arial" w:cs="Arial"/>
                <w:szCs w:val="20"/>
              </w:rPr>
              <w:t xml:space="preserve">the same data </w:t>
            </w:r>
            <w:r>
              <w:rPr>
                <w:rFonts w:eastAsia="Arial" w:cs="Arial"/>
                <w:szCs w:val="20"/>
              </w:rPr>
              <w:t xml:space="preserve">in different </w:t>
            </w:r>
            <w:r w:rsidRPr="00664427">
              <w:rPr>
                <w:rFonts w:eastAsia="Arial" w:cs="Arial"/>
                <w:szCs w:val="20"/>
              </w:rPr>
              <w:t>grouped frequency distribution</w:t>
            </w:r>
            <w:r>
              <w:rPr>
                <w:rFonts w:eastAsia="Arial" w:cs="Arial"/>
                <w:szCs w:val="20"/>
              </w:rPr>
              <w:t>s</w:t>
            </w:r>
            <w:r w:rsidRPr="00664427">
              <w:rPr>
                <w:rFonts w:eastAsia="Arial" w:cs="Arial"/>
                <w:szCs w:val="20"/>
              </w:rPr>
              <w:t xml:space="preserve"> to estimate the mean.</w:t>
            </w:r>
            <w:r>
              <w:rPr>
                <w:rFonts w:eastAsia="Arial" w:cs="Arial"/>
                <w:szCs w:val="20"/>
              </w:rPr>
              <w:t xml:space="preserve"> </w:t>
            </w:r>
            <w:r w:rsidRPr="00CD4230">
              <w:rPr>
                <w:rFonts w:eastAsia="Arial" w:cs="Arial"/>
                <w:b/>
                <w:szCs w:val="20"/>
              </w:rPr>
              <w:t>(E)</w:t>
            </w:r>
          </w:p>
          <w:p w14:paraId="05A8995D" w14:textId="77777777" w:rsidR="006D57F7" w:rsidRDefault="006D57F7" w:rsidP="001B42A8">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09"/>
              <w:gridCol w:w="6158"/>
            </w:tblGrid>
            <w:tr w:rsidR="0082032F" w:rsidRPr="00420B71" w14:paraId="6097D090" w14:textId="77777777" w:rsidTr="006D57F7">
              <w:trPr>
                <w:cantSplit/>
              </w:trPr>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1A9E6926" w14:textId="77777777" w:rsidR="0082032F" w:rsidRPr="00420B71" w:rsidRDefault="0082032F" w:rsidP="001B42A8">
                  <w:pPr>
                    <w:rPr>
                      <w:rFonts w:cs="Arial"/>
                      <w:spacing w:val="-1"/>
                      <w:szCs w:val="20"/>
                    </w:rPr>
                  </w:pPr>
                  <w:r w:rsidRPr="00420B71">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4A34A481" w14:textId="77777777" w:rsidR="0082032F" w:rsidRPr="00420B71" w:rsidRDefault="0082032F" w:rsidP="001B42A8">
                  <w:pPr>
                    <w:rPr>
                      <w:rFonts w:cs="Arial"/>
                      <w:spacing w:val="-1"/>
                      <w:szCs w:val="20"/>
                    </w:rPr>
                  </w:pPr>
                  <w:r w:rsidRPr="00420B71">
                    <w:rPr>
                      <w:rFonts w:cs="Arial"/>
                      <w:spacing w:val="-1"/>
                      <w:szCs w:val="20"/>
                    </w:rPr>
                    <w:t xml:space="preserve"> </w:t>
                  </w:r>
                </w:p>
              </w:tc>
            </w:tr>
            <w:tr w:rsidR="0082032F" w:rsidRPr="00420B71" w14:paraId="07CCA8F3" w14:textId="77777777" w:rsidTr="006D57F7">
              <w:trPr>
                <w:cantSplit/>
              </w:trPr>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3B290D23" w14:textId="77777777" w:rsidR="0082032F" w:rsidRPr="00420B71" w:rsidRDefault="0082032F" w:rsidP="001B42A8">
                  <w:pPr>
                    <w:rPr>
                      <w:rFonts w:cs="Arial"/>
                      <w:spacing w:val="-1"/>
                      <w:szCs w:val="20"/>
                    </w:rPr>
                  </w:pPr>
                  <w:r>
                    <w:rPr>
                      <w:rFonts w:cs="Arial"/>
                      <w:spacing w:val="-1"/>
                      <w:szCs w:val="20"/>
                    </w:rPr>
                    <w:t>Teaching</w:t>
                  </w:r>
                  <w:r w:rsidRPr="00420B71">
                    <w:rPr>
                      <w:rFonts w:cs="Arial"/>
                      <w:spacing w:val="-1"/>
                      <w:szCs w:val="20"/>
                    </w:rPr>
                    <w:t xml:space="preserve"> Pack: </w:t>
                  </w:r>
                  <w:r>
                    <w:rPr>
                      <w:rFonts w:cs="Arial"/>
                      <w:spacing w:val="-1"/>
                      <w:szCs w:val="20"/>
                    </w:rPr>
                    <w:t>Statistics</w:t>
                  </w:r>
                </w:p>
                <w:p w14:paraId="30E9D5FA" w14:textId="77777777" w:rsidR="0082032F" w:rsidRPr="00420B71" w:rsidRDefault="0082032F" w:rsidP="001B42A8">
                  <w:pPr>
                    <w:rPr>
                      <w:rFonts w:cs="Arial"/>
                      <w:spacing w:val="-1"/>
                      <w:szCs w:val="20"/>
                    </w:rPr>
                  </w:pPr>
                  <w:r w:rsidRPr="00420B71">
                    <w:rPr>
                      <w:rFonts w:cs="Arial"/>
                      <w:spacing w:val="-1"/>
                      <w:szCs w:val="20"/>
                    </w:rPr>
                    <w:t xml:space="preserve">The </w:t>
                  </w:r>
                  <w:r>
                    <w:rPr>
                      <w:rFonts w:cs="Arial"/>
                      <w:spacing w:val="-1"/>
                      <w:szCs w:val="20"/>
                    </w:rPr>
                    <w:t>Teaching</w:t>
                  </w:r>
                  <w:r w:rsidRPr="00420B71">
                    <w:rPr>
                      <w:rFonts w:cs="Arial"/>
                      <w:spacing w:val="-1"/>
                      <w:szCs w:val="20"/>
                    </w:rPr>
                    <w:t xml:space="preserve"> Pack includes lessons on:</w:t>
                  </w:r>
                </w:p>
                <w:p w14:paraId="15C29EA1" w14:textId="77777777" w:rsidR="0082032F" w:rsidRDefault="0082032F" w:rsidP="00F72313">
                  <w:pPr>
                    <w:pStyle w:val="ListParagraph"/>
                    <w:numPr>
                      <w:ilvl w:val="0"/>
                      <w:numId w:val="8"/>
                    </w:numPr>
                    <w:rPr>
                      <w:rFonts w:cs="Arial"/>
                      <w:spacing w:val="-1"/>
                    </w:rPr>
                  </w:pPr>
                  <w:r>
                    <w:rPr>
                      <w:rFonts w:cs="Arial"/>
                      <w:spacing w:val="-1"/>
                    </w:rPr>
                    <w:t>predicting trends, considering data models and effective questioning</w:t>
                  </w:r>
                </w:p>
                <w:p w14:paraId="664C52EA" w14:textId="77777777" w:rsidR="0082032F" w:rsidRDefault="0082032F" w:rsidP="00F72313">
                  <w:pPr>
                    <w:pStyle w:val="ListParagraph"/>
                    <w:numPr>
                      <w:ilvl w:val="0"/>
                      <w:numId w:val="8"/>
                    </w:numPr>
                    <w:rPr>
                      <w:rFonts w:cs="Arial"/>
                      <w:spacing w:val="-1"/>
                    </w:rPr>
                  </w:pPr>
                  <w:r>
                    <w:rPr>
                      <w:rFonts w:cs="Arial"/>
                      <w:spacing w:val="-1"/>
                    </w:rPr>
                    <w:t>bar charts and histograms</w:t>
                  </w:r>
                </w:p>
                <w:p w14:paraId="1915BF57" w14:textId="77777777" w:rsidR="0082032F" w:rsidRDefault="0082032F" w:rsidP="00F72313">
                  <w:pPr>
                    <w:pStyle w:val="ListParagraph"/>
                    <w:numPr>
                      <w:ilvl w:val="0"/>
                      <w:numId w:val="8"/>
                    </w:numPr>
                    <w:rPr>
                      <w:rFonts w:cs="Arial"/>
                      <w:spacing w:val="-1"/>
                    </w:rPr>
                  </w:pPr>
                  <w:r>
                    <w:rPr>
                      <w:rFonts w:cs="Arial"/>
                      <w:spacing w:val="-1"/>
                    </w:rPr>
                    <w:t xml:space="preserve">representations, </w:t>
                  </w:r>
                  <w:proofErr w:type="gramStart"/>
                  <w:r>
                    <w:rPr>
                      <w:rFonts w:cs="Arial"/>
                      <w:spacing w:val="-1"/>
                    </w:rPr>
                    <w:t>restrictions</w:t>
                  </w:r>
                  <w:proofErr w:type="gramEnd"/>
                  <w:r>
                    <w:rPr>
                      <w:rFonts w:cs="Arial"/>
                      <w:spacing w:val="-1"/>
                    </w:rPr>
                    <w:t xml:space="preserve"> and relationships between data</w:t>
                  </w:r>
                </w:p>
                <w:p w14:paraId="725A2865" w14:textId="77777777" w:rsidR="0082032F" w:rsidRPr="00420B71" w:rsidRDefault="0082032F" w:rsidP="00F72313">
                  <w:pPr>
                    <w:pStyle w:val="ListParagraph"/>
                    <w:numPr>
                      <w:ilvl w:val="0"/>
                      <w:numId w:val="8"/>
                    </w:numPr>
                    <w:rPr>
                      <w:rFonts w:cs="Arial"/>
                      <w:spacing w:val="-1"/>
                    </w:rPr>
                  </w:pPr>
                  <w:r>
                    <w:rPr>
                      <w:rFonts w:cs="Arial"/>
                      <w:spacing w:val="-1"/>
                    </w:rPr>
                    <w:t>cumulative frequency and box-and-whisker plots.</w:t>
                  </w:r>
                </w:p>
              </w:tc>
            </w:tr>
          </w:tbl>
          <w:p w14:paraId="54ECE3FE" w14:textId="77777777" w:rsidR="0082032F" w:rsidRDefault="0082032F" w:rsidP="001C26A3">
            <w:pPr>
              <w:autoSpaceDE w:val="0"/>
              <w:autoSpaceDN w:val="0"/>
              <w:adjustRightInd w:val="0"/>
              <w:rPr>
                <w:rFonts w:cs="Arial"/>
                <w:szCs w:val="20"/>
                <w:lang w:eastAsia="en-GB"/>
              </w:rPr>
            </w:pPr>
          </w:p>
          <w:p w14:paraId="1EF36742" w14:textId="77777777" w:rsidR="001C26A3" w:rsidRPr="001C26A3" w:rsidRDefault="001C26A3" w:rsidP="001C26A3">
            <w:pPr>
              <w:autoSpaceDE w:val="0"/>
              <w:autoSpaceDN w:val="0"/>
              <w:adjustRightInd w:val="0"/>
              <w:rPr>
                <w:rFonts w:cs="Arial"/>
                <w:b/>
                <w:bCs/>
                <w:szCs w:val="20"/>
                <w:lang w:eastAsia="en-GB"/>
              </w:rPr>
            </w:pPr>
            <w:r w:rsidRPr="001C26A3">
              <w:rPr>
                <w:rFonts w:cs="Arial"/>
                <w:b/>
                <w:bCs/>
                <w:szCs w:val="20"/>
                <w:lang w:eastAsia="en-GB"/>
              </w:rPr>
              <w:t>SDG 3</w:t>
            </w:r>
          </w:p>
          <w:p w14:paraId="517A284D" w14:textId="7ACD1C99" w:rsidR="001C26A3" w:rsidRPr="00420B71" w:rsidRDefault="001C26A3" w:rsidP="001C26A3">
            <w:pPr>
              <w:autoSpaceDE w:val="0"/>
              <w:autoSpaceDN w:val="0"/>
              <w:adjustRightInd w:val="0"/>
              <w:rPr>
                <w:rFonts w:cs="Arial"/>
                <w:szCs w:val="20"/>
                <w:lang w:eastAsia="en-GB"/>
              </w:rPr>
            </w:pPr>
            <w:r w:rsidRPr="001C26A3">
              <w:rPr>
                <w:rFonts w:cs="Arial"/>
                <w:szCs w:val="20"/>
                <w:lang w:eastAsia="en-GB"/>
              </w:rPr>
              <w:t>Consider calculating statistics for life expectancy in your country and other countries.</w:t>
            </w:r>
          </w:p>
        </w:tc>
      </w:tr>
      <w:tr w:rsidR="0082032F" w:rsidRPr="00420B71" w14:paraId="5D81D9E2" w14:textId="77777777" w:rsidTr="001B42A8">
        <w:tblPrEx>
          <w:tblCellMar>
            <w:top w:w="0" w:type="dxa"/>
            <w:bottom w:w="0" w:type="dxa"/>
          </w:tblCellMar>
        </w:tblPrEx>
        <w:trPr>
          <w:trHeight w:val="487"/>
        </w:trPr>
        <w:tc>
          <w:tcPr>
            <w:tcW w:w="2552" w:type="dxa"/>
            <w:tcMar>
              <w:top w:w="113" w:type="dxa"/>
              <w:bottom w:w="113" w:type="dxa"/>
            </w:tcMar>
          </w:tcPr>
          <w:p w14:paraId="11F4BEB2" w14:textId="77777777" w:rsidR="0082032F" w:rsidRDefault="0082032F" w:rsidP="001B42A8">
            <w:pPr>
              <w:pStyle w:val="BodyText"/>
              <w:rPr>
                <w:lang w:eastAsia="en-GB"/>
              </w:rPr>
            </w:pPr>
            <w:r>
              <w:rPr>
                <w:lang w:eastAsia="en-GB"/>
              </w:rPr>
              <w:lastRenderedPageBreak/>
              <w:t xml:space="preserve">C9.4 </w:t>
            </w:r>
          </w:p>
          <w:p w14:paraId="75446743" w14:textId="25214B45" w:rsidR="0082032F" w:rsidRPr="004A4E17" w:rsidRDefault="0082032F" w:rsidP="001B42A8">
            <w:pPr>
              <w:pStyle w:val="BodyText"/>
              <w:rPr>
                <w:lang w:eastAsia="en-GB"/>
              </w:rPr>
            </w:pPr>
            <w:r>
              <w:rPr>
                <w:lang w:eastAsia="en-GB"/>
              </w:rPr>
              <w:t xml:space="preserve">and </w:t>
            </w:r>
            <w:r w:rsidRPr="005F6B5E">
              <w:rPr>
                <w:shd w:val="clear" w:color="auto" w:fill="FEEFE6"/>
                <w:lang w:eastAsia="en-GB"/>
              </w:rPr>
              <w:t>E9.4</w:t>
            </w:r>
            <w:r w:rsidR="007046AB" w:rsidRPr="007046AB">
              <w:rPr>
                <w:lang w:eastAsia="en-GB"/>
              </w:rPr>
              <w:t xml:space="preserve"> Statistical charts and diagrams</w:t>
            </w:r>
          </w:p>
        </w:tc>
        <w:tc>
          <w:tcPr>
            <w:tcW w:w="2126" w:type="dxa"/>
            <w:tcMar>
              <w:top w:w="113" w:type="dxa"/>
              <w:bottom w:w="113" w:type="dxa"/>
            </w:tcMar>
          </w:tcPr>
          <w:p w14:paraId="5C0EFC95" w14:textId="77777777" w:rsidR="00BE21B8" w:rsidRPr="00BE21B8" w:rsidRDefault="00BE21B8" w:rsidP="00BE21B8">
            <w:pPr>
              <w:autoSpaceDE w:val="0"/>
              <w:autoSpaceDN w:val="0"/>
              <w:adjustRightInd w:val="0"/>
              <w:rPr>
                <w:rFonts w:cs="Arial"/>
                <w:iCs/>
                <w:szCs w:val="20"/>
                <w:lang w:eastAsia="en-GB"/>
              </w:rPr>
            </w:pPr>
            <w:r w:rsidRPr="00BE21B8">
              <w:rPr>
                <w:rFonts w:cs="Arial"/>
                <w:iCs/>
                <w:szCs w:val="20"/>
                <w:lang w:eastAsia="en-GB"/>
              </w:rPr>
              <w:t>Draw and interpret:</w:t>
            </w:r>
          </w:p>
          <w:p w14:paraId="45FCBB3E" w14:textId="7329717D" w:rsidR="00BE21B8" w:rsidRPr="00E03510" w:rsidRDefault="00BE21B8" w:rsidP="00CD5BA1">
            <w:pPr>
              <w:pStyle w:val="ListParagraph"/>
              <w:numPr>
                <w:ilvl w:val="0"/>
                <w:numId w:val="32"/>
              </w:numPr>
              <w:autoSpaceDE w:val="0"/>
              <w:autoSpaceDN w:val="0"/>
              <w:adjustRightInd w:val="0"/>
              <w:ind w:left="323" w:hanging="283"/>
              <w:rPr>
                <w:rFonts w:cs="Arial"/>
                <w:iCs/>
                <w:lang w:eastAsia="en-GB"/>
              </w:rPr>
            </w:pPr>
            <w:r w:rsidRPr="00E03510">
              <w:rPr>
                <w:rFonts w:cs="Arial"/>
                <w:iCs/>
                <w:lang w:eastAsia="en-GB"/>
              </w:rPr>
              <w:t>bar charts</w:t>
            </w:r>
          </w:p>
          <w:p w14:paraId="0BA81A09" w14:textId="728740B4" w:rsidR="00BE21B8" w:rsidRPr="00E03510" w:rsidRDefault="00BE21B8" w:rsidP="00CD5BA1">
            <w:pPr>
              <w:pStyle w:val="ListParagraph"/>
              <w:numPr>
                <w:ilvl w:val="0"/>
                <w:numId w:val="32"/>
              </w:numPr>
              <w:autoSpaceDE w:val="0"/>
              <w:autoSpaceDN w:val="0"/>
              <w:adjustRightInd w:val="0"/>
              <w:ind w:left="323" w:hanging="283"/>
              <w:rPr>
                <w:rFonts w:cs="Arial"/>
                <w:iCs/>
                <w:lang w:eastAsia="en-GB"/>
              </w:rPr>
            </w:pPr>
            <w:r w:rsidRPr="00E03510">
              <w:rPr>
                <w:rFonts w:cs="Arial"/>
                <w:iCs/>
                <w:lang w:eastAsia="en-GB"/>
              </w:rPr>
              <w:t>pie charts</w:t>
            </w:r>
          </w:p>
          <w:p w14:paraId="4AFB7CF2" w14:textId="51C93D96" w:rsidR="00BE21B8" w:rsidRPr="00E03510" w:rsidRDefault="00BE21B8" w:rsidP="00CD5BA1">
            <w:pPr>
              <w:pStyle w:val="ListParagraph"/>
              <w:numPr>
                <w:ilvl w:val="0"/>
                <w:numId w:val="32"/>
              </w:numPr>
              <w:autoSpaceDE w:val="0"/>
              <w:autoSpaceDN w:val="0"/>
              <w:adjustRightInd w:val="0"/>
              <w:ind w:left="323" w:hanging="283"/>
              <w:rPr>
                <w:rFonts w:cs="Arial"/>
                <w:iCs/>
                <w:lang w:eastAsia="en-GB"/>
              </w:rPr>
            </w:pPr>
            <w:r w:rsidRPr="00E03510">
              <w:rPr>
                <w:rFonts w:cs="Arial"/>
                <w:iCs/>
                <w:lang w:eastAsia="en-GB"/>
              </w:rPr>
              <w:t>pictograms</w:t>
            </w:r>
          </w:p>
          <w:p w14:paraId="2CF53A2A" w14:textId="2D416526" w:rsidR="00BE21B8" w:rsidRPr="00E03510" w:rsidRDefault="00BE21B8" w:rsidP="00CD5BA1">
            <w:pPr>
              <w:pStyle w:val="ListParagraph"/>
              <w:numPr>
                <w:ilvl w:val="0"/>
                <w:numId w:val="32"/>
              </w:numPr>
              <w:autoSpaceDE w:val="0"/>
              <w:autoSpaceDN w:val="0"/>
              <w:adjustRightInd w:val="0"/>
              <w:ind w:left="323" w:hanging="283"/>
              <w:rPr>
                <w:rFonts w:cs="Arial"/>
                <w:iCs/>
                <w:lang w:eastAsia="en-GB"/>
              </w:rPr>
            </w:pPr>
            <w:r w:rsidRPr="00E03510">
              <w:rPr>
                <w:rFonts w:cs="Arial"/>
                <w:iCs/>
                <w:lang w:eastAsia="en-GB"/>
              </w:rPr>
              <w:t>stem-and-leaf diagrams</w:t>
            </w:r>
          </w:p>
          <w:p w14:paraId="5C3A62CF" w14:textId="43111A2B" w:rsidR="0082032F" w:rsidRPr="00E03510" w:rsidRDefault="00BE21B8" w:rsidP="00CD5BA1">
            <w:pPr>
              <w:pStyle w:val="ListParagraph"/>
              <w:numPr>
                <w:ilvl w:val="0"/>
                <w:numId w:val="32"/>
              </w:numPr>
              <w:autoSpaceDE w:val="0"/>
              <w:autoSpaceDN w:val="0"/>
              <w:adjustRightInd w:val="0"/>
              <w:ind w:left="323" w:hanging="283"/>
              <w:rPr>
                <w:rFonts w:cs="Arial"/>
                <w:iCs/>
                <w:lang w:eastAsia="en-GB"/>
              </w:rPr>
            </w:pPr>
            <w:r w:rsidRPr="00E03510">
              <w:rPr>
                <w:rFonts w:cs="Arial"/>
                <w:iCs/>
                <w:lang w:eastAsia="en-GB"/>
              </w:rPr>
              <w:t>simple frequency distributions.</w:t>
            </w:r>
          </w:p>
        </w:tc>
        <w:tc>
          <w:tcPr>
            <w:tcW w:w="9923" w:type="dxa"/>
            <w:tcMar>
              <w:top w:w="113" w:type="dxa"/>
              <w:bottom w:w="113" w:type="dxa"/>
            </w:tcMar>
          </w:tcPr>
          <w:p w14:paraId="46ED8793" w14:textId="77777777" w:rsidR="0082032F" w:rsidRPr="00420B71" w:rsidRDefault="0082032F" w:rsidP="001B42A8">
            <w:pPr>
              <w:autoSpaceDE w:val="0"/>
              <w:autoSpaceDN w:val="0"/>
              <w:adjustRightInd w:val="0"/>
              <w:rPr>
                <w:rFonts w:cs="Arial"/>
                <w:szCs w:val="20"/>
                <w:lang w:eastAsia="en-GB"/>
              </w:rPr>
            </w:pPr>
            <w:r w:rsidRPr="00420B71">
              <w:rPr>
                <w:rFonts w:cs="Arial"/>
                <w:szCs w:val="20"/>
                <w:lang w:eastAsia="en-GB"/>
              </w:rPr>
              <w:t>Use the data collected in the activity recommend</w:t>
            </w:r>
            <w:r>
              <w:rPr>
                <w:rFonts w:cs="Arial"/>
                <w:szCs w:val="20"/>
                <w:lang w:eastAsia="en-GB"/>
              </w:rPr>
              <w:t>ed</w:t>
            </w:r>
            <w:r w:rsidRPr="00420B71">
              <w:rPr>
                <w:rFonts w:cs="Arial"/>
                <w:szCs w:val="20"/>
                <w:lang w:eastAsia="en-GB"/>
              </w:rPr>
              <w:t xml:space="preserve"> for </w:t>
            </w:r>
            <w:r w:rsidRPr="00D8476B">
              <w:rPr>
                <w:rFonts w:cs="Arial"/>
                <w:szCs w:val="20"/>
                <w:lang w:eastAsia="en-GB"/>
              </w:rPr>
              <w:t>topic 9.1 to</w:t>
            </w:r>
            <w:r w:rsidRPr="00420B71">
              <w:rPr>
                <w:rFonts w:cs="Arial"/>
                <w:szCs w:val="20"/>
                <w:lang w:eastAsia="en-GB"/>
              </w:rPr>
              <w:t xml:space="preserve"> construct a pictogram, a bar chart and a pie chart. Point out that the bars in a bar chart can be drawn apart.</w:t>
            </w:r>
          </w:p>
          <w:p w14:paraId="2176ED38" w14:textId="77777777" w:rsidR="0082032F" w:rsidRPr="00420B71" w:rsidRDefault="0082032F" w:rsidP="001B42A8">
            <w:pPr>
              <w:autoSpaceDE w:val="0"/>
              <w:autoSpaceDN w:val="0"/>
              <w:adjustRightInd w:val="0"/>
              <w:rPr>
                <w:rFonts w:cs="Arial"/>
                <w:szCs w:val="20"/>
                <w:lang w:eastAsia="en-GB"/>
              </w:rPr>
            </w:pPr>
          </w:p>
          <w:p w14:paraId="6A773683" w14:textId="77777777" w:rsidR="0082032F" w:rsidRPr="002E071D" w:rsidRDefault="0082032F" w:rsidP="001B42A8">
            <w:pPr>
              <w:autoSpaceDE w:val="0"/>
              <w:autoSpaceDN w:val="0"/>
              <w:adjustRightInd w:val="0"/>
              <w:rPr>
                <w:rFonts w:cs="Arial"/>
                <w:szCs w:val="20"/>
                <w:lang w:eastAsia="en-GB"/>
              </w:rPr>
            </w:pPr>
            <w:r w:rsidRPr="002E071D">
              <w:rPr>
                <w:rFonts w:cs="Arial"/>
                <w:szCs w:val="20"/>
                <w:lang w:eastAsia="en-GB"/>
              </w:rPr>
              <w:t xml:space="preserve">Investigate the length of words used in two different newspapers and present the findings using statistical diagrams (links to newspapers </w:t>
            </w:r>
            <w:r>
              <w:rPr>
                <w:rFonts w:cs="Arial"/>
                <w:szCs w:val="20"/>
                <w:lang w:eastAsia="en-GB"/>
              </w:rPr>
              <w:t>are</w:t>
            </w:r>
            <w:r w:rsidRPr="002E071D">
              <w:rPr>
                <w:rFonts w:cs="Arial"/>
                <w:szCs w:val="20"/>
                <w:lang w:eastAsia="en-GB"/>
              </w:rPr>
              <w:t xml:space="preserve"> at </w:t>
            </w:r>
            <w:hyperlink r:id="rId75" w:history="1">
              <w:r w:rsidRPr="005F6B5E">
                <w:rPr>
                  <w:rStyle w:val="Hyperlink"/>
                  <w:rFonts w:cs="Arial"/>
                  <w:szCs w:val="20"/>
                </w:rPr>
                <w:t>onlinenewspapers.com</w:t>
              </w:r>
            </w:hyperlink>
            <w:r w:rsidRPr="002E071D">
              <w:rPr>
                <w:rFonts w:cs="Arial"/>
                <w:szCs w:val="20"/>
                <w:lang w:eastAsia="en-GB"/>
              </w:rPr>
              <w:t>)</w:t>
            </w:r>
            <w:r>
              <w:rPr>
                <w:rFonts w:cs="Arial"/>
                <w:szCs w:val="20"/>
                <w:lang w:eastAsia="en-GB"/>
              </w:rPr>
              <w:t xml:space="preserve"> </w:t>
            </w:r>
            <w:r>
              <w:rPr>
                <w:rFonts w:cs="Arial"/>
                <w:b/>
                <w:bCs/>
                <w:szCs w:val="20"/>
                <w:lang w:eastAsia="en-GB"/>
              </w:rPr>
              <w:t>(I)</w:t>
            </w:r>
            <w:r w:rsidRPr="002E071D">
              <w:rPr>
                <w:rFonts w:cs="Arial"/>
                <w:szCs w:val="20"/>
                <w:lang w:eastAsia="en-GB"/>
              </w:rPr>
              <w:t xml:space="preserve"> </w:t>
            </w:r>
          </w:p>
          <w:p w14:paraId="7A733021" w14:textId="77777777" w:rsidR="0082032F" w:rsidRPr="002E071D" w:rsidRDefault="0082032F" w:rsidP="001B42A8">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09"/>
              <w:gridCol w:w="6158"/>
            </w:tblGrid>
            <w:tr w:rsidR="0082032F" w:rsidRPr="00420B71" w14:paraId="2B4A780F"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300A5B73" w14:textId="77777777" w:rsidR="0082032F" w:rsidRPr="00420B71" w:rsidRDefault="0082032F" w:rsidP="001B42A8">
                  <w:pPr>
                    <w:rPr>
                      <w:rFonts w:cs="Arial"/>
                      <w:spacing w:val="-1"/>
                      <w:szCs w:val="20"/>
                    </w:rPr>
                  </w:pPr>
                  <w:r w:rsidRPr="00420B71">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18630F31" w14:textId="77777777" w:rsidR="0082032F" w:rsidRPr="00420B71" w:rsidRDefault="0082032F" w:rsidP="001B42A8">
                  <w:pPr>
                    <w:rPr>
                      <w:rFonts w:cs="Arial"/>
                      <w:spacing w:val="-1"/>
                      <w:szCs w:val="20"/>
                    </w:rPr>
                  </w:pPr>
                  <w:r w:rsidRPr="00420B71">
                    <w:rPr>
                      <w:rFonts w:cs="Arial"/>
                      <w:spacing w:val="-1"/>
                      <w:szCs w:val="20"/>
                    </w:rPr>
                    <w:t xml:space="preserve"> </w:t>
                  </w:r>
                </w:p>
              </w:tc>
            </w:tr>
            <w:tr w:rsidR="0082032F" w:rsidRPr="00420B71" w14:paraId="106F619E"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62ECA632" w14:textId="77777777" w:rsidR="0082032F" w:rsidRPr="00420B71" w:rsidRDefault="0082032F" w:rsidP="001B42A8">
                  <w:pPr>
                    <w:rPr>
                      <w:rFonts w:cs="Arial"/>
                      <w:spacing w:val="-1"/>
                      <w:szCs w:val="20"/>
                    </w:rPr>
                  </w:pPr>
                  <w:r>
                    <w:rPr>
                      <w:rFonts w:cs="Arial"/>
                      <w:spacing w:val="-1"/>
                      <w:szCs w:val="20"/>
                    </w:rPr>
                    <w:t>Teaching</w:t>
                  </w:r>
                  <w:r w:rsidRPr="00420B71">
                    <w:rPr>
                      <w:rFonts w:cs="Arial"/>
                      <w:spacing w:val="-1"/>
                      <w:szCs w:val="20"/>
                    </w:rPr>
                    <w:t xml:space="preserve"> Pack: </w:t>
                  </w:r>
                  <w:r>
                    <w:rPr>
                      <w:rFonts w:cs="Arial"/>
                      <w:spacing w:val="-1"/>
                      <w:szCs w:val="20"/>
                    </w:rPr>
                    <w:t>Statistics</w:t>
                  </w:r>
                </w:p>
                <w:p w14:paraId="2BB0C8B2" w14:textId="77777777" w:rsidR="0082032F" w:rsidRPr="00420B71" w:rsidRDefault="0082032F" w:rsidP="001B42A8">
                  <w:pPr>
                    <w:rPr>
                      <w:rFonts w:cs="Arial"/>
                      <w:spacing w:val="-1"/>
                      <w:szCs w:val="20"/>
                    </w:rPr>
                  </w:pPr>
                  <w:r w:rsidRPr="00420B71">
                    <w:rPr>
                      <w:rFonts w:cs="Arial"/>
                      <w:spacing w:val="-1"/>
                      <w:szCs w:val="20"/>
                    </w:rPr>
                    <w:t xml:space="preserve">The </w:t>
                  </w:r>
                  <w:r>
                    <w:rPr>
                      <w:rFonts w:cs="Arial"/>
                      <w:spacing w:val="-1"/>
                      <w:szCs w:val="20"/>
                    </w:rPr>
                    <w:t>Teaching</w:t>
                  </w:r>
                  <w:r w:rsidRPr="00420B71">
                    <w:rPr>
                      <w:rFonts w:cs="Arial"/>
                      <w:spacing w:val="-1"/>
                      <w:szCs w:val="20"/>
                    </w:rPr>
                    <w:t xml:space="preserve"> Pack includes lessons on:</w:t>
                  </w:r>
                </w:p>
                <w:p w14:paraId="38102A28" w14:textId="77777777" w:rsidR="0082032F" w:rsidRDefault="0082032F" w:rsidP="00F72313">
                  <w:pPr>
                    <w:pStyle w:val="ListParagraph"/>
                    <w:numPr>
                      <w:ilvl w:val="0"/>
                      <w:numId w:val="8"/>
                    </w:numPr>
                    <w:rPr>
                      <w:rFonts w:cs="Arial"/>
                      <w:spacing w:val="-1"/>
                    </w:rPr>
                  </w:pPr>
                  <w:r>
                    <w:rPr>
                      <w:rFonts w:cs="Arial"/>
                      <w:spacing w:val="-1"/>
                    </w:rPr>
                    <w:t>predicting trends, considering data models and effective questioning</w:t>
                  </w:r>
                </w:p>
                <w:p w14:paraId="5F2E2409" w14:textId="77777777" w:rsidR="0082032F" w:rsidRDefault="0082032F" w:rsidP="00F72313">
                  <w:pPr>
                    <w:pStyle w:val="ListParagraph"/>
                    <w:numPr>
                      <w:ilvl w:val="0"/>
                      <w:numId w:val="8"/>
                    </w:numPr>
                    <w:rPr>
                      <w:rFonts w:cs="Arial"/>
                      <w:spacing w:val="-1"/>
                    </w:rPr>
                  </w:pPr>
                  <w:r>
                    <w:rPr>
                      <w:rFonts w:cs="Arial"/>
                      <w:spacing w:val="-1"/>
                    </w:rPr>
                    <w:t>bar charts and histograms</w:t>
                  </w:r>
                </w:p>
                <w:p w14:paraId="08294F81" w14:textId="77777777" w:rsidR="0082032F" w:rsidRDefault="0082032F" w:rsidP="00F72313">
                  <w:pPr>
                    <w:pStyle w:val="ListParagraph"/>
                    <w:numPr>
                      <w:ilvl w:val="0"/>
                      <w:numId w:val="8"/>
                    </w:numPr>
                    <w:rPr>
                      <w:rFonts w:cs="Arial"/>
                      <w:spacing w:val="-1"/>
                    </w:rPr>
                  </w:pPr>
                  <w:r>
                    <w:rPr>
                      <w:rFonts w:cs="Arial"/>
                      <w:spacing w:val="-1"/>
                    </w:rPr>
                    <w:t xml:space="preserve">representations, </w:t>
                  </w:r>
                  <w:proofErr w:type="gramStart"/>
                  <w:r>
                    <w:rPr>
                      <w:rFonts w:cs="Arial"/>
                      <w:spacing w:val="-1"/>
                    </w:rPr>
                    <w:t>restrictions</w:t>
                  </w:r>
                  <w:proofErr w:type="gramEnd"/>
                  <w:r>
                    <w:rPr>
                      <w:rFonts w:cs="Arial"/>
                      <w:spacing w:val="-1"/>
                    </w:rPr>
                    <w:t xml:space="preserve"> and relationships between data</w:t>
                  </w:r>
                </w:p>
                <w:p w14:paraId="33DBC05C" w14:textId="77777777" w:rsidR="0082032F" w:rsidRPr="00420B71" w:rsidRDefault="0082032F" w:rsidP="00F72313">
                  <w:pPr>
                    <w:pStyle w:val="ListParagraph"/>
                    <w:numPr>
                      <w:ilvl w:val="0"/>
                      <w:numId w:val="8"/>
                    </w:numPr>
                    <w:rPr>
                      <w:rFonts w:cs="Arial"/>
                      <w:spacing w:val="-1"/>
                    </w:rPr>
                  </w:pPr>
                  <w:r>
                    <w:rPr>
                      <w:rFonts w:cs="Arial"/>
                      <w:spacing w:val="-1"/>
                    </w:rPr>
                    <w:t>cumulative frequency and box-and-whisker plots.</w:t>
                  </w:r>
                </w:p>
              </w:tc>
            </w:tr>
          </w:tbl>
          <w:p w14:paraId="1C0095DC" w14:textId="77777777" w:rsidR="0082032F" w:rsidRPr="00420B71" w:rsidRDefault="0082032F" w:rsidP="001B42A8">
            <w:pPr>
              <w:autoSpaceDE w:val="0"/>
              <w:autoSpaceDN w:val="0"/>
              <w:adjustRightInd w:val="0"/>
              <w:rPr>
                <w:rFonts w:cs="Arial"/>
                <w:szCs w:val="20"/>
                <w:lang w:eastAsia="en-GB"/>
              </w:rPr>
            </w:pPr>
          </w:p>
        </w:tc>
      </w:tr>
      <w:tr w:rsidR="00E92D61" w:rsidRPr="005C46DE" w14:paraId="2B4899B7" w14:textId="77777777" w:rsidTr="001B42A8">
        <w:tblPrEx>
          <w:tblCellMar>
            <w:top w:w="0" w:type="dxa"/>
            <w:bottom w:w="0" w:type="dxa"/>
          </w:tblCellMar>
        </w:tblPrEx>
        <w:tc>
          <w:tcPr>
            <w:tcW w:w="2552" w:type="dxa"/>
            <w:tcMar>
              <w:top w:w="113" w:type="dxa"/>
              <w:bottom w:w="113" w:type="dxa"/>
            </w:tcMar>
          </w:tcPr>
          <w:p w14:paraId="518BD639" w14:textId="77777777" w:rsidR="00E92D61" w:rsidRDefault="00E92D61" w:rsidP="001B42A8">
            <w:pPr>
              <w:pStyle w:val="BodyText"/>
              <w:rPr>
                <w:lang w:eastAsia="en-GB"/>
              </w:rPr>
            </w:pPr>
            <w:r w:rsidRPr="00420B71">
              <w:rPr>
                <w:lang w:eastAsia="en-GB"/>
              </w:rPr>
              <w:t>C5.2</w:t>
            </w:r>
            <w:r>
              <w:rPr>
                <w:lang w:eastAsia="en-GB"/>
              </w:rPr>
              <w:t xml:space="preserve"> </w:t>
            </w:r>
          </w:p>
          <w:p w14:paraId="7CA63A25" w14:textId="194D3A24" w:rsidR="00E92D61" w:rsidRPr="004A4E17" w:rsidRDefault="00E92D61" w:rsidP="001B42A8">
            <w:pPr>
              <w:pStyle w:val="BodyText"/>
              <w:rPr>
                <w:lang w:eastAsia="en-GB"/>
              </w:rPr>
            </w:pPr>
            <w:r>
              <w:rPr>
                <w:lang w:eastAsia="en-GB"/>
              </w:rPr>
              <w:t xml:space="preserve">and </w:t>
            </w:r>
            <w:r w:rsidRPr="005F6B5E">
              <w:rPr>
                <w:shd w:val="clear" w:color="auto" w:fill="FEEFE6"/>
                <w:lang w:eastAsia="en-GB"/>
              </w:rPr>
              <w:t>E5.2</w:t>
            </w:r>
            <w:r w:rsidR="0071384F" w:rsidRPr="0071384F">
              <w:rPr>
                <w:lang w:eastAsia="en-GB"/>
              </w:rPr>
              <w:t xml:space="preserve"> Area and perimeter</w:t>
            </w:r>
          </w:p>
        </w:tc>
        <w:tc>
          <w:tcPr>
            <w:tcW w:w="2126" w:type="dxa"/>
            <w:tcMar>
              <w:top w:w="113" w:type="dxa"/>
              <w:bottom w:w="113" w:type="dxa"/>
            </w:tcMar>
          </w:tcPr>
          <w:p w14:paraId="10119DCC" w14:textId="77777777" w:rsidR="00E92D61" w:rsidRPr="004A4E17" w:rsidRDefault="00E92D61" w:rsidP="001B42A8">
            <w:pPr>
              <w:pStyle w:val="BodyText"/>
              <w:rPr>
                <w:lang w:eastAsia="en-GB"/>
              </w:rPr>
            </w:pPr>
            <w:r w:rsidRPr="00420B71">
              <w:rPr>
                <w:lang w:eastAsia="en-GB"/>
              </w:rPr>
              <w:t xml:space="preserve">Carry out calculations involving the perimeter and area of a rectangle, triangle, </w:t>
            </w:r>
            <w:proofErr w:type="gramStart"/>
            <w:r w:rsidRPr="00420B71">
              <w:rPr>
                <w:lang w:eastAsia="en-GB"/>
              </w:rPr>
              <w:t>parallelogram</w:t>
            </w:r>
            <w:proofErr w:type="gramEnd"/>
            <w:r w:rsidRPr="00420B71">
              <w:rPr>
                <w:lang w:eastAsia="en-GB"/>
              </w:rPr>
              <w:t xml:space="preserve"> and trapeziu</w:t>
            </w:r>
            <w:r>
              <w:rPr>
                <w:lang w:eastAsia="en-GB"/>
              </w:rPr>
              <w:t>m.</w:t>
            </w:r>
          </w:p>
        </w:tc>
        <w:tc>
          <w:tcPr>
            <w:tcW w:w="9923" w:type="dxa"/>
            <w:tcMar>
              <w:top w:w="113" w:type="dxa"/>
              <w:bottom w:w="113" w:type="dxa"/>
            </w:tcMar>
          </w:tcPr>
          <w:p w14:paraId="0EDF546F" w14:textId="77777777" w:rsidR="00E92D61" w:rsidRPr="00420B71" w:rsidRDefault="00E92D61" w:rsidP="001B42A8">
            <w:pPr>
              <w:autoSpaceDE w:val="0"/>
              <w:autoSpaceDN w:val="0"/>
              <w:adjustRightInd w:val="0"/>
              <w:rPr>
                <w:rFonts w:cs="Arial"/>
                <w:szCs w:val="20"/>
                <w:lang w:eastAsia="en-GB"/>
              </w:rPr>
            </w:pPr>
            <w:r w:rsidRPr="00420B71">
              <w:rPr>
                <w:rFonts w:cs="Arial"/>
                <w:szCs w:val="20"/>
                <w:lang w:eastAsia="en-GB"/>
              </w:rPr>
              <w:t xml:space="preserve">Begin this topic by reminding learners how to calculate the perimeter and area of a rectangle, square and a triangle. </w:t>
            </w:r>
            <w:r>
              <w:rPr>
                <w:rFonts w:cs="Arial"/>
                <w:szCs w:val="20"/>
                <w:lang w:eastAsia="en-GB"/>
              </w:rPr>
              <w:t>E</w:t>
            </w:r>
            <w:r w:rsidRPr="00420B71">
              <w:rPr>
                <w:rFonts w:cs="Arial"/>
                <w:szCs w:val="20"/>
                <w:lang w:eastAsia="en-GB"/>
              </w:rPr>
              <w:t>xtend to look</w:t>
            </w:r>
            <w:r>
              <w:rPr>
                <w:rFonts w:cs="Arial"/>
                <w:szCs w:val="20"/>
                <w:lang w:eastAsia="en-GB"/>
              </w:rPr>
              <w:t>ing</w:t>
            </w:r>
            <w:r w:rsidRPr="00420B71">
              <w:rPr>
                <w:rFonts w:cs="Arial"/>
                <w:szCs w:val="20"/>
                <w:lang w:eastAsia="en-GB"/>
              </w:rPr>
              <w:t xml:space="preserve"> at how to calculate the area of a parallelogram and a trapezium, and a variety of compound shapes.</w:t>
            </w:r>
            <w:r w:rsidRPr="00420B71">
              <w:rPr>
                <w:rFonts w:cs="Arial"/>
                <w:b/>
                <w:szCs w:val="20"/>
                <w:lang w:eastAsia="en-GB"/>
              </w:rPr>
              <w:t xml:space="preserve"> </w:t>
            </w:r>
          </w:p>
          <w:p w14:paraId="28B6D814" w14:textId="77777777" w:rsidR="00E92D61" w:rsidRPr="00420B71" w:rsidRDefault="00E92D61" w:rsidP="001B42A8">
            <w:pPr>
              <w:autoSpaceDE w:val="0"/>
              <w:autoSpaceDN w:val="0"/>
              <w:adjustRightInd w:val="0"/>
              <w:rPr>
                <w:rFonts w:cs="Arial"/>
                <w:szCs w:val="20"/>
                <w:lang w:eastAsia="en-GB"/>
              </w:rPr>
            </w:pPr>
          </w:p>
          <w:p w14:paraId="098C421F" w14:textId="77777777" w:rsidR="00E92D61" w:rsidRPr="00420B71" w:rsidRDefault="00E92D61" w:rsidP="001B42A8">
            <w:pPr>
              <w:autoSpaceDE w:val="0"/>
              <w:autoSpaceDN w:val="0"/>
              <w:adjustRightInd w:val="0"/>
              <w:rPr>
                <w:rFonts w:cs="Arial"/>
                <w:szCs w:val="20"/>
                <w:lang w:eastAsia="en-GB"/>
              </w:rPr>
            </w:pPr>
            <w:r w:rsidRPr="00420B71">
              <w:rPr>
                <w:rFonts w:cs="Arial"/>
                <w:szCs w:val="20"/>
                <w:lang w:eastAsia="en-GB"/>
              </w:rPr>
              <w:t xml:space="preserve">An interesting investigation is to look at using isometric dot paper to find the area of shapes that have a perimeter of 5, 6, 7, ... , units. </w:t>
            </w:r>
          </w:p>
          <w:p w14:paraId="64D16458" w14:textId="77777777" w:rsidR="00E92D61" w:rsidRPr="00420B71" w:rsidRDefault="00E92D61" w:rsidP="001B42A8">
            <w:pPr>
              <w:autoSpaceDE w:val="0"/>
              <w:autoSpaceDN w:val="0"/>
              <w:adjustRightInd w:val="0"/>
              <w:rPr>
                <w:rFonts w:cs="Arial"/>
                <w:szCs w:val="20"/>
                <w:lang w:eastAsia="en-GB"/>
              </w:rPr>
            </w:pPr>
          </w:p>
          <w:p w14:paraId="50036FF1" w14:textId="77777777" w:rsidR="00E92D61" w:rsidRDefault="00E92D61" w:rsidP="001B42A8">
            <w:pPr>
              <w:pStyle w:val="BodyText"/>
              <w:rPr>
                <w:b/>
                <w:bCs/>
                <w:lang w:eastAsia="en-GB"/>
              </w:rPr>
            </w:pPr>
            <w:r w:rsidRPr="00420B71">
              <w:rPr>
                <w:lang w:eastAsia="en-GB"/>
              </w:rPr>
              <w:t xml:space="preserve">Ask learners to find out what shape quadrilateral has the largest area when the perimeter is, for example 24 cm. </w:t>
            </w:r>
            <w:r>
              <w:rPr>
                <w:b/>
                <w:bCs/>
                <w:lang w:eastAsia="en-GB"/>
              </w:rPr>
              <w:t>(E)</w:t>
            </w:r>
          </w:p>
          <w:p w14:paraId="2EEA4093" w14:textId="77777777" w:rsidR="00E92D61" w:rsidRDefault="00E92D61" w:rsidP="001B42A8">
            <w:pPr>
              <w:pStyle w:val="BodyText"/>
              <w:rPr>
                <w:b/>
                <w:bCs/>
                <w:lang w:eastAsia="en-GB"/>
              </w:rPr>
            </w:pPr>
          </w:p>
          <w:p w14:paraId="6BBC20F0" w14:textId="77777777" w:rsidR="00E92D61" w:rsidRPr="005C46DE" w:rsidRDefault="00E92D61" w:rsidP="001B42A8">
            <w:pPr>
              <w:ind w:right="-20"/>
              <w:rPr>
                <w:b/>
                <w:bCs/>
              </w:rPr>
            </w:pPr>
            <w:r w:rsidRPr="00992AB9">
              <w:rPr>
                <w:rFonts w:eastAsia="Arial" w:cs="Arial"/>
                <w:szCs w:val="20"/>
              </w:rPr>
              <w:t xml:space="preserve">Challenge learners to use graph paper to make a shape that has a million squares – this could form the basis of a classroom display. </w:t>
            </w:r>
            <w:r>
              <w:rPr>
                <w:rFonts w:eastAsia="Arial" w:cs="Arial"/>
                <w:szCs w:val="20"/>
              </w:rPr>
              <w:t xml:space="preserve">You could use </w:t>
            </w:r>
            <w:r w:rsidRPr="00992AB9">
              <w:rPr>
                <w:rFonts w:eastAsia="Arial" w:cs="Arial"/>
                <w:szCs w:val="20"/>
              </w:rPr>
              <w:t>‘Viva las Colas!’ to generate a variety of interesting questions about volume</w:t>
            </w:r>
            <w:r>
              <w:rPr>
                <w:rFonts w:eastAsia="Arial" w:cs="Arial"/>
                <w:szCs w:val="20"/>
              </w:rPr>
              <w:t>:</w:t>
            </w:r>
            <w:r w:rsidRPr="00992AB9">
              <w:rPr>
                <w:rFonts w:eastAsia="Arial" w:cs="Arial"/>
                <w:szCs w:val="20"/>
              </w:rPr>
              <w:t xml:space="preserve"> </w:t>
            </w:r>
            <w:hyperlink r:id="rId76" w:history="1">
              <w:r>
                <w:rPr>
                  <w:rStyle w:val="Hyperlink"/>
                  <w:rFonts w:eastAsia="Arial" w:cs="Arial"/>
                  <w:szCs w:val="20"/>
                  <w:u w:color="0000FF"/>
                </w:rPr>
                <w:t>www</w:t>
              </w:r>
              <w:r w:rsidRPr="00992AB9">
                <w:rPr>
                  <w:rStyle w:val="Hyperlink"/>
                  <w:rFonts w:eastAsia="Arial" w:cs="Arial"/>
                  <w:szCs w:val="20"/>
                  <w:u w:color="0000FF"/>
                </w:rPr>
                <w:t>.101qs.com/112-viva-las-colas</w:t>
              </w:r>
            </w:hyperlink>
            <w:r w:rsidRPr="00992AB9">
              <w:rPr>
                <w:rFonts w:eastAsia="Arial" w:cs="Arial"/>
                <w:szCs w:val="20"/>
              </w:rPr>
              <w:t xml:space="preserve"> </w:t>
            </w:r>
            <w:r>
              <w:rPr>
                <w:rFonts w:eastAsia="Arial" w:cs="Arial"/>
                <w:b/>
                <w:bCs/>
                <w:szCs w:val="20"/>
              </w:rPr>
              <w:t>(E)</w:t>
            </w:r>
          </w:p>
        </w:tc>
      </w:tr>
      <w:tr w:rsidR="00E92D61" w:rsidRPr="00DB2C1F" w14:paraId="7779493A" w14:textId="77777777" w:rsidTr="001B42A8">
        <w:trPr>
          <w:trHeight w:val="487"/>
        </w:trPr>
        <w:tc>
          <w:tcPr>
            <w:tcW w:w="2552" w:type="dxa"/>
            <w:tcMar>
              <w:top w:w="113" w:type="dxa"/>
              <w:bottom w:w="113" w:type="dxa"/>
            </w:tcMar>
          </w:tcPr>
          <w:p w14:paraId="03ABFBA6" w14:textId="77777777" w:rsidR="00E92D61" w:rsidRDefault="00E92D61" w:rsidP="001B42A8">
            <w:pPr>
              <w:pStyle w:val="BodyText"/>
              <w:rPr>
                <w:lang w:eastAsia="en-GB"/>
              </w:rPr>
            </w:pPr>
            <w:r w:rsidRPr="009D5962">
              <w:rPr>
                <w:lang w:eastAsia="en-GB"/>
              </w:rPr>
              <w:t xml:space="preserve">C4.1 </w:t>
            </w:r>
          </w:p>
          <w:p w14:paraId="77E1C433" w14:textId="079C7DD5" w:rsidR="00E92D61" w:rsidRPr="004A4E17" w:rsidRDefault="00E92D61" w:rsidP="001B42A8">
            <w:pPr>
              <w:pStyle w:val="BodyText"/>
              <w:rPr>
                <w:lang w:eastAsia="en-GB"/>
              </w:rPr>
            </w:pPr>
            <w:r w:rsidRPr="009D5962">
              <w:rPr>
                <w:lang w:eastAsia="en-GB"/>
              </w:rPr>
              <w:t xml:space="preserve">and </w:t>
            </w:r>
            <w:r w:rsidRPr="005F6B5E">
              <w:rPr>
                <w:shd w:val="clear" w:color="auto" w:fill="FEEFE6"/>
                <w:lang w:eastAsia="en-GB"/>
              </w:rPr>
              <w:t>E4.1</w:t>
            </w:r>
            <w:r w:rsidR="00CE4323" w:rsidRPr="00CE4323">
              <w:rPr>
                <w:lang w:eastAsia="en-GB"/>
              </w:rPr>
              <w:t xml:space="preserve"> Geometrical terms</w:t>
            </w:r>
          </w:p>
        </w:tc>
        <w:tc>
          <w:tcPr>
            <w:tcW w:w="2126" w:type="dxa"/>
            <w:tcMar>
              <w:top w:w="113" w:type="dxa"/>
              <w:bottom w:w="113" w:type="dxa"/>
            </w:tcMar>
          </w:tcPr>
          <w:p w14:paraId="4F00424F" w14:textId="77777777" w:rsidR="001921B4" w:rsidRDefault="00E92D61" w:rsidP="001921B4">
            <w:pPr>
              <w:autoSpaceDE w:val="0"/>
              <w:autoSpaceDN w:val="0"/>
              <w:adjustRightInd w:val="0"/>
              <w:rPr>
                <w:rFonts w:cs="Arial"/>
                <w:lang w:eastAsia="en-GB"/>
              </w:rPr>
            </w:pPr>
            <w:r w:rsidRPr="001921B4">
              <w:rPr>
                <w:rFonts w:cs="Arial"/>
                <w:lang w:eastAsia="en-GB"/>
              </w:rPr>
              <w:t>Use and interpret the</w:t>
            </w:r>
            <w:r w:rsidR="00CE4323" w:rsidRPr="001921B4">
              <w:rPr>
                <w:rFonts w:cs="Arial"/>
                <w:lang w:eastAsia="en-GB"/>
              </w:rPr>
              <w:t xml:space="preserve"> following</w:t>
            </w:r>
            <w:r w:rsidRPr="001921B4">
              <w:rPr>
                <w:rFonts w:cs="Arial"/>
                <w:lang w:eastAsia="en-GB"/>
              </w:rPr>
              <w:t xml:space="preserve"> geometrical terms: </w:t>
            </w:r>
          </w:p>
          <w:p w14:paraId="095D9D64"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point</w:t>
            </w:r>
          </w:p>
          <w:p w14:paraId="5654046F"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vertex</w:t>
            </w:r>
          </w:p>
          <w:p w14:paraId="4559102E"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lastRenderedPageBreak/>
              <w:t>line</w:t>
            </w:r>
          </w:p>
          <w:p w14:paraId="3C1FA926" w14:textId="77777777" w:rsidR="001921B4" w:rsidRP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shd w:val="clear" w:color="auto" w:fill="FEEFE6"/>
                <w:lang w:eastAsia="en-GB"/>
              </w:rPr>
              <w:t>plane</w:t>
            </w:r>
          </w:p>
          <w:p w14:paraId="7B114D0D"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parallel</w:t>
            </w:r>
          </w:p>
          <w:p w14:paraId="5A3819AC"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perpendicular</w:t>
            </w:r>
          </w:p>
          <w:p w14:paraId="3D3B5AFF" w14:textId="77777777" w:rsidR="001921B4" w:rsidRP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shd w:val="clear" w:color="auto" w:fill="FEEFE6"/>
                <w:lang w:eastAsia="en-GB"/>
              </w:rPr>
              <w:t>perpendicular bisector</w:t>
            </w:r>
          </w:p>
          <w:p w14:paraId="3050385F"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bearing</w:t>
            </w:r>
          </w:p>
          <w:p w14:paraId="6AC2C455"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right angle</w:t>
            </w:r>
          </w:p>
          <w:p w14:paraId="3363A78E"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 xml:space="preserve">acute, </w:t>
            </w:r>
            <w:proofErr w:type="gramStart"/>
            <w:r w:rsidRPr="001921B4">
              <w:rPr>
                <w:rFonts w:cs="Arial"/>
                <w:lang w:eastAsia="en-GB"/>
              </w:rPr>
              <w:t>obtuse</w:t>
            </w:r>
            <w:proofErr w:type="gramEnd"/>
            <w:r w:rsidRPr="001921B4">
              <w:rPr>
                <w:rFonts w:cs="Arial"/>
                <w:lang w:eastAsia="en-GB"/>
              </w:rPr>
              <w:t xml:space="preserve"> and reflex angles</w:t>
            </w:r>
          </w:p>
          <w:p w14:paraId="28A8FAD1" w14:textId="77777777" w:rsidR="001921B4" w:rsidRP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shd w:val="clear" w:color="auto" w:fill="FEEFE6"/>
                <w:lang w:eastAsia="en-GB"/>
              </w:rPr>
              <w:t>interior and exterior angles</w:t>
            </w:r>
          </w:p>
          <w:p w14:paraId="1B3920E9"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similar</w:t>
            </w:r>
          </w:p>
          <w:p w14:paraId="34E183FA" w14:textId="77777777" w:rsid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congruent</w:t>
            </w:r>
          </w:p>
          <w:p w14:paraId="2B30E1DF" w14:textId="1668285F" w:rsidR="00E92D61" w:rsidRPr="001921B4" w:rsidRDefault="00E92D61" w:rsidP="00CD5BA1">
            <w:pPr>
              <w:pStyle w:val="ListParagraph"/>
              <w:numPr>
                <w:ilvl w:val="0"/>
                <w:numId w:val="33"/>
              </w:numPr>
              <w:autoSpaceDE w:val="0"/>
              <w:autoSpaceDN w:val="0"/>
              <w:adjustRightInd w:val="0"/>
              <w:ind w:left="323" w:hanging="283"/>
              <w:rPr>
                <w:rFonts w:cs="Arial"/>
                <w:lang w:eastAsia="en-GB"/>
              </w:rPr>
            </w:pPr>
            <w:r w:rsidRPr="001921B4">
              <w:rPr>
                <w:rFonts w:cs="Arial"/>
                <w:lang w:eastAsia="en-GB"/>
              </w:rPr>
              <w:t>scale factor.</w:t>
            </w:r>
          </w:p>
          <w:p w14:paraId="0D55FFE8" w14:textId="77777777" w:rsidR="00E92D61" w:rsidRPr="009D5962" w:rsidRDefault="00E92D61" w:rsidP="001B42A8">
            <w:pPr>
              <w:autoSpaceDE w:val="0"/>
              <w:autoSpaceDN w:val="0"/>
              <w:adjustRightInd w:val="0"/>
              <w:rPr>
                <w:rFonts w:cs="Arial"/>
                <w:szCs w:val="20"/>
                <w:lang w:eastAsia="en-GB"/>
              </w:rPr>
            </w:pPr>
          </w:p>
          <w:p w14:paraId="5E54AA49" w14:textId="77777777" w:rsidR="001921B4" w:rsidRDefault="00E92D61" w:rsidP="001B42A8">
            <w:pPr>
              <w:pStyle w:val="BodyText"/>
              <w:rPr>
                <w:lang w:eastAsia="en-GB"/>
              </w:rPr>
            </w:pPr>
            <w:r w:rsidRPr="009D5962">
              <w:rPr>
                <w:lang w:eastAsia="en-GB"/>
              </w:rPr>
              <w:t xml:space="preserve">Use and interpret </w:t>
            </w:r>
            <w:r>
              <w:rPr>
                <w:lang w:eastAsia="en-GB"/>
              </w:rPr>
              <w:t xml:space="preserve">the </w:t>
            </w:r>
            <w:r w:rsidRPr="009D5962">
              <w:rPr>
                <w:lang w:eastAsia="en-GB"/>
              </w:rPr>
              <w:t>vocabulary of</w:t>
            </w:r>
            <w:r w:rsidR="001921B4">
              <w:rPr>
                <w:lang w:eastAsia="en-GB"/>
              </w:rPr>
              <w:t>:</w:t>
            </w:r>
          </w:p>
          <w:p w14:paraId="180855BA" w14:textId="77777777" w:rsidR="00736BCA" w:rsidRDefault="00E92D61" w:rsidP="00CD5BA1">
            <w:pPr>
              <w:pStyle w:val="BodyText"/>
              <w:numPr>
                <w:ilvl w:val="0"/>
                <w:numId w:val="34"/>
              </w:numPr>
              <w:ind w:left="323" w:hanging="283"/>
              <w:rPr>
                <w:lang w:eastAsia="en-GB"/>
              </w:rPr>
            </w:pPr>
            <w:r w:rsidRPr="009D5962">
              <w:rPr>
                <w:lang w:eastAsia="en-GB"/>
              </w:rPr>
              <w:t>triangles</w:t>
            </w:r>
          </w:p>
          <w:p w14:paraId="61987F69" w14:textId="77777777" w:rsidR="00736BCA" w:rsidRDefault="00E92D61" w:rsidP="00CD5BA1">
            <w:pPr>
              <w:pStyle w:val="BodyText"/>
              <w:numPr>
                <w:ilvl w:val="0"/>
                <w:numId w:val="34"/>
              </w:numPr>
              <w:ind w:left="323" w:hanging="283"/>
              <w:rPr>
                <w:lang w:eastAsia="en-GB"/>
              </w:rPr>
            </w:pPr>
            <w:r>
              <w:rPr>
                <w:lang w:eastAsia="en-GB"/>
              </w:rPr>
              <w:t xml:space="preserve">special </w:t>
            </w:r>
            <w:r w:rsidRPr="009D5962">
              <w:rPr>
                <w:lang w:eastAsia="en-GB"/>
              </w:rPr>
              <w:t>quadrilaterals</w:t>
            </w:r>
          </w:p>
          <w:p w14:paraId="7DA4AF9E" w14:textId="77777777" w:rsidR="00736BCA" w:rsidRDefault="00E92D61" w:rsidP="00CD5BA1">
            <w:pPr>
              <w:pStyle w:val="BodyText"/>
              <w:numPr>
                <w:ilvl w:val="0"/>
                <w:numId w:val="34"/>
              </w:numPr>
              <w:ind w:left="323" w:hanging="283"/>
              <w:rPr>
                <w:lang w:eastAsia="en-GB"/>
              </w:rPr>
            </w:pPr>
            <w:r w:rsidRPr="009D5962">
              <w:rPr>
                <w:lang w:eastAsia="en-GB"/>
              </w:rPr>
              <w:t>polygons</w:t>
            </w:r>
          </w:p>
          <w:p w14:paraId="6EB40F39" w14:textId="77777777" w:rsidR="00736BCA" w:rsidRDefault="00E92D61" w:rsidP="00CD5BA1">
            <w:pPr>
              <w:pStyle w:val="BodyText"/>
              <w:numPr>
                <w:ilvl w:val="0"/>
                <w:numId w:val="34"/>
              </w:numPr>
              <w:ind w:left="323" w:hanging="283"/>
              <w:rPr>
                <w:lang w:eastAsia="en-GB"/>
              </w:rPr>
            </w:pPr>
            <w:r>
              <w:rPr>
                <w:lang w:eastAsia="en-GB"/>
              </w:rPr>
              <w:t>nets</w:t>
            </w:r>
          </w:p>
          <w:p w14:paraId="37471D3B" w14:textId="135CEB1A" w:rsidR="00E92D61" w:rsidRDefault="00E92D61" w:rsidP="00CD5BA1">
            <w:pPr>
              <w:pStyle w:val="BodyText"/>
              <w:numPr>
                <w:ilvl w:val="0"/>
                <w:numId w:val="34"/>
              </w:numPr>
              <w:ind w:left="323" w:hanging="283"/>
              <w:rPr>
                <w:lang w:eastAsia="en-GB"/>
              </w:rPr>
            </w:pPr>
            <w:r w:rsidRPr="009D5962">
              <w:rPr>
                <w:lang w:eastAsia="en-GB"/>
              </w:rPr>
              <w:t>simple solid</w:t>
            </w:r>
            <w:r>
              <w:rPr>
                <w:lang w:eastAsia="en-GB"/>
              </w:rPr>
              <w:t xml:space="preserve">s / </w:t>
            </w:r>
            <w:r w:rsidRPr="005F6B5E">
              <w:rPr>
                <w:shd w:val="clear" w:color="auto" w:fill="FEEFE6"/>
                <w:lang w:eastAsia="en-GB"/>
              </w:rPr>
              <w:t>solids</w:t>
            </w:r>
            <w:r>
              <w:rPr>
                <w:lang w:eastAsia="en-GB"/>
              </w:rPr>
              <w:t>.</w:t>
            </w:r>
            <w:r w:rsidRPr="009D5962">
              <w:rPr>
                <w:lang w:eastAsia="en-GB"/>
              </w:rPr>
              <w:t xml:space="preserve"> </w:t>
            </w:r>
          </w:p>
          <w:p w14:paraId="3E3931E2" w14:textId="77777777" w:rsidR="00E92D61" w:rsidRDefault="00E92D61" w:rsidP="001B42A8">
            <w:pPr>
              <w:pStyle w:val="BodyText"/>
              <w:rPr>
                <w:lang w:eastAsia="en-GB"/>
              </w:rPr>
            </w:pPr>
          </w:p>
          <w:p w14:paraId="333B6F96" w14:textId="77777777" w:rsidR="00E92D61" w:rsidRPr="004A4E17" w:rsidRDefault="00E92D61" w:rsidP="001B42A8">
            <w:pPr>
              <w:pStyle w:val="BodyText"/>
              <w:rPr>
                <w:lang w:eastAsia="en-GB"/>
              </w:rPr>
            </w:pPr>
            <w:r>
              <w:rPr>
                <w:lang w:eastAsia="en-GB"/>
              </w:rPr>
              <w:t>Use and interpret the vocabulary of a circle.</w:t>
            </w:r>
          </w:p>
        </w:tc>
        <w:tc>
          <w:tcPr>
            <w:tcW w:w="9923" w:type="dxa"/>
            <w:tcMar>
              <w:top w:w="113" w:type="dxa"/>
              <w:bottom w:w="113" w:type="dxa"/>
            </w:tcMar>
          </w:tcPr>
          <w:p w14:paraId="0A34A816" w14:textId="77777777" w:rsidR="00E92D61" w:rsidRPr="009D5962" w:rsidRDefault="00E92D61" w:rsidP="001B42A8">
            <w:pPr>
              <w:autoSpaceDE w:val="0"/>
              <w:autoSpaceDN w:val="0"/>
              <w:adjustRightInd w:val="0"/>
              <w:rPr>
                <w:rFonts w:cs="Arial"/>
                <w:szCs w:val="20"/>
                <w:lang w:eastAsia="en-GB"/>
              </w:rPr>
            </w:pPr>
            <w:r w:rsidRPr="009D5962">
              <w:rPr>
                <w:rFonts w:cs="Arial"/>
                <w:szCs w:val="20"/>
                <w:lang w:eastAsia="en-GB"/>
              </w:rPr>
              <w:lastRenderedPageBreak/>
              <w:t>Use flashcards at Quizlet (</w:t>
            </w:r>
            <w:hyperlink r:id="rId77" w:history="1">
              <w:r w:rsidRPr="009D5962">
                <w:rPr>
                  <w:rStyle w:val="Hyperlink"/>
                  <w:rFonts w:cs="Arial"/>
                  <w:szCs w:val="20"/>
                  <w:lang w:eastAsia="en-GB"/>
                </w:rPr>
                <w:t>quizlet.com</w:t>
              </w:r>
            </w:hyperlink>
            <w:r w:rsidRPr="009D5962">
              <w:rPr>
                <w:rFonts w:cs="Arial"/>
                <w:szCs w:val="20"/>
                <w:lang w:eastAsia="en-GB"/>
              </w:rPr>
              <w:t xml:space="preserve">) to look at the geometrical terminology. </w:t>
            </w:r>
          </w:p>
          <w:p w14:paraId="2120F842" w14:textId="77777777" w:rsidR="00E92D61" w:rsidRPr="009D5962" w:rsidRDefault="00E92D61" w:rsidP="001B42A8">
            <w:pPr>
              <w:autoSpaceDE w:val="0"/>
              <w:autoSpaceDN w:val="0"/>
              <w:adjustRightInd w:val="0"/>
              <w:rPr>
                <w:rFonts w:cs="Arial"/>
                <w:szCs w:val="20"/>
                <w:lang w:eastAsia="en-GB"/>
              </w:rPr>
            </w:pPr>
          </w:p>
          <w:p w14:paraId="08E0D286" w14:textId="77777777" w:rsidR="00E92D61" w:rsidRDefault="00E92D61" w:rsidP="001B42A8">
            <w:pPr>
              <w:pStyle w:val="BodyText"/>
              <w:rPr>
                <w:lang w:eastAsia="en-GB"/>
              </w:rPr>
            </w:pPr>
            <w:r w:rsidRPr="009D5962">
              <w:rPr>
                <w:lang w:eastAsia="en-GB"/>
              </w:rPr>
              <w:t xml:space="preserve">Introduce the terminology for bearings, similarity and congruence briefly as similar shapes and three-figure bearings will be studied in more detail in topics </w:t>
            </w:r>
            <w:r w:rsidRPr="00B54259">
              <w:rPr>
                <w:lang w:eastAsia="en-GB"/>
              </w:rPr>
              <w:t>4</w:t>
            </w:r>
            <w:r>
              <w:rPr>
                <w:lang w:eastAsia="en-GB"/>
              </w:rPr>
              <w:t>.3</w:t>
            </w:r>
            <w:r w:rsidRPr="009D5962">
              <w:rPr>
                <w:lang w:eastAsia="en-GB"/>
              </w:rPr>
              <w:t xml:space="preserve"> </w:t>
            </w:r>
            <w:r>
              <w:rPr>
                <w:lang w:eastAsia="en-GB"/>
              </w:rPr>
              <w:t xml:space="preserve">Scale drawings </w:t>
            </w:r>
            <w:r w:rsidRPr="009D5962">
              <w:rPr>
                <w:lang w:eastAsia="en-GB"/>
              </w:rPr>
              <w:t xml:space="preserve">and </w:t>
            </w:r>
            <w:r>
              <w:rPr>
                <w:lang w:eastAsia="en-GB"/>
              </w:rPr>
              <w:t>6.2 Right-angled triangles</w:t>
            </w:r>
            <w:r w:rsidRPr="009D5962">
              <w:rPr>
                <w:lang w:eastAsia="en-GB"/>
              </w:rPr>
              <w:t xml:space="preserve">. </w:t>
            </w:r>
          </w:p>
          <w:p w14:paraId="33F90A4A" w14:textId="77777777" w:rsidR="00E92D61" w:rsidRDefault="00E92D61" w:rsidP="001B42A8">
            <w:pPr>
              <w:pStyle w:val="BodyText"/>
              <w:rPr>
                <w:lang w:eastAsia="en-GB"/>
              </w:rPr>
            </w:pPr>
          </w:p>
          <w:p w14:paraId="740C87C8" w14:textId="77777777" w:rsidR="00E92D61" w:rsidRPr="009D5962" w:rsidRDefault="00E92D61" w:rsidP="001B42A8">
            <w:pPr>
              <w:pStyle w:val="BodyText"/>
              <w:rPr>
                <w:lang w:eastAsia="en-GB"/>
              </w:rPr>
            </w:pPr>
            <w:r>
              <w:rPr>
                <w:lang w:eastAsia="en-GB"/>
              </w:rPr>
              <w:lastRenderedPageBreak/>
              <w:t xml:space="preserve">As an extension activity, learners investigate how to determine congruence (showing that two shapes are congruent is not required) </w:t>
            </w:r>
            <w:r w:rsidRPr="005F6B5E">
              <w:rPr>
                <w:b/>
                <w:lang w:eastAsia="en-GB"/>
              </w:rPr>
              <w:t>(</w:t>
            </w:r>
            <w:r>
              <w:rPr>
                <w:b/>
                <w:bCs/>
                <w:lang w:eastAsia="en-GB"/>
              </w:rPr>
              <w:t>E)</w:t>
            </w:r>
            <w:r>
              <w:rPr>
                <w:lang w:eastAsia="en-GB"/>
              </w:rPr>
              <w:t>.</w:t>
            </w:r>
          </w:p>
          <w:p w14:paraId="1FC1E7C3" w14:textId="77777777" w:rsidR="00E92D61" w:rsidRPr="009D5962" w:rsidRDefault="00E92D61" w:rsidP="001B42A8">
            <w:pPr>
              <w:pStyle w:val="BodyText"/>
              <w:rPr>
                <w:lang w:eastAsia="en-GB"/>
              </w:rPr>
            </w:pPr>
          </w:p>
          <w:p w14:paraId="6CE4F117" w14:textId="77777777" w:rsidR="00E92D61" w:rsidRPr="009D5962" w:rsidRDefault="00E92D61" w:rsidP="001B42A8">
            <w:pPr>
              <w:pStyle w:val="BodyText"/>
              <w:rPr>
                <w:lang w:eastAsia="en-GB"/>
              </w:rPr>
            </w:pPr>
            <w:r w:rsidRPr="009D5962">
              <w:rPr>
                <w:lang w:eastAsia="en-GB"/>
              </w:rPr>
              <w:t xml:space="preserve">Illustrate common solids, </w:t>
            </w:r>
            <w:proofErr w:type="gramStart"/>
            <w:r w:rsidRPr="009D5962">
              <w:rPr>
                <w:lang w:eastAsia="en-GB"/>
              </w:rPr>
              <w:t>e.g.</w:t>
            </w:r>
            <w:proofErr w:type="gramEnd"/>
            <w:r w:rsidRPr="009D5962">
              <w:rPr>
                <w:lang w:eastAsia="en-GB"/>
              </w:rPr>
              <w:t xml:space="preserve"> cube, cuboid, tetrahedron, cylinder, cone, sphere, prism, pyramid. Define the terms vertex, </w:t>
            </w:r>
            <w:proofErr w:type="gramStart"/>
            <w:r w:rsidRPr="009D5962">
              <w:rPr>
                <w:lang w:eastAsia="en-GB"/>
              </w:rPr>
              <w:t>edge</w:t>
            </w:r>
            <w:proofErr w:type="gramEnd"/>
            <w:r w:rsidRPr="009D5962">
              <w:rPr>
                <w:lang w:eastAsia="en-GB"/>
              </w:rPr>
              <w:t xml:space="preserve"> and face. </w:t>
            </w:r>
          </w:p>
          <w:p w14:paraId="62D2ED81" w14:textId="77777777" w:rsidR="006F67D3" w:rsidRPr="009D5962" w:rsidRDefault="006F67D3" w:rsidP="001B42A8">
            <w:pPr>
              <w:pStyle w:val="BodyText"/>
              <w:rPr>
                <w:lang w:eastAsia="en-GB"/>
              </w:rPr>
            </w:pPr>
          </w:p>
          <w:tbl>
            <w:tblPr>
              <w:tblStyle w:val="TableGrid"/>
              <w:tblW w:w="0" w:type="auto"/>
              <w:tblLayout w:type="fixed"/>
              <w:tblLook w:val="04A0" w:firstRow="1" w:lastRow="0" w:firstColumn="1" w:lastColumn="0" w:noHBand="0" w:noVBand="1"/>
            </w:tblPr>
            <w:tblGrid>
              <w:gridCol w:w="1809"/>
              <w:gridCol w:w="7882"/>
            </w:tblGrid>
            <w:tr w:rsidR="00E92D61" w:rsidRPr="000420CE" w14:paraId="0917E98C"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3185B303" w14:textId="77777777" w:rsidR="00E92D61" w:rsidRPr="000420CE" w:rsidRDefault="00E92D61" w:rsidP="001B42A8">
                  <w:pPr>
                    <w:rPr>
                      <w:rFonts w:cs="Arial"/>
                      <w:spacing w:val="-1"/>
                      <w:szCs w:val="20"/>
                    </w:rPr>
                  </w:pPr>
                  <w:r w:rsidRPr="000420CE">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71313DAC" w14:textId="77777777" w:rsidR="00E92D61" w:rsidRPr="000420CE" w:rsidRDefault="00E92D61" w:rsidP="001B42A8">
                  <w:pPr>
                    <w:rPr>
                      <w:rFonts w:cs="Arial"/>
                      <w:spacing w:val="-1"/>
                      <w:szCs w:val="20"/>
                    </w:rPr>
                  </w:pPr>
                  <w:r w:rsidRPr="000420CE">
                    <w:rPr>
                      <w:rFonts w:cs="Arial"/>
                      <w:spacing w:val="-1"/>
                      <w:szCs w:val="20"/>
                    </w:rPr>
                    <w:t xml:space="preserve"> </w:t>
                  </w:r>
                </w:p>
              </w:tc>
            </w:tr>
            <w:tr w:rsidR="00E92D61" w:rsidRPr="000420CE" w14:paraId="241926AD"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75674F49" w14:textId="77777777" w:rsidR="00E92D61" w:rsidRPr="000420CE" w:rsidRDefault="00E92D61" w:rsidP="001B42A8">
                  <w:pPr>
                    <w:rPr>
                      <w:rFonts w:cs="Arial"/>
                      <w:spacing w:val="-1"/>
                      <w:szCs w:val="20"/>
                    </w:rPr>
                  </w:pPr>
                  <w:r>
                    <w:rPr>
                      <w:rFonts w:cs="Arial"/>
                      <w:spacing w:val="-1"/>
                      <w:szCs w:val="20"/>
                    </w:rPr>
                    <w:t>Teaching Pack</w:t>
                  </w:r>
                  <w:r w:rsidRPr="000420CE">
                    <w:rPr>
                      <w:rFonts w:cs="Arial"/>
                      <w:spacing w:val="-1"/>
                      <w:szCs w:val="20"/>
                    </w:rPr>
                    <w:t xml:space="preserve">: </w:t>
                  </w:r>
                  <w:r>
                    <w:rPr>
                      <w:rFonts w:cs="Arial"/>
                      <w:spacing w:val="-1"/>
                      <w:szCs w:val="20"/>
                    </w:rPr>
                    <w:t>Understanding Bearings</w:t>
                  </w:r>
                </w:p>
                <w:p w14:paraId="1759A2E7" w14:textId="77777777" w:rsidR="00E92D61" w:rsidRDefault="00E92D61" w:rsidP="001B42A8">
                  <w:pPr>
                    <w:rPr>
                      <w:rFonts w:cs="Arial"/>
                      <w:spacing w:val="-1"/>
                      <w:szCs w:val="20"/>
                    </w:rPr>
                  </w:pPr>
                  <w:r w:rsidRPr="000420CE">
                    <w:rPr>
                      <w:rFonts w:cs="Arial"/>
                      <w:spacing w:val="-1"/>
                      <w:szCs w:val="20"/>
                    </w:rPr>
                    <w:t xml:space="preserve">The </w:t>
                  </w:r>
                  <w:r>
                    <w:rPr>
                      <w:rFonts w:cs="Arial"/>
                      <w:spacing w:val="-1"/>
                      <w:szCs w:val="20"/>
                    </w:rPr>
                    <w:t>Teaching Pack</w:t>
                  </w:r>
                  <w:r w:rsidRPr="000420CE">
                    <w:rPr>
                      <w:rFonts w:cs="Arial"/>
                      <w:spacing w:val="-1"/>
                      <w:szCs w:val="20"/>
                    </w:rPr>
                    <w:t xml:space="preserve"> includes lessons on:</w:t>
                  </w:r>
                </w:p>
                <w:p w14:paraId="64CB234D" w14:textId="77777777" w:rsidR="00E92D61" w:rsidRDefault="00E92D61" w:rsidP="00F72313">
                  <w:pPr>
                    <w:pStyle w:val="ListParagraph"/>
                    <w:numPr>
                      <w:ilvl w:val="0"/>
                      <w:numId w:val="8"/>
                    </w:numPr>
                    <w:rPr>
                      <w:rFonts w:cs="Arial"/>
                      <w:spacing w:val="-1"/>
                    </w:rPr>
                  </w:pPr>
                  <w:r>
                    <w:rPr>
                      <w:rFonts w:cs="Arial"/>
                      <w:spacing w:val="-1"/>
                    </w:rPr>
                    <w:t>angle facts</w:t>
                  </w:r>
                </w:p>
                <w:p w14:paraId="60162154" w14:textId="77777777" w:rsidR="00E92D61" w:rsidRDefault="00E92D61" w:rsidP="00F72313">
                  <w:pPr>
                    <w:pStyle w:val="ListParagraph"/>
                    <w:numPr>
                      <w:ilvl w:val="0"/>
                      <w:numId w:val="8"/>
                    </w:numPr>
                    <w:rPr>
                      <w:rFonts w:cs="Arial"/>
                      <w:spacing w:val="-1"/>
                    </w:rPr>
                  </w:pPr>
                  <w:r>
                    <w:rPr>
                      <w:rFonts w:cs="Arial"/>
                      <w:spacing w:val="-1"/>
                    </w:rPr>
                    <w:t xml:space="preserve">bearings, compass </w:t>
                  </w:r>
                  <w:proofErr w:type="gramStart"/>
                  <w:r>
                    <w:rPr>
                      <w:rFonts w:cs="Arial"/>
                      <w:spacing w:val="-1"/>
                    </w:rPr>
                    <w:t>points</w:t>
                  </w:r>
                  <w:proofErr w:type="gramEnd"/>
                  <w:r>
                    <w:rPr>
                      <w:rFonts w:cs="Arial"/>
                      <w:spacing w:val="-1"/>
                    </w:rPr>
                    <w:t xml:space="preserve"> and angle facts</w:t>
                  </w:r>
                </w:p>
                <w:p w14:paraId="4C0983FC" w14:textId="77777777" w:rsidR="00E92D61" w:rsidRPr="00BD67CB" w:rsidRDefault="00E92D61" w:rsidP="00F72313">
                  <w:pPr>
                    <w:pStyle w:val="ListParagraph"/>
                    <w:numPr>
                      <w:ilvl w:val="0"/>
                      <w:numId w:val="8"/>
                    </w:numPr>
                    <w:rPr>
                      <w:rFonts w:cs="Arial"/>
                      <w:spacing w:val="-1"/>
                    </w:rPr>
                  </w:pPr>
                  <w:r>
                    <w:rPr>
                      <w:rFonts w:cs="Arial"/>
                      <w:spacing w:val="-1"/>
                    </w:rPr>
                    <w:t>trigonometry and bearings.</w:t>
                  </w:r>
                </w:p>
              </w:tc>
            </w:tr>
          </w:tbl>
          <w:p w14:paraId="73ED834D" w14:textId="77777777" w:rsidR="00E92D61" w:rsidRDefault="00E92D61" w:rsidP="001B42A8">
            <w:pPr>
              <w:pStyle w:val="BodyText"/>
              <w:rPr>
                <w:lang w:eastAsia="en-GB"/>
              </w:rPr>
            </w:pPr>
          </w:p>
          <w:tbl>
            <w:tblPr>
              <w:tblStyle w:val="TableGrid"/>
              <w:tblW w:w="0" w:type="auto"/>
              <w:tblLayout w:type="fixed"/>
              <w:tblLook w:val="04A0" w:firstRow="1" w:lastRow="0" w:firstColumn="1" w:lastColumn="0" w:noHBand="0" w:noVBand="1"/>
            </w:tblPr>
            <w:tblGrid>
              <w:gridCol w:w="1809"/>
              <w:gridCol w:w="7882"/>
            </w:tblGrid>
            <w:tr w:rsidR="00E92D61" w:rsidRPr="000420CE" w14:paraId="05E7B3D1"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79D3139C" w14:textId="77777777" w:rsidR="00E92D61" w:rsidRPr="000420CE" w:rsidRDefault="00E92D61" w:rsidP="001B42A8">
                  <w:pPr>
                    <w:rPr>
                      <w:rFonts w:cs="Arial"/>
                      <w:spacing w:val="-1"/>
                      <w:szCs w:val="20"/>
                    </w:rPr>
                  </w:pPr>
                  <w:r w:rsidRPr="000420CE">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31A44494" w14:textId="77777777" w:rsidR="00E92D61" w:rsidRPr="000420CE" w:rsidRDefault="00E92D61" w:rsidP="001B42A8">
                  <w:pPr>
                    <w:rPr>
                      <w:rFonts w:cs="Arial"/>
                      <w:spacing w:val="-1"/>
                      <w:szCs w:val="20"/>
                    </w:rPr>
                  </w:pPr>
                  <w:r w:rsidRPr="000420CE">
                    <w:rPr>
                      <w:rFonts w:cs="Arial"/>
                      <w:spacing w:val="-1"/>
                      <w:szCs w:val="20"/>
                    </w:rPr>
                    <w:t xml:space="preserve"> </w:t>
                  </w:r>
                </w:p>
              </w:tc>
            </w:tr>
            <w:tr w:rsidR="00E92D61" w:rsidRPr="000420CE" w14:paraId="0C05688B"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24EA086F" w14:textId="77777777" w:rsidR="00E92D61" w:rsidRPr="000420CE" w:rsidRDefault="00E92D61" w:rsidP="001B42A8">
                  <w:pPr>
                    <w:rPr>
                      <w:rFonts w:cs="Arial"/>
                      <w:spacing w:val="-1"/>
                      <w:szCs w:val="20"/>
                    </w:rPr>
                  </w:pPr>
                  <w:r>
                    <w:rPr>
                      <w:rFonts w:cs="Arial"/>
                      <w:spacing w:val="-1"/>
                      <w:szCs w:val="20"/>
                    </w:rPr>
                    <w:t>Teaching</w:t>
                  </w:r>
                  <w:r w:rsidRPr="000420CE">
                    <w:rPr>
                      <w:rFonts w:cs="Arial"/>
                      <w:spacing w:val="-1"/>
                      <w:szCs w:val="20"/>
                    </w:rPr>
                    <w:t xml:space="preserve"> Pack: </w:t>
                  </w:r>
                  <w:r>
                    <w:rPr>
                      <w:rFonts w:cs="Arial"/>
                      <w:spacing w:val="-1"/>
                      <w:szCs w:val="20"/>
                    </w:rPr>
                    <w:t>Circle theorems</w:t>
                  </w:r>
                </w:p>
                <w:p w14:paraId="415243F2" w14:textId="77777777" w:rsidR="00E92D61" w:rsidRPr="00895CE3" w:rsidRDefault="00E92D61" w:rsidP="001B42A8">
                  <w:pPr>
                    <w:rPr>
                      <w:rFonts w:cs="Arial"/>
                      <w:spacing w:val="-1"/>
                    </w:rPr>
                  </w:pPr>
                  <w:r w:rsidRPr="000420CE">
                    <w:rPr>
                      <w:rFonts w:cs="Arial"/>
                      <w:spacing w:val="-1"/>
                      <w:szCs w:val="20"/>
                    </w:rPr>
                    <w:t xml:space="preserve">The </w:t>
                  </w:r>
                  <w:r>
                    <w:rPr>
                      <w:rFonts w:cs="Arial"/>
                      <w:spacing w:val="-1"/>
                      <w:szCs w:val="20"/>
                    </w:rPr>
                    <w:t>Teaching</w:t>
                  </w:r>
                  <w:r w:rsidRPr="000420CE">
                    <w:rPr>
                      <w:rFonts w:cs="Arial"/>
                      <w:spacing w:val="-1"/>
                      <w:szCs w:val="20"/>
                    </w:rPr>
                    <w:t xml:space="preserve"> Pack includes </w:t>
                  </w:r>
                  <w:r>
                    <w:rPr>
                      <w:rFonts w:cs="Arial"/>
                      <w:spacing w:val="-1"/>
                      <w:szCs w:val="20"/>
                    </w:rPr>
                    <w:t xml:space="preserve">a </w:t>
                  </w:r>
                  <w:r w:rsidRPr="000420CE">
                    <w:rPr>
                      <w:rFonts w:cs="Arial"/>
                      <w:spacing w:val="-1"/>
                      <w:szCs w:val="20"/>
                    </w:rPr>
                    <w:t>lesson on</w:t>
                  </w:r>
                  <w:r>
                    <w:rPr>
                      <w:rFonts w:cs="Arial"/>
                      <w:spacing w:val="-1"/>
                    </w:rPr>
                    <w:t xml:space="preserve"> </w:t>
                  </w:r>
                  <w:r w:rsidRPr="00A02198">
                    <w:rPr>
                      <w:rFonts w:cs="Arial"/>
                      <w:spacing w:val="-1"/>
                      <w:szCs w:val="20"/>
                    </w:rPr>
                    <w:t>drawing and describing circles.</w:t>
                  </w:r>
                </w:p>
              </w:tc>
            </w:tr>
          </w:tbl>
          <w:p w14:paraId="468856DD" w14:textId="77777777" w:rsidR="00E92D61" w:rsidRPr="00DB2C1F" w:rsidRDefault="00E92D61" w:rsidP="001B42A8">
            <w:pPr>
              <w:pStyle w:val="BodyText"/>
              <w:rPr>
                <w:lang w:eastAsia="en-GB"/>
              </w:rPr>
            </w:pPr>
          </w:p>
        </w:tc>
      </w:tr>
      <w:tr w:rsidR="00A870F3" w:rsidRPr="004A4E17" w14:paraId="35B4FD66" w14:textId="77777777" w:rsidTr="00406858">
        <w:trPr>
          <w:trHeight w:hRule="exact" w:val="440"/>
          <w:tblHeader/>
        </w:trPr>
        <w:tc>
          <w:tcPr>
            <w:tcW w:w="14601" w:type="dxa"/>
            <w:gridSpan w:val="3"/>
            <w:shd w:val="clear" w:color="auto" w:fill="EA5B0C"/>
            <w:tcMar>
              <w:top w:w="113" w:type="dxa"/>
              <w:bottom w:w="113" w:type="dxa"/>
            </w:tcMar>
            <w:vAlign w:val="center"/>
          </w:tcPr>
          <w:p w14:paraId="3253035E" w14:textId="77777777" w:rsidR="00A870F3" w:rsidRPr="00FB2E1E" w:rsidRDefault="00A870F3" w:rsidP="00A870F3">
            <w:pPr>
              <w:rPr>
                <w:rFonts w:cs="Arial"/>
                <w:b/>
                <w:color w:val="FFFFFF"/>
                <w:szCs w:val="20"/>
              </w:rPr>
            </w:pPr>
            <w:r w:rsidRPr="00FB2E1E">
              <w:rPr>
                <w:rFonts w:cs="Arial"/>
                <w:b/>
                <w:color w:val="FFFFFF"/>
                <w:szCs w:val="20"/>
              </w:rPr>
              <w:lastRenderedPageBreak/>
              <w:t>Past and specimen papers</w:t>
            </w:r>
          </w:p>
        </w:tc>
      </w:tr>
      <w:tr w:rsidR="00A870F3" w:rsidRPr="004A4E17" w14:paraId="2D671CA0" w14:textId="77777777" w:rsidTr="00406858">
        <w:tblPrEx>
          <w:tblCellMar>
            <w:top w:w="0" w:type="dxa"/>
            <w:bottom w:w="0" w:type="dxa"/>
          </w:tblCellMar>
        </w:tblPrEx>
        <w:tc>
          <w:tcPr>
            <w:tcW w:w="14601" w:type="dxa"/>
            <w:gridSpan w:val="3"/>
            <w:tcMar>
              <w:top w:w="113" w:type="dxa"/>
              <w:bottom w:w="113" w:type="dxa"/>
            </w:tcMar>
          </w:tcPr>
          <w:p w14:paraId="4E2342BE" w14:textId="77777777" w:rsidR="00DC0A91" w:rsidRPr="003604F3" w:rsidRDefault="00DC0A91" w:rsidP="00DC0A91">
            <w:pPr>
              <w:pStyle w:val="BodyText"/>
              <w:rPr>
                <w:rStyle w:val="Bold"/>
                <w:b w:val="0"/>
                <w:bCs/>
              </w:rPr>
            </w:pPr>
            <w:r>
              <w:rPr>
                <w:lang w:eastAsia="en-GB"/>
              </w:rPr>
              <w:t xml:space="preserve">Past/specimen papers and mark schemes are available to download at </w:t>
            </w:r>
            <w:hyperlink r:id="rId78" w:history="1">
              <w:r w:rsidRPr="00C8122F">
                <w:rPr>
                  <w:rStyle w:val="WebLink"/>
                </w:rPr>
                <w:t>www.cambridgeinternational.org/support</w:t>
              </w:r>
            </w:hyperlink>
            <w:r w:rsidRPr="00C8122F">
              <w:rPr>
                <w:rStyle w:val="BodyChar"/>
              </w:rPr>
              <w:t xml:space="preserve"> </w:t>
            </w:r>
            <w:r w:rsidRPr="00C8122F">
              <w:rPr>
                <w:rStyle w:val="Bold"/>
              </w:rPr>
              <w:t>(F)</w:t>
            </w:r>
          </w:p>
          <w:p w14:paraId="7B6A05A2" w14:textId="70C6DFE2" w:rsidR="00A870F3" w:rsidRPr="004E2FD6" w:rsidRDefault="00DC0A91">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79"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268E49A3" w14:textId="77777777" w:rsidR="003947CA" w:rsidRDefault="003947CA" w:rsidP="003947CA">
      <w:pPr>
        <w:rPr>
          <w:bCs/>
          <w:szCs w:val="20"/>
        </w:rPr>
        <w:sectPr w:rsidR="003947CA" w:rsidSect="00820F2B">
          <w:pgSz w:w="16840" w:h="11900" w:orient="landscape" w:code="9"/>
          <w:pgMar w:top="1134" w:right="1134" w:bottom="1134" w:left="1134" w:header="567" w:footer="567" w:gutter="0"/>
          <w:cols w:space="708"/>
          <w:docGrid w:linePitch="326"/>
        </w:sectPr>
      </w:pPr>
    </w:p>
    <w:p w14:paraId="3BABBB1F" w14:textId="12487DC9" w:rsidR="003947CA" w:rsidRPr="00393536" w:rsidRDefault="007473A5" w:rsidP="003947CA">
      <w:pPr>
        <w:pStyle w:val="Heading1"/>
      </w:pPr>
      <w:bookmarkStart w:id="11" w:name="_Toc114658138"/>
      <w:r>
        <w:lastRenderedPageBreak/>
        <w:t>3</w:t>
      </w:r>
      <w:r w:rsidR="006F43CD">
        <w:t>.</w:t>
      </w:r>
      <w:r>
        <w:t xml:space="preserve"> </w:t>
      </w:r>
      <w:r w:rsidR="00E81911" w:rsidRPr="00E81911">
        <w:t>Further algebra, Pythagoras’ theorem</w:t>
      </w:r>
      <w:r w:rsidR="00463BBA">
        <w:t>,</w:t>
      </w:r>
      <w:r w:rsidR="00E81911" w:rsidRPr="00E81911">
        <w:t xml:space="preserve"> </w:t>
      </w:r>
      <w:proofErr w:type="gramStart"/>
      <w:r w:rsidR="00E81911" w:rsidRPr="00E81911">
        <w:t>surds</w:t>
      </w:r>
      <w:proofErr w:type="gramEnd"/>
      <w:r w:rsidR="00E81911" w:rsidRPr="00E81911">
        <w:t xml:space="preserve"> and appropriate accuracy</w:t>
      </w:r>
      <w:bookmarkEnd w:id="11"/>
      <w:r w:rsidR="003947CA" w:rsidRPr="00393536">
        <w:t xml:space="preserve"> </w:t>
      </w:r>
    </w:p>
    <w:p w14:paraId="5550F4ED" w14:textId="067341A9" w:rsidR="003947CA" w:rsidRDefault="003947CA" w:rsidP="003947CA">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5927C9" w:rsidRPr="004A4E17" w14:paraId="5B0E6C0B" w14:textId="77777777" w:rsidTr="00BD74C2">
        <w:trPr>
          <w:trHeight w:hRule="exact" w:val="440"/>
          <w:tblHeader/>
        </w:trPr>
        <w:tc>
          <w:tcPr>
            <w:tcW w:w="2552" w:type="dxa"/>
            <w:shd w:val="clear" w:color="auto" w:fill="EA5B0C"/>
            <w:tcMar>
              <w:top w:w="113" w:type="dxa"/>
              <w:bottom w:w="113" w:type="dxa"/>
            </w:tcMar>
            <w:vAlign w:val="center"/>
          </w:tcPr>
          <w:p w14:paraId="45DE76D8" w14:textId="4DA819CA" w:rsidR="005927C9" w:rsidRPr="004A4E17" w:rsidRDefault="005927C9" w:rsidP="00406858">
            <w:pPr>
              <w:pStyle w:val="TableHead"/>
            </w:pPr>
            <w:r w:rsidRPr="004A4E17">
              <w:t>Syllabus ref</w:t>
            </w:r>
            <w:r>
              <w:t>.</w:t>
            </w:r>
          </w:p>
        </w:tc>
        <w:tc>
          <w:tcPr>
            <w:tcW w:w="2126" w:type="dxa"/>
            <w:shd w:val="clear" w:color="auto" w:fill="EA5B0C"/>
            <w:tcMar>
              <w:top w:w="113" w:type="dxa"/>
              <w:bottom w:w="113" w:type="dxa"/>
            </w:tcMar>
            <w:vAlign w:val="center"/>
          </w:tcPr>
          <w:p w14:paraId="02821796" w14:textId="77777777" w:rsidR="005927C9" w:rsidRPr="004A4E17" w:rsidRDefault="005927C9" w:rsidP="00406858">
            <w:pPr>
              <w:pStyle w:val="TableHead"/>
            </w:pPr>
            <w:r w:rsidRPr="004A4E17">
              <w:t>Learning objectives</w:t>
            </w:r>
          </w:p>
        </w:tc>
        <w:tc>
          <w:tcPr>
            <w:tcW w:w="9923" w:type="dxa"/>
            <w:shd w:val="clear" w:color="auto" w:fill="EA5B0C"/>
            <w:tcMar>
              <w:top w:w="113" w:type="dxa"/>
              <w:bottom w:w="113" w:type="dxa"/>
            </w:tcMar>
            <w:vAlign w:val="center"/>
          </w:tcPr>
          <w:p w14:paraId="53CF842C" w14:textId="77777777" w:rsidR="005927C9" w:rsidRPr="00DF2AEF" w:rsidRDefault="005927C9" w:rsidP="00406858">
            <w:pPr>
              <w:pStyle w:val="TableHead"/>
            </w:pPr>
            <w:r w:rsidRPr="00DF2AEF">
              <w:t>Suggested teaching activities</w:t>
            </w:r>
            <w:r>
              <w:t xml:space="preserve"> </w:t>
            </w:r>
          </w:p>
        </w:tc>
      </w:tr>
      <w:tr w:rsidR="00D26BD4" w:rsidRPr="004A4E17" w14:paraId="75C99CCC" w14:textId="77777777" w:rsidTr="001B42A8">
        <w:tblPrEx>
          <w:tblCellMar>
            <w:top w:w="0" w:type="dxa"/>
            <w:bottom w:w="0" w:type="dxa"/>
          </w:tblCellMar>
        </w:tblPrEx>
        <w:tc>
          <w:tcPr>
            <w:tcW w:w="2552" w:type="dxa"/>
            <w:tcMar>
              <w:top w:w="113" w:type="dxa"/>
              <w:bottom w:w="113" w:type="dxa"/>
            </w:tcMar>
          </w:tcPr>
          <w:p w14:paraId="79E7E39A" w14:textId="77777777" w:rsidR="00D26BD4" w:rsidRDefault="00D26BD4" w:rsidP="001B42A8">
            <w:pPr>
              <w:pStyle w:val="BodyText"/>
              <w:rPr>
                <w:lang w:eastAsia="en-GB"/>
              </w:rPr>
            </w:pPr>
            <w:r w:rsidRPr="000420CE">
              <w:rPr>
                <w:lang w:eastAsia="en-GB"/>
              </w:rPr>
              <w:t>C1.</w:t>
            </w:r>
            <w:r>
              <w:rPr>
                <w:lang w:eastAsia="en-GB"/>
              </w:rPr>
              <w:t>5</w:t>
            </w:r>
            <w:r w:rsidRPr="000420CE">
              <w:rPr>
                <w:lang w:eastAsia="en-GB"/>
              </w:rPr>
              <w:t xml:space="preserve"> </w:t>
            </w:r>
          </w:p>
          <w:p w14:paraId="5013865A" w14:textId="3EAD618C" w:rsidR="00D26BD4" w:rsidRPr="004A4E17" w:rsidRDefault="00D26BD4" w:rsidP="001B42A8">
            <w:pPr>
              <w:pStyle w:val="BodyText"/>
              <w:rPr>
                <w:lang w:eastAsia="en-GB"/>
              </w:rPr>
            </w:pPr>
            <w:r w:rsidRPr="000420CE">
              <w:rPr>
                <w:lang w:eastAsia="en-GB"/>
              </w:rPr>
              <w:t xml:space="preserve">and </w:t>
            </w:r>
            <w:r w:rsidRPr="001B42A8">
              <w:rPr>
                <w:shd w:val="clear" w:color="auto" w:fill="FEEFE6"/>
                <w:lang w:eastAsia="en-GB"/>
              </w:rPr>
              <w:t>E1.5</w:t>
            </w:r>
            <w:r w:rsidR="00184106" w:rsidRPr="00184106">
              <w:rPr>
                <w:lang w:eastAsia="en-GB"/>
              </w:rPr>
              <w:t xml:space="preserve"> Ordering</w:t>
            </w:r>
          </w:p>
        </w:tc>
        <w:tc>
          <w:tcPr>
            <w:tcW w:w="2126" w:type="dxa"/>
            <w:tcMar>
              <w:top w:w="113" w:type="dxa"/>
              <w:bottom w:w="113" w:type="dxa"/>
            </w:tcMar>
          </w:tcPr>
          <w:p w14:paraId="18160AD5" w14:textId="77777777" w:rsidR="00D26BD4" w:rsidRPr="000420CE" w:rsidRDefault="00D26BD4" w:rsidP="001B42A8">
            <w:pPr>
              <w:autoSpaceDE w:val="0"/>
              <w:autoSpaceDN w:val="0"/>
              <w:adjustRightInd w:val="0"/>
              <w:rPr>
                <w:rFonts w:cs="Arial"/>
                <w:szCs w:val="20"/>
                <w:lang w:eastAsia="en-GB"/>
              </w:rPr>
            </w:pPr>
            <w:r w:rsidRPr="000420CE">
              <w:rPr>
                <w:rFonts w:cs="Arial"/>
                <w:szCs w:val="20"/>
                <w:lang w:eastAsia="en-GB"/>
              </w:rPr>
              <w:t>Order quantities by magnitude and demonstrate familiarity with the symbols</w:t>
            </w:r>
          </w:p>
          <w:p w14:paraId="20AA4295" w14:textId="77777777" w:rsidR="00D26BD4" w:rsidRPr="004A4E17" w:rsidRDefault="00D26BD4" w:rsidP="001B42A8">
            <w:pPr>
              <w:pStyle w:val="BodyText"/>
              <w:rPr>
                <w:lang w:eastAsia="en-GB"/>
              </w:rPr>
            </w:pPr>
            <w:r w:rsidRPr="000420CE">
              <w:rPr>
                <w:lang w:eastAsia="en-GB"/>
              </w:rPr>
              <w:t xml:space="preserve">=, ≠, &gt;, &lt;, ≥ </w:t>
            </w:r>
            <w:r>
              <w:rPr>
                <w:lang w:eastAsia="en-GB"/>
              </w:rPr>
              <w:t xml:space="preserve">and </w:t>
            </w:r>
            <w:r w:rsidRPr="000420CE">
              <w:rPr>
                <w:lang w:eastAsia="en-GB"/>
              </w:rPr>
              <w:t>≤</w:t>
            </w:r>
            <w:r>
              <w:rPr>
                <w:lang w:eastAsia="en-GB"/>
              </w:rPr>
              <w:t xml:space="preserve"> .</w:t>
            </w:r>
          </w:p>
        </w:tc>
        <w:tc>
          <w:tcPr>
            <w:tcW w:w="9923" w:type="dxa"/>
            <w:tcMar>
              <w:top w:w="113" w:type="dxa"/>
              <w:bottom w:w="113" w:type="dxa"/>
            </w:tcMar>
          </w:tcPr>
          <w:p w14:paraId="3EC90042" w14:textId="2E55D722" w:rsidR="00D26BD4" w:rsidRPr="000420CE" w:rsidRDefault="00D26BD4" w:rsidP="001B42A8">
            <w:pPr>
              <w:autoSpaceDE w:val="0"/>
              <w:autoSpaceDN w:val="0"/>
              <w:adjustRightInd w:val="0"/>
              <w:rPr>
                <w:rFonts w:cs="Arial"/>
                <w:szCs w:val="20"/>
                <w:lang w:eastAsia="en-GB"/>
              </w:rPr>
            </w:pPr>
            <w:r>
              <w:rPr>
                <w:rFonts w:cs="Arial"/>
                <w:szCs w:val="20"/>
                <w:lang w:eastAsia="en-GB"/>
              </w:rPr>
              <w:t>G</w:t>
            </w:r>
            <w:r w:rsidRPr="000420CE">
              <w:rPr>
                <w:rFonts w:cs="Arial"/>
                <w:szCs w:val="20"/>
                <w:lang w:eastAsia="en-GB"/>
              </w:rPr>
              <w:t xml:space="preserve">ive learners a set of cards with the symbols =, ≠, &gt;, &lt;, </w:t>
            </w:r>
            <w:r w:rsidR="004068B5" w:rsidRPr="004068B5">
              <w:rPr>
                <w:rFonts w:cs="Arial"/>
                <w:szCs w:val="20"/>
                <w:lang w:eastAsia="ja-JP"/>
              </w:rPr>
              <w:t>≥</w:t>
            </w:r>
            <w:r w:rsidRPr="000420CE">
              <w:rPr>
                <w:rFonts w:cs="Arial"/>
                <w:szCs w:val="20"/>
                <w:lang w:eastAsia="en-GB"/>
              </w:rPr>
              <w:t xml:space="preserve">, </w:t>
            </w:r>
            <w:r w:rsidR="004068B5" w:rsidRPr="004068B5">
              <w:rPr>
                <w:rFonts w:cs="Arial"/>
                <w:szCs w:val="20"/>
                <w:lang w:eastAsia="ja-JP"/>
              </w:rPr>
              <w:t>≤</w:t>
            </w:r>
            <w:r w:rsidRPr="000420CE">
              <w:rPr>
                <w:rFonts w:cs="Arial"/>
                <w:szCs w:val="20"/>
                <w:lang w:eastAsia="en-GB"/>
              </w:rPr>
              <w:t>. Ask them to choose which card should go between pairs of quantities that you give them. For example, 400 m and 4000 cm; 20% and 0.2; –8 and –10, etc. Extend this by asking learners to consider when, or if, more than one card can be used (</w:t>
            </w:r>
            <w:proofErr w:type="gramStart"/>
            <w:r w:rsidRPr="000420CE">
              <w:rPr>
                <w:rFonts w:cs="Arial"/>
                <w:szCs w:val="20"/>
                <w:lang w:eastAsia="en-GB"/>
              </w:rPr>
              <w:t>e.g.</w:t>
            </w:r>
            <w:proofErr w:type="gramEnd"/>
            <w:r w:rsidRPr="000420CE">
              <w:rPr>
                <w:rFonts w:cs="Arial"/>
                <w:szCs w:val="20"/>
                <w:lang w:eastAsia="en-GB"/>
              </w:rPr>
              <w:t xml:space="preserve"> ≠ can be used in place of &gt; or &lt;). </w:t>
            </w:r>
          </w:p>
          <w:p w14:paraId="401BAB4F" w14:textId="77777777" w:rsidR="00D26BD4" w:rsidRPr="000420CE" w:rsidRDefault="00D26BD4" w:rsidP="001B42A8">
            <w:pPr>
              <w:autoSpaceDE w:val="0"/>
              <w:autoSpaceDN w:val="0"/>
              <w:adjustRightInd w:val="0"/>
              <w:rPr>
                <w:rFonts w:cs="Arial"/>
                <w:szCs w:val="20"/>
                <w:lang w:eastAsia="en-GB"/>
              </w:rPr>
            </w:pPr>
          </w:p>
          <w:p w14:paraId="0087CC8C" w14:textId="77777777" w:rsidR="00D26BD4" w:rsidRPr="000420CE" w:rsidRDefault="00D26BD4" w:rsidP="001B42A8">
            <w:pPr>
              <w:autoSpaceDE w:val="0"/>
              <w:autoSpaceDN w:val="0"/>
              <w:adjustRightInd w:val="0"/>
              <w:rPr>
                <w:rFonts w:cs="Arial"/>
                <w:szCs w:val="20"/>
                <w:lang w:eastAsia="en-GB"/>
              </w:rPr>
            </w:pPr>
            <w:r w:rsidRPr="000420CE">
              <w:rPr>
                <w:rFonts w:cs="Arial"/>
                <w:szCs w:val="20"/>
                <w:lang w:eastAsia="en-GB"/>
              </w:rPr>
              <w:t xml:space="preserve">Give learners a list of fractions, </w:t>
            </w:r>
            <w:proofErr w:type="gramStart"/>
            <w:r w:rsidRPr="000420CE">
              <w:rPr>
                <w:rFonts w:cs="Arial"/>
                <w:szCs w:val="20"/>
                <w:lang w:eastAsia="en-GB"/>
              </w:rPr>
              <w:t>decimals</w:t>
            </w:r>
            <w:proofErr w:type="gramEnd"/>
            <w:r w:rsidRPr="000420CE">
              <w:rPr>
                <w:rFonts w:cs="Arial"/>
                <w:szCs w:val="20"/>
                <w:lang w:eastAsia="en-GB"/>
              </w:rPr>
              <w:t xml:space="preserve"> and percentages. Ask them to order these by magnitude using the inequality signs.</w:t>
            </w:r>
          </w:p>
          <w:p w14:paraId="74BEB7FA" w14:textId="77777777" w:rsidR="00D26BD4" w:rsidRPr="000420CE" w:rsidRDefault="00D26BD4" w:rsidP="001B42A8">
            <w:pPr>
              <w:autoSpaceDE w:val="0"/>
              <w:autoSpaceDN w:val="0"/>
              <w:adjustRightInd w:val="0"/>
              <w:rPr>
                <w:rFonts w:cs="Arial"/>
                <w:szCs w:val="20"/>
                <w:lang w:eastAsia="en-GB"/>
              </w:rPr>
            </w:pPr>
          </w:p>
          <w:p w14:paraId="53A4D699" w14:textId="77777777" w:rsidR="00D26BD4" w:rsidRPr="004A4E17" w:rsidRDefault="00D26BD4" w:rsidP="001B42A8">
            <w:pPr>
              <w:pStyle w:val="BodyText"/>
            </w:pPr>
            <w:r w:rsidRPr="000420CE">
              <w:rPr>
                <w:lang w:eastAsia="en-GB"/>
              </w:rPr>
              <w:t xml:space="preserve">To check their understanding, learners can then try </w:t>
            </w:r>
            <w:r>
              <w:rPr>
                <w:lang w:eastAsia="en-GB"/>
              </w:rPr>
              <w:t>a</w:t>
            </w:r>
            <w:r w:rsidRPr="000420CE">
              <w:rPr>
                <w:lang w:eastAsia="en-GB"/>
              </w:rPr>
              <w:t xml:space="preserve"> past paper question. </w:t>
            </w:r>
            <w:r w:rsidRPr="000420CE">
              <w:rPr>
                <w:b/>
                <w:lang w:eastAsia="en-GB"/>
              </w:rPr>
              <w:t>(F)</w:t>
            </w:r>
          </w:p>
        </w:tc>
      </w:tr>
      <w:tr w:rsidR="00311E76" w:rsidRPr="004A4E17" w14:paraId="42F29D0A" w14:textId="77777777" w:rsidTr="001B42A8">
        <w:tblPrEx>
          <w:tblCellMar>
            <w:top w:w="0" w:type="dxa"/>
            <w:bottom w:w="0" w:type="dxa"/>
          </w:tblCellMar>
        </w:tblPrEx>
        <w:tc>
          <w:tcPr>
            <w:tcW w:w="2552" w:type="dxa"/>
            <w:tcMar>
              <w:top w:w="113" w:type="dxa"/>
              <w:bottom w:w="113" w:type="dxa"/>
            </w:tcMar>
          </w:tcPr>
          <w:p w14:paraId="1FA98573" w14:textId="77777777" w:rsidR="00311E76" w:rsidRDefault="00311E76" w:rsidP="001B42A8">
            <w:pPr>
              <w:pStyle w:val="BodyText"/>
              <w:rPr>
                <w:lang w:eastAsia="en-GB"/>
              </w:rPr>
            </w:pPr>
            <w:r w:rsidRPr="000420CE">
              <w:rPr>
                <w:lang w:eastAsia="en-GB"/>
              </w:rPr>
              <w:t xml:space="preserve">C1.9 </w:t>
            </w:r>
          </w:p>
          <w:p w14:paraId="457157EE" w14:textId="78163A76" w:rsidR="00311E76" w:rsidRPr="004A4E17" w:rsidRDefault="00311E76" w:rsidP="001B42A8">
            <w:pPr>
              <w:pStyle w:val="BodyText"/>
              <w:rPr>
                <w:lang w:eastAsia="en-GB"/>
              </w:rPr>
            </w:pPr>
            <w:r w:rsidRPr="000420CE">
              <w:rPr>
                <w:lang w:eastAsia="en-GB"/>
              </w:rPr>
              <w:t xml:space="preserve">and </w:t>
            </w:r>
            <w:r w:rsidRPr="001B42A8">
              <w:rPr>
                <w:shd w:val="clear" w:color="auto" w:fill="FEEFE6"/>
                <w:lang w:eastAsia="en-GB"/>
              </w:rPr>
              <w:t>E1.9</w:t>
            </w:r>
            <w:r w:rsidR="00550563" w:rsidRPr="00550563">
              <w:rPr>
                <w:lang w:eastAsia="en-GB"/>
              </w:rPr>
              <w:t xml:space="preserve"> Estimation</w:t>
            </w:r>
          </w:p>
        </w:tc>
        <w:tc>
          <w:tcPr>
            <w:tcW w:w="2126" w:type="dxa"/>
            <w:tcMar>
              <w:top w:w="113" w:type="dxa"/>
              <w:bottom w:w="113" w:type="dxa"/>
            </w:tcMar>
          </w:tcPr>
          <w:p w14:paraId="2847266B" w14:textId="77777777" w:rsidR="00311E76" w:rsidRDefault="00311E76" w:rsidP="00CD5BA1">
            <w:pPr>
              <w:pStyle w:val="BodyText"/>
              <w:numPr>
                <w:ilvl w:val="0"/>
                <w:numId w:val="35"/>
              </w:numPr>
              <w:ind w:left="323" w:hanging="283"/>
              <w:rPr>
                <w:lang w:eastAsia="en-GB"/>
              </w:rPr>
            </w:pPr>
            <w:r>
              <w:rPr>
                <w:lang w:eastAsia="en-GB"/>
              </w:rPr>
              <w:t>Round values to a specified degree of accuracy.</w:t>
            </w:r>
          </w:p>
          <w:p w14:paraId="4C99B25C" w14:textId="77777777" w:rsidR="00311E76" w:rsidRDefault="00311E76" w:rsidP="00223B2A">
            <w:pPr>
              <w:pStyle w:val="BodyText"/>
              <w:ind w:left="323" w:hanging="283"/>
              <w:rPr>
                <w:lang w:eastAsia="en-GB"/>
              </w:rPr>
            </w:pPr>
          </w:p>
          <w:p w14:paraId="3F5C44F2" w14:textId="77777777" w:rsidR="00311E76" w:rsidRDefault="00311E76" w:rsidP="00CD5BA1">
            <w:pPr>
              <w:pStyle w:val="BodyText"/>
              <w:numPr>
                <w:ilvl w:val="0"/>
                <w:numId w:val="35"/>
              </w:numPr>
              <w:ind w:left="323" w:hanging="283"/>
              <w:rPr>
                <w:lang w:eastAsia="en-GB"/>
              </w:rPr>
            </w:pPr>
            <w:r w:rsidRPr="000420CE">
              <w:rPr>
                <w:lang w:eastAsia="en-GB"/>
              </w:rPr>
              <w:t xml:space="preserve">Make estimates </w:t>
            </w:r>
            <w:r>
              <w:rPr>
                <w:lang w:eastAsia="en-GB"/>
              </w:rPr>
              <w:t xml:space="preserve">for calculations involving </w:t>
            </w:r>
            <w:r w:rsidRPr="000420CE">
              <w:rPr>
                <w:lang w:eastAsia="en-GB"/>
              </w:rPr>
              <w:t xml:space="preserve">numbers, </w:t>
            </w:r>
            <w:proofErr w:type="gramStart"/>
            <w:r w:rsidRPr="000420CE">
              <w:rPr>
                <w:lang w:eastAsia="en-GB"/>
              </w:rPr>
              <w:t>quantities</w:t>
            </w:r>
            <w:proofErr w:type="gramEnd"/>
            <w:r>
              <w:rPr>
                <w:lang w:eastAsia="en-GB"/>
              </w:rPr>
              <w:t xml:space="preserve"> and measurements.</w:t>
            </w:r>
          </w:p>
          <w:p w14:paraId="51CDC35E" w14:textId="77777777" w:rsidR="00311E76" w:rsidRDefault="00311E76" w:rsidP="00223B2A">
            <w:pPr>
              <w:pStyle w:val="BodyText"/>
              <w:ind w:left="323" w:hanging="283"/>
              <w:rPr>
                <w:lang w:eastAsia="en-GB"/>
              </w:rPr>
            </w:pPr>
          </w:p>
          <w:p w14:paraId="5DCCC39D" w14:textId="77777777" w:rsidR="00311E76" w:rsidRPr="004A4E17" w:rsidRDefault="00311E76" w:rsidP="00CD5BA1">
            <w:pPr>
              <w:pStyle w:val="BodyText"/>
              <w:numPr>
                <w:ilvl w:val="0"/>
                <w:numId w:val="35"/>
              </w:numPr>
              <w:ind w:left="323" w:hanging="283"/>
              <w:rPr>
                <w:lang w:eastAsia="en-GB"/>
              </w:rPr>
            </w:pPr>
            <w:r>
              <w:rPr>
                <w:lang w:eastAsia="en-GB"/>
              </w:rPr>
              <w:t>R</w:t>
            </w:r>
            <w:r w:rsidRPr="000420CE">
              <w:rPr>
                <w:lang w:eastAsia="en-GB"/>
              </w:rPr>
              <w:t xml:space="preserve">ound answers to </w:t>
            </w:r>
            <w:r>
              <w:rPr>
                <w:lang w:eastAsia="en-GB"/>
              </w:rPr>
              <w:t xml:space="preserve">a </w:t>
            </w:r>
            <w:r w:rsidRPr="000420CE">
              <w:rPr>
                <w:lang w:eastAsia="en-GB"/>
              </w:rPr>
              <w:t>reasonable</w:t>
            </w:r>
            <w:r>
              <w:rPr>
                <w:lang w:eastAsia="en-GB"/>
              </w:rPr>
              <w:t xml:space="preserve"> degree of</w:t>
            </w:r>
            <w:r w:rsidRPr="000420CE">
              <w:rPr>
                <w:lang w:eastAsia="en-GB"/>
              </w:rPr>
              <w:t xml:space="preserve"> accuracy in the context of a given problem.</w:t>
            </w:r>
          </w:p>
        </w:tc>
        <w:tc>
          <w:tcPr>
            <w:tcW w:w="9923" w:type="dxa"/>
            <w:tcMar>
              <w:top w:w="113" w:type="dxa"/>
              <w:bottom w:w="113" w:type="dxa"/>
            </w:tcMar>
          </w:tcPr>
          <w:p w14:paraId="13794F68" w14:textId="77777777" w:rsidR="00311E76" w:rsidRPr="000420CE" w:rsidRDefault="00311E76" w:rsidP="001B42A8">
            <w:pPr>
              <w:autoSpaceDE w:val="0"/>
              <w:autoSpaceDN w:val="0"/>
              <w:adjustRightInd w:val="0"/>
              <w:rPr>
                <w:rFonts w:cs="Arial"/>
                <w:b/>
                <w:szCs w:val="20"/>
              </w:rPr>
            </w:pPr>
            <w:r w:rsidRPr="000420CE">
              <w:rPr>
                <w:rFonts w:cs="Arial"/>
                <w:szCs w:val="20"/>
                <w:lang w:eastAsia="en-GB"/>
              </w:rPr>
              <w:t>A</w:t>
            </w:r>
            <w:r>
              <w:rPr>
                <w:rFonts w:cs="Arial"/>
                <w:szCs w:val="20"/>
                <w:lang w:eastAsia="en-GB"/>
              </w:rPr>
              <w:t xml:space="preserve">s a starter, </w:t>
            </w:r>
            <w:r w:rsidRPr="000420CE">
              <w:rPr>
                <w:rFonts w:cs="Arial"/>
                <w:szCs w:val="20"/>
                <w:lang w:eastAsia="en-GB"/>
              </w:rPr>
              <w:t>revise rounding numbers to the nearest 10, 100, 1000, etc., or to a set number of decimal places. Show learners how to round a number to a given number of significant figures, explaining the difference</w:t>
            </w:r>
            <w:r>
              <w:rPr>
                <w:rFonts w:cs="Arial"/>
                <w:szCs w:val="20"/>
                <w:lang w:eastAsia="en-GB"/>
              </w:rPr>
              <w:t>s</w:t>
            </w:r>
            <w:r w:rsidRPr="000420CE">
              <w:rPr>
                <w:rFonts w:cs="Arial"/>
                <w:szCs w:val="20"/>
                <w:lang w:eastAsia="en-GB"/>
              </w:rPr>
              <w:t xml:space="preserve"> and similarities between significant figures and decimal places. </w:t>
            </w:r>
          </w:p>
          <w:p w14:paraId="2FE7F571" w14:textId="77777777" w:rsidR="00311E76" w:rsidRPr="000420CE" w:rsidRDefault="00311E76" w:rsidP="001B42A8">
            <w:pPr>
              <w:autoSpaceDE w:val="0"/>
              <w:autoSpaceDN w:val="0"/>
              <w:adjustRightInd w:val="0"/>
              <w:rPr>
                <w:rFonts w:cs="Arial"/>
                <w:b/>
                <w:szCs w:val="20"/>
              </w:rPr>
            </w:pPr>
          </w:p>
          <w:p w14:paraId="70BFAD6A" w14:textId="77777777" w:rsidR="00311E76" w:rsidRDefault="00311E76" w:rsidP="001B42A8">
            <w:pPr>
              <w:pStyle w:val="BodyText"/>
            </w:pPr>
            <w:r w:rsidRPr="000420CE">
              <w:t>It is helpful to e</w:t>
            </w:r>
            <w:r w:rsidRPr="000420CE">
              <w:rPr>
                <w:lang w:eastAsia="en-GB"/>
              </w:rPr>
              <w:t xml:space="preserve">xplain common misconceptions such as 43.98 to </w:t>
            </w:r>
            <w:r w:rsidRPr="000420CE">
              <w:t>1 </w:t>
            </w:r>
            <w:proofErr w:type="spellStart"/>
            <w:r w:rsidRPr="000420CE">
              <w:t>d.p.</w:t>
            </w:r>
            <w:proofErr w:type="spellEnd"/>
            <w:r w:rsidRPr="000420CE">
              <w:rPr>
                <w:lang w:eastAsia="en-GB"/>
              </w:rPr>
              <w:t xml:space="preserve"> is 44.0 not 44. Emphasise that for this syllabus, non-exact answers are required to three significant figures unless the question says otherwise.</w:t>
            </w:r>
            <w:r w:rsidRPr="000420CE">
              <w:t xml:space="preserve"> </w:t>
            </w:r>
          </w:p>
          <w:p w14:paraId="046CB2A6" w14:textId="77777777" w:rsidR="00311E76" w:rsidRDefault="00311E76" w:rsidP="001B42A8">
            <w:pPr>
              <w:pStyle w:val="BodyText"/>
            </w:pPr>
          </w:p>
          <w:p w14:paraId="590E3696" w14:textId="77777777" w:rsidR="00311E76" w:rsidRDefault="00311E76" w:rsidP="001B42A8">
            <w:pPr>
              <w:pStyle w:val="BodyText"/>
            </w:pPr>
            <w:r w:rsidRPr="000420CE">
              <w:t>Revision of estimating and rounding can be found on the Math.com website (</w:t>
            </w:r>
            <w:hyperlink r:id="rId80" w:history="1">
              <w:r w:rsidRPr="000420CE">
                <w:rPr>
                  <w:rStyle w:val="Hyperlink"/>
                  <w:rFonts w:cs="Arial"/>
                </w:rPr>
                <w:t>www.math.com</w:t>
              </w:r>
            </w:hyperlink>
            <w:r w:rsidRPr="000420CE">
              <w:t>); if the link doesn’t work, search for ‘Estimating and rounding decimals’.</w:t>
            </w:r>
          </w:p>
          <w:p w14:paraId="1150FFBF" w14:textId="77777777" w:rsidR="00311E76" w:rsidRDefault="00311E76" w:rsidP="001B42A8">
            <w:pPr>
              <w:pStyle w:val="BodyText"/>
            </w:pPr>
          </w:p>
          <w:p w14:paraId="6B700166" w14:textId="77777777" w:rsidR="00311E76" w:rsidRPr="004A4E17" w:rsidRDefault="00311E76" w:rsidP="001B42A8">
            <w:pPr>
              <w:pStyle w:val="BodyText"/>
            </w:pPr>
          </w:p>
        </w:tc>
      </w:tr>
    </w:tbl>
    <w:p w14:paraId="04116215" w14:textId="77777777" w:rsidR="00903411" w:rsidRDefault="00903411">
      <w:r>
        <w:br w:type="page"/>
      </w: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Look w:val="0000" w:firstRow="0" w:lastRow="0" w:firstColumn="0" w:lastColumn="0" w:noHBand="0" w:noVBand="0"/>
      </w:tblPr>
      <w:tblGrid>
        <w:gridCol w:w="2552"/>
        <w:gridCol w:w="2126"/>
        <w:gridCol w:w="9923"/>
      </w:tblGrid>
      <w:tr w:rsidR="00BD46C5" w:rsidRPr="002C0AFF" w14:paraId="413962C1" w14:textId="77777777" w:rsidTr="001B42A8">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5CFD1C7A" w14:textId="5A22CCA3" w:rsidR="00BD46C5" w:rsidRPr="004A4E17" w:rsidRDefault="00BD46C5" w:rsidP="001B42A8">
            <w:pPr>
              <w:pStyle w:val="BodyText"/>
              <w:rPr>
                <w:lang w:eastAsia="en-GB"/>
              </w:rPr>
            </w:pPr>
            <w:r w:rsidRPr="001B42A8">
              <w:rPr>
                <w:shd w:val="clear" w:color="auto" w:fill="FEEFE6"/>
                <w:lang w:eastAsia="en-GB"/>
              </w:rPr>
              <w:lastRenderedPageBreak/>
              <w:t>E2.3</w:t>
            </w:r>
            <w:r w:rsidR="009F1433">
              <w:rPr>
                <w:shd w:val="clear" w:color="auto" w:fill="FEEFE6"/>
                <w:lang w:eastAsia="en-GB"/>
              </w:rPr>
              <w:t xml:space="preserve"> </w:t>
            </w:r>
            <w:r w:rsidR="009F1433" w:rsidRPr="009F1433">
              <w:rPr>
                <w:shd w:val="clear" w:color="auto" w:fill="FEEFE6"/>
                <w:lang w:eastAsia="en-GB"/>
              </w:rPr>
              <w:t>Algebraic fractions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53A5BB8" w14:textId="77777777" w:rsidR="00BD46C5" w:rsidRPr="000420CE" w:rsidRDefault="00BD46C5" w:rsidP="001B42A8">
            <w:pPr>
              <w:shd w:val="clear" w:color="auto" w:fill="FEEFE6"/>
              <w:autoSpaceDE w:val="0"/>
              <w:autoSpaceDN w:val="0"/>
              <w:adjustRightInd w:val="0"/>
              <w:rPr>
                <w:rFonts w:cs="Arial"/>
                <w:szCs w:val="20"/>
                <w:lang w:eastAsia="en-GB"/>
              </w:rPr>
            </w:pPr>
            <w:r w:rsidRPr="000420CE">
              <w:rPr>
                <w:rFonts w:cs="Arial"/>
                <w:szCs w:val="20"/>
                <w:lang w:eastAsia="en-GB"/>
              </w:rPr>
              <w:t>Manipulate algebraic fractions</w:t>
            </w:r>
            <w:r>
              <w:rPr>
                <w:rFonts w:cs="Arial"/>
                <w:szCs w:val="20"/>
                <w:lang w:eastAsia="en-GB"/>
              </w:rPr>
              <w:t>.</w:t>
            </w:r>
            <w:r w:rsidRPr="000420CE">
              <w:rPr>
                <w:rFonts w:cs="Arial"/>
                <w:szCs w:val="20"/>
                <w:lang w:eastAsia="en-GB"/>
              </w:rPr>
              <w:t xml:space="preserve"> </w:t>
            </w:r>
          </w:p>
          <w:p w14:paraId="5ADD9528" w14:textId="77777777" w:rsidR="00BD46C5" w:rsidRPr="000420CE" w:rsidRDefault="00BD46C5" w:rsidP="001B42A8">
            <w:pPr>
              <w:autoSpaceDE w:val="0"/>
              <w:autoSpaceDN w:val="0"/>
              <w:adjustRightInd w:val="0"/>
              <w:rPr>
                <w:rFonts w:cs="Arial"/>
                <w:szCs w:val="20"/>
                <w:lang w:eastAsia="en-GB"/>
              </w:rPr>
            </w:pPr>
          </w:p>
          <w:p w14:paraId="01B00E5B" w14:textId="77777777" w:rsidR="00BD46C5" w:rsidRPr="004A4E17" w:rsidRDefault="00BD46C5" w:rsidP="001B42A8">
            <w:pPr>
              <w:pStyle w:val="BodyText"/>
              <w:shd w:val="clear" w:color="auto" w:fill="FEEFE6"/>
              <w:rPr>
                <w:lang w:eastAsia="en-GB"/>
              </w:rPr>
            </w:pPr>
            <w:r w:rsidRPr="000420CE">
              <w:rPr>
                <w:lang w:eastAsia="en-GB"/>
              </w:rPr>
              <w:t>Factorise and simplify rational expressions</w:t>
            </w:r>
            <w:r>
              <w:rPr>
                <w:lang w:eastAsia="en-GB"/>
              </w:rPr>
              <w:t>.</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5A235EF9" w14:textId="761B1E8E" w:rsidR="00BD46C5" w:rsidRPr="000420CE" w:rsidRDefault="00BD46C5"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Building on the work on factorising in topic 2.2, show learners how to factorise and simplify rational expressions such as </w:t>
            </w:r>
            <m:oMath>
              <m:f>
                <m:fPr>
                  <m:ctrlPr>
                    <w:rPr>
                      <w:rFonts w:ascii="Cambria Math" w:hAnsi="Cambria Math" w:cs="Arial"/>
                      <w:i/>
                      <w:szCs w:val="20"/>
                      <w:lang w:eastAsia="en-GB"/>
                    </w:rPr>
                  </m:ctrlPr>
                </m:fPr>
                <m:num>
                  <m:sSup>
                    <m:sSupPr>
                      <m:ctrlPr>
                        <w:rPr>
                          <w:rFonts w:ascii="Cambria Math" w:hAnsi="Cambria Math" w:cs="Arial"/>
                          <w:i/>
                          <w:szCs w:val="20"/>
                          <w:lang w:eastAsia="en-GB"/>
                        </w:rPr>
                      </m:ctrlPr>
                    </m:sSupPr>
                    <m:e>
                      <m:r>
                        <m:rPr>
                          <m:nor/>
                        </m:rPr>
                        <w:rPr>
                          <w:rFonts w:cs="Arial"/>
                          <w:i/>
                          <w:iCs/>
                          <w:szCs w:val="20"/>
                          <w:lang w:eastAsia="en-GB"/>
                        </w:rPr>
                        <m:t>x</m:t>
                      </m:r>
                    </m:e>
                    <m:sup>
                      <m:r>
                        <m:rPr>
                          <m:nor/>
                        </m:rPr>
                        <w:rPr>
                          <w:rFonts w:cs="Arial"/>
                          <w:szCs w:val="20"/>
                          <w:lang w:eastAsia="en-GB"/>
                        </w:rPr>
                        <m:t>2</m:t>
                      </m:r>
                    </m:sup>
                  </m:sSup>
                  <m:r>
                    <m:rPr>
                      <m:nor/>
                    </m:rPr>
                    <w:rPr>
                      <w:rFonts w:cs="Arial"/>
                      <w:szCs w:val="20"/>
                      <w:lang w:eastAsia="en-GB"/>
                    </w:rPr>
                    <m:t>-2</m:t>
                  </m:r>
                  <m:r>
                    <m:rPr>
                      <m:nor/>
                    </m:rPr>
                    <w:rPr>
                      <w:rFonts w:cs="Arial"/>
                      <w:i/>
                      <w:iCs/>
                      <w:szCs w:val="20"/>
                      <w:lang w:eastAsia="en-GB"/>
                    </w:rPr>
                    <m:t>x</m:t>
                  </m:r>
                </m:num>
                <m:den>
                  <m:sSup>
                    <m:sSupPr>
                      <m:ctrlPr>
                        <w:rPr>
                          <w:rFonts w:ascii="Cambria Math" w:hAnsi="Cambria Math" w:cs="Arial"/>
                          <w:i/>
                          <w:szCs w:val="20"/>
                          <w:lang w:eastAsia="en-GB"/>
                        </w:rPr>
                      </m:ctrlPr>
                    </m:sSupPr>
                    <m:e>
                      <m:r>
                        <m:rPr>
                          <m:nor/>
                        </m:rPr>
                        <w:rPr>
                          <w:rFonts w:cs="Arial"/>
                          <w:i/>
                          <w:iCs/>
                          <w:szCs w:val="20"/>
                          <w:lang w:eastAsia="en-GB"/>
                        </w:rPr>
                        <m:t>x</m:t>
                      </m:r>
                    </m:e>
                    <m:sup>
                      <m:r>
                        <m:rPr>
                          <m:nor/>
                        </m:rPr>
                        <w:rPr>
                          <w:rFonts w:cs="Arial"/>
                          <w:szCs w:val="20"/>
                          <w:lang w:eastAsia="en-GB"/>
                        </w:rPr>
                        <m:t>2</m:t>
                      </m:r>
                    </m:sup>
                  </m:sSup>
                  <m:r>
                    <m:rPr>
                      <m:nor/>
                    </m:rPr>
                    <w:rPr>
                      <w:rFonts w:cs="Arial"/>
                      <w:szCs w:val="20"/>
                      <w:lang w:eastAsia="en-GB"/>
                    </w:rPr>
                    <m:t>-5</m:t>
                  </m:r>
                  <m:r>
                    <m:rPr>
                      <m:nor/>
                    </m:rPr>
                    <w:rPr>
                      <w:rFonts w:cs="Arial"/>
                      <w:i/>
                      <w:iCs/>
                      <w:szCs w:val="20"/>
                      <w:lang w:eastAsia="en-GB"/>
                    </w:rPr>
                    <m:t>x</m:t>
                  </m:r>
                  <m:r>
                    <m:rPr>
                      <m:nor/>
                    </m:rPr>
                    <w:rPr>
                      <w:rFonts w:cs="Arial"/>
                      <w:szCs w:val="20"/>
                      <w:lang w:eastAsia="en-GB"/>
                    </w:rPr>
                    <m:t>+6</m:t>
                  </m:r>
                </m:den>
              </m:f>
            </m:oMath>
            <w:r w:rsidRPr="000420CE">
              <w:rPr>
                <w:rFonts w:cs="Arial"/>
                <w:szCs w:val="20"/>
                <w:lang w:eastAsia="en-GB"/>
              </w:rPr>
              <w:t>.</w:t>
            </w:r>
          </w:p>
          <w:p w14:paraId="19FF4CDB" w14:textId="77777777" w:rsidR="00BD46C5" w:rsidRPr="000420CE" w:rsidRDefault="00BD46C5" w:rsidP="001B42A8">
            <w:pPr>
              <w:shd w:val="clear" w:color="auto" w:fill="FEEFE6"/>
              <w:autoSpaceDE w:val="0"/>
              <w:autoSpaceDN w:val="0"/>
              <w:adjustRightInd w:val="0"/>
              <w:rPr>
                <w:rFonts w:cs="Arial"/>
                <w:szCs w:val="20"/>
                <w:lang w:eastAsia="en-GB"/>
              </w:rPr>
            </w:pPr>
          </w:p>
          <w:p w14:paraId="7234223B" w14:textId="77777777" w:rsidR="00BD46C5" w:rsidRPr="000420CE" w:rsidRDefault="00BD46C5"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Provide learners with plenty of examples and questions. It is worth linking this work on simplifying rational expressions to the work on using the four rules with algebraic fractions, so that learners always give the most simplified answer. </w:t>
            </w:r>
            <w:r w:rsidRPr="000420CE">
              <w:rPr>
                <w:rFonts w:cs="Arial"/>
                <w:b/>
                <w:szCs w:val="20"/>
                <w:lang w:eastAsia="en-GB"/>
              </w:rPr>
              <w:t>(I)</w:t>
            </w:r>
            <w:r w:rsidRPr="000420CE">
              <w:rPr>
                <w:rFonts w:cs="Arial"/>
                <w:szCs w:val="20"/>
                <w:lang w:eastAsia="en-GB"/>
              </w:rPr>
              <w:t xml:space="preserve"> </w:t>
            </w:r>
          </w:p>
          <w:p w14:paraId="551225DF" w14:textId="77777777" w:rsidR="00BD46C5" w:rsidRPr="000420CE" w:rsidRDefault="00BD46C5" w:rsidP="001B42A8">
            <w:pPr>
              <w:shd w:val="clear" w:color="auto" w:fill="FEEFE6"/>
              <w:autoSpaceDE w:val="0"/>
              <w:autoSpaceDN w:val="0"/>
              <w:adjustRightInd w:val="0"/>
              <w:rPr>
                <w:rFonts w:cs="Arial"/>
                <w:szCs w:val="20"/>
                <w:lang w:eastAsia="en-GB"/>
              </w:rPr>
            </w:pPr>
          </w:p>
          <w:p w14:paraId="3443C057" w14:textId="476B88FA" w:rsidR="00BD46C5" w:rsidRPr="000420CE" w:rsidRDefault="00BD46C5" w:rsidP="001B42A8">
            <w:pPr>
              <w:shd w:val="clear" w:color="auto" w:fill="FEEFE6"/>
              <w:autoSpaceDE w:val="0"/>
              <w:autoSpaceDN w:val="0"/>
              <w:adjustRightInd w:val="0"/>
              <w:rPr>
                <w:rFonts w:cs="Arial"/>
                <w:szCs w:val="20"/>
                <w:lang w:eastAsia="en-GB"/>
              </w:rPr>
            </w:pPr>
            <w:r w:rsidRPr="000420CE">
              <w:rPr>
                <w:rFonts w:cs="Arial"/>
                <w:szCs w:val="20"/>
                <w:lang w:eastAsia="en-GB"/>
              </w:rPr>
              <w:t>You will need to spend time revising adding and subtracting simple fractions with learners, for example</w:t>
            </w:r>
            <w:r w:rsidR="00DF7CF6">
              <w:rPr>
                <w:rFonts w:cs="Arial"/>
                <w:szCs w:val="20"/>
                <w:lang w:eastAsia="en-GB"/>
              </w:rPr>
              <w:t xml:space="preserve"> </w:t>
            </w:r>
            <m:oMath>
              <m:f>
                <m:fPr>
                  <m:ctrlPr>
                    <w:rPr>
                      <w:rFonts w:ascii="Cambria Math" w:hAnsi="Cambria Math" w:cs="Arial"/>
                      <w:i/>
                      <w:szCs w:val="20"/>
                      <w:lang w:eastAsia="en-GB"/>
                    </w:rPr>
                  </m:ctrlPr>
                </m:fPr>
                <m:num>
                  <m:r>
                    <m:rPr>
                      <m:nor/>
                    </m:rPr>
                    <w:rPr>
                      <w:rFonts w:cs="Arial"/>
                      <w:szCs w:val="20"/>
                      <w:lang w:eastAsia="en-GB"/>
                    </w:rPr>
                    <m:t>2</m:t>
                  </m:r>
                </m:num>
                <m:den>
                  <m:r>
                    <m:rPr>
                      <m:nor/>
                    </m:rPr>
                    <w:rPr>
                      <w:rFonts w:cs="Arial"/>
                      <w:szCs w:val="20"/>
                      <w:lang w:eastAsia="en-GB"/>
                    </w:rPr>
                    <m:t>5</m:t>
                  </m:r>
                </m:den>
              </m:f>
              <m:r>
                <m:rPr>
                  <m:nor/>
                </m:rPr>
                <w:rPr>
                  <w:rFonts w:cs="Arial"/>
                  <w:szCs w:val="20"/>
                  <w:lang w:eastAsia="en-GB"/>
                </w:rPr>
                <m:t>+</m:t>
              </m:r>
              <m:f>
                <m:fPr>
                  <m:ctrlPr>
                    <w:rPr>
                      <w:rFonts w:ascii="Cambria Math" w:hAnsi="Cambria Math" w:cs="Arial"/>
                      <w:i/>
                      <w:szCs w:val="20"/>
                      <w:lang w:eastAsia="en-GB"/>
                    </w:rPr>
                  </m:ctrlPr>
                </m:fPr>
                <m:num>
                  <m:r>
                    <m:rPr>
                      <m:nor/>
                    </m:rPr>
                    <w:rPr>
                      <w:rFonts w:cs="Arial"/>
                      <w:szCs w:val="20"/>
                      <w:lang w:eastAsia="en-GB"/>
                    </w:rPr>
                    <m:t>3</m:t>
                  </m:r>
                </m:num>
                <m:den>
                  <m:r>
                    <m:rPr>
                      <m:nor/>
                    </m:rPr>
                    <w:rPr>
                      <w:rFonts w:cs="Arial"/>
                      <w:szCs w:val="20"/>
                      <w:lang w:eastAsia="en-GB"/>
                    </w:rPr>
                    <m:t>8</m:t>
                  </m:r>
                </m:den>
              </m:f>
            </m:oMath>
            <w:r w:rsidRPr="000420CE">
              <w:rPr>
                <w:rFonts w:cs="Arial"/>
                <w:szCs w:val="20"/>
                <w:lang w:eastAsia="en-GB"/>
              </w:rPr>
              <w:t xml:space="preserve">. Explain the process of finding a common denominator by, in this case, multiplying the two denominators. Ask learners to discuss when the lowest common denominator doesn’t need to be the product of the two denominators, </w:t>
            </w:r>
            <w:proofErr w:type="gramStart"/>
            <w:r w:rsidRPr="000420CE">
              <w:rPr>
                <w:rFonts w:cs="Arial"/>
                <w:szCs w:val="20"/>
                <w:lang w:eastAsia="en-GB"/>
              </w:rPr>
              <w:t>e.g.</w:t>
            </w:r>
            <w:proofErr w:type="gramEnd"/>
            <w:r w:rsidR="00FB4988" w:rsidRPr="00FB4988">
              <w:rPr>
                <w:rFonts w:ascii="Cambria Math" w:hAnsi="Cambria Math" w:cs="Arial"/>
                <w:i/>
                <w:szCs w:val="20"/>
                <w:lang w:eastAsia="en-GB"/>
              </w:rPr>
              <w:t xml:space="preserve"> </w:t>
            </w:r>
            <m:oMath>
              <m:f>
                <m:fPr>
                  <m:ctrlPr>
                    <w:rPr>
                      <w:rFonts w:ascii="Cambria Math" w:hAnsi="Cambria Math" w:cs="Arial"/>
                      <w:i/>
                      <w:szCs w:val="20"/>
                      <w:lang w:eastAsia="en-GB"/>
                    </w:rPr>
                  </m:ctrlPr>
                </m:fPr>
                <m:num>
                  <m:r>
                    <m:rPr>
                      <m:nor/>
                    </m:rPr>
                    <w:rPr>
                      <w:rFonts w:cs="Arial"/>
                      <w:szCs w:val="20"/>
                      <w:lang w:eastAsia="en-GB"/>
                    </w:rPr>
                    <m:t>3</m:t>
                  </m:r>
                </m:num>
                <m:den>
                  <m:r>
                    <m:rPr>
                      <m:nor/>
                    </m:rPr>
                    <w:rPr>
                      <w:rFonts w:cs="Arial"/>
                      <w:szCs w:val="20"/>
                      <w:lang w:eastAsia="en-GB"/>
                    </w:rPr>
                    <m:t>10</m:t>
                  </m:r>
                </m:den>
              </m:f>
              <m:r>
                <m:rPr>
                  <m:nor/>
                </m:rPr>
                <w:rPr>
                  <w:rFonts w:cs="Arial"/>
                  <w:szCs w:val="20"/>
                  <w:lang w:eastAsia="en-GB"/>
                </w:rPr>
                <m:t>+</m:t>
              </m:r>
              <m:f>
                <m:fPr>
                  <m:ctrlPr>
                    <w:rPr>
                      <w:rFonts w:ascii="Cambria Math" w:hAnsi="Cambria Math" w:cs="Arial"/>
                      <w:i/>
                      <w:szCs w:val="20"/>
                      <w:lang w:eastAsia="en-GB"/>
                    </w:rPr>
                  </m:ctrlPr>
                </m:fPr>
                <m:num>
                  <m:r>
                    <m:rPr>
                      <m:nor/>
                    </m:rPr>
                    <w:rPr>
                      <w:rFonts w:cs="Arial"/>
                      <w:szCs w:val="20"/>
                      <w:lang w:eastAsia="en-GB"/>
                    </w:rPr>
                    <m:t>5</m:t>
                  </m:r>
                </m:num>
                <m:den>
                  <m:r>
                    <m:rPr>
                      <m:nor/>
                    </m:rPr>
                    <w:rPr>
                      <w:rFonts w:cs="Arial"/>
                      <w:szCs w:val="20"/>
                      <w:lang w:eastAsia="en-GB"/>
                    </w:rPr>
                    <m:t>8</m:t>
                  </m:r>
                </m:den>
              </m:f>
            </m:oMath>
            <w:r w:rsidRPr="000420CE">
              <w:rPr>
                <w:rFonts w:cs="Arial"/>
                <w:szCs w:val="20"/>
                <w:lang w:eastAsia="en-GB"/>
              </w:rPr>
              <w:t>.</w:t>
            </w:r>
          </w:p>
          <w:p w14:paraId="2636ABC3" w14:textId="77777777" w:rsidR="00BD46C5" w:rsidRPr="000420CE" w:rsidRDefault="00BD46C5" w:rsidP="001B42A8">
            <w:pPr>
              <w:shd w:val="clear" w:color="auto" w:fill="FEEFE6"/>
              <w:autoSpaceDE w:val="0"/>
              <w:autoSpaceDN w:val="0"/>
              <w:adjustRightInd w:val="0"/>
              <w:rPr>
                <w:rFonts w:cs="Arial"/>
                <w:szCs w:val="20"/>
                <w:lang w:eastAsia="en-GB"/>
              </w:rPr>
            </w:pPr>
          </w:p>
          <w:p w14:paraId="1A682FBC" w14:textId="48EDD620" w:rsidR="00BD46C5" w:rsidRPr="000420CE" w:rsidRDefault="00BD46C5" w:rsidP="001B42A8">
            <w:pPr>
              <w:shd w:val="clear" w:color="auto" w:fill="FEEFE6"/>
              <w:autoSpaceDE w:val="0"/>
              <w:autoSpaceDN w:val="0"/>
              <w:adjustRightInd w:val="0"/>
              <w:rPr>
                <w:rFonts w:cs="Arial"/>
                <w:szCs w:val="20"/>
                <w:lang w:eastAsia="en-GB"/>
              </w:rPr>
            </w:pPr>
            <w:r w:rsidRPr="000420CE">
              <w:rPr>
                <w:rFonts w:cs="Arial"/>
                <w:szCs w:val="20"/>
                <w:lang w:eastAsia="en-GB"/>
              </w:rPr>
              <w:t>The next step is to move on to algebraic fractions starting with numerical denominators, for example</w:t>
            </w:r>
            <w:r w:rsidR="00FB4988">
              <w:rPr>
                <w:rFonts w:cs="Arial"/>
                <w:szCs w:val="20"/>
                <w:lang w:eastAsia="en-GB"/>
              </w:rPr>
              <w:t xml:space="preserve"> </w:t>
            </w:r>
            <m:oMath>
              <m:f>
                <m:fPr>
                  <m:ctrlPr>
                    <w:rPr>
                      <w:rFonts w:ascii="Cambria Math" w:hAnsi="Cambria Math" w:cs="Arial"/>
                      <w:i/>
                      <w:szCs w:val="20"/>
                      <w:lang w:eastAsia="en-GB"/>
                    </w:rPr>
                  </m:ctrlPr>
                </m:fPr>
                <m:num>
                  <m:r>
                    <m:rPr>
                      <m:nor/>
                    </m:rPr>
                    <w:rPr>
                      <w:rFonts w:cs="Arial"/>
                      <w:i/>
                      <w:iCs/>
                      <w:szCs w:val="20"/>
                      <w:lang w:eastAsia="en-GB"/>
                    </w:rPr>
                    <m:t>x</m:t>
                  </m:r>
                </m:num>
                <m:den>
                  <m:r>
                    <m:rPr>
                      <m:nor/>
                    </m:rPr>
                    <w:rPr>
                      <w:rFonts w:cs="Arial"/>
                      <w:szCs w:val="20"/>
                      <w:lang w:eastAsia="en-GB"/>
                    </w:rPr>
                    <m:t>3</m:t>
                  </m:r>
                </m:den>
              </m:f>
              <m:r>
                <m:rPr>
                  <m:nor/>
                </m:rPr>
                <w:rPr>
                  <w:rFonts w:cs="Arial"/>
                  <w:szCs w:val="20"/>
                  <w:lang w:eastAsia="en-GB"/>
                </w:rPr>
                <m:t>+</m:t>
              </m:r>
              <m:f>
                <m:fPr>
                  <m:ctrlPr>
                    <w:rPr>
                      <w:rFonts w:ascii="Cambria Math" w:hAnsi="Cambria Math" w:cs="Arial"/>
                      <w:i/>
                      <w:szCs w:val="20"/>
                      <w:lang w:eastAsia="en-GB"/>
                    </w:rPr>
                  </m:ctrlPr>
                </m:fPr>
                <m:num>
                  <m:r>
                    <m:rPr>
                      <m:nor/>
                    </m:rPr>
                    <w:rPr>
                      <w:rFonts w:cs="Arial"/>
                      <w:i/>
                      <w:iCs/>
                      <w:szCs w:val="20"/>
                      <w:lang w:eastAsia="en-GB"/>
                    </w:rPr>
                    <m:t>x</m:t>
                  </m:r>
                  <m:r>
                    <m:rPr>
                      <m:nor/>
                    </m:rPr>
                    <w:rPr>
                      <w:rFonts w:cs="Arial"/>
                      <w:szCs w:val="20"/>
                      <w:lang w:eastAsia="en-GB"/>
                    </w:rPr>
                    <m:t>-4</m:t>
                  </m:r>
                </m:num>
                <m:den>
                  <m:r>
                    <m:rPr>
                      <m:nor/>
                    </m:rPr>
                    <w:rPr>
                      <w:rFonts w:cs="Arial"/>
                      <w:szCs w:val="20"/>
                      <w:lang w:eastAsia="en-GB"/>
                    </w:rPr>
                    <m:t>2</m:t>
                  </m:r>
                </m:den>
              </m:f>
            </m:oMath>
            <w:r w:rsidRPr="000420CE">
              <w:rPr>
                <w:rFonts w:cs="Arial"/>
                <w:szCs w:val="20"/>
                <w:lang w:eastAsia="en-GB"/>
              </w:rPr>
              <w:t xml:space="preserve">, </w:t>
            </w:r>
            <m:oMath>
              <m:f>
                <m:fPr>
                  <m:ctrlPr>
                    <w:rPr>
                      <w:rFonts w:ascii="Cambria Math" w:hAnsi="Cambria Math" w:cs="Arial"/>
                      <w:i/>
                      <w:szCs w:val="20"/>
                      <w:lang w:eastAsia="en-GB"/>
                    </w:rPr>
                  </m:ctrlPr>
                </m:fPr>
                <m:num>
                  <m:r>
                    <m:rPr>
                      <m:nor/>
                    </m:rPr>
                    <w:rPr>
                      <w:rFonts w:cs="Arial"/>
                      <w:szCs w:val="20"/>
                      <w:lang w:eastAsia="en-GB"/>
                    </w:rPr>
                    <m:t>2</m:t>
                  </m:r>
                  <m:r>
                    <m:rPr>
                      <m:nor/>
                    </m:rPr>
                    <w:rPr>
                      <w:rFonts w:cs="Arial"/>
                      <w:i/>
                      <w:iCs/>
                      <w:szCs w:val="20"/>
                      <w:lang w:eastAsia="en-GB"/>
                    </w:rPr>
                    <m:t>x</m:t>
                  </m:r>
                </m:num>
                <m:den>
                  <m:r>
                    <m:rPr>
                      <m:nor/>
                    </m:rPr>
                    <w:rPr>
                      <w:rFonts w:cs="Arial"/>
                      <w:szCs w:val="20"/>
                      <w:lang w:eastAsia="en-GB"/>
                    </w:rPr>
                    <m:t>3</m:t>
                  </m:r>
                </m:den>
              </m:f>
              <m:r>
                <m:rPr>
                  <m:nor/>
                </m:rPr>
                <w:rPr>
                  <w:rFonts w:cs="Arial"/>
                  <w:szCs w:val="20"/>
                  <w:lang w:eastAsia="en-GB"/>
                </w:rPr>
                <m:t>-</m:t>
              </m:r>
              <m:f>
                <m:fPr>
                  <m:ctrlPr>
                    <w:rPr>
                      <w:rFonts w:ascii="Cambria Math" w:hAnsi="Cambria Math" w:cs="Arial"/>
                      <w:i/>
                      <w:szCs w:val="20"/>
                      <w:lang w:eastAsia="en-GB"/>
                    </w:rPr>
                  </m:ctrlPr>
                </m:fPr>
                <m:num>
                  <m:r>
                    <m:rPr>
                      <m:nor/>
                    </m:rPr>
                    <w:rPr>
                      <w:rFonts w:cs="Arial"/>
                      <w:szCs w:val="20"/>
                      <w:lang w:eastAsia="en-GB"/>
                    </w:rPr>
                    <m:t>3(</m:t>
                  </m:r>
                  <m:r>
                    <m:rPr>
                      <m:nor/>
                    </m:rPr>
                    <w:rPr>
                      <w:rFonts w:cs="Arial"/>
                      <w:i/>
                      <w:iCs/>
                      <w:szCs w:val="20"/>
                      <w:lang w:eastAsia="en-GB"/>
                    </w:rPr>
                    <m:t>x</m:t>
                  </m:r>
                  <m:r>
                    <m:rPr>
                      <m:nor/>
                    </m:rPr>
                    <w:rPr>
                      <w:rFonts w:cs="Arial"/>
                      <w:szCs w:val="20"/>
                      <w:lang w:eastAsia="en-GB"/>
                    </w:rPr>
                    <m:t>-5)</m:t>
                  </m:r>
                </m:num>
                <m:den>
                  <m:r>
                    <m:rPr>
                      <m:nor/>
                    </m:rPr>
                    <w:rPr>
                      <w:rFonts w:cs="Arial"/>
                      <w:szCs w:val="20"/>
                      <w:lang w:eastAsia="en-GB"/>
                    </w:rPr>
                    <m:t>2</m:t>
                  </m:r>
                </m:den>
              </m:f>
            </m:oMath>
            <w:r w:rsidR="00BF6D66">
              <w:rPr>
                <w:rFonts w:cs="Arial"/>
                <w:szCs w:val="20"/>
                <w:lang w:eastAsia="en-GB"/>
              </w:rPr>
              <w:t xml:space="preserve"> </w:t>
            </w:r>
            <w:r w:rsidRPr="000420CE">
              <w:rPr>
                <w:rFonts w:cs="Arial"/>
                <w:szCs w:val="20"/>
                <w:lang w:eastAsia="en-GB"/>
              </w:rPr>
              <w:t xml:space="preserve">then extending this to algebraic denominators such as </w:t>
            </w:r>
            <m:oMath>
              <m:f>
                <m:fPr>
                  <m:ctrlPr>
                    <w:rPr>
                      <w:rFonts w:ascii="Cambria Math" w:hAnsi="Cambria Math" w:cs="Arial"/>
                      <w:i/>
                      <w:szCs w:val="20"/>
                      <w:lang w:eastAsia="en-GB"/>
                    </w:rPr>
                  </m:ctrlPr>
                </m:fPr>
                <m:num>
                  <m:r>
                    <m:rPr>
                      <m:nor/>
                    </m:rPr>
                    <w:rPr>
                      <w:rFonts w:cs="Arial"/>
                      <w:szCs w:val="20"/>
                      <w:lang w:eastAsia="en-GB"/>
                    </w:rPr>
                    <m:t>1</m:t>
                  </m:r>
                </m:num>
                <m:den>
                  <m:r>
                    <m:rPr>
                      <m:nor/>
                    </m:rPr>
                    <w:rPr>
                      <w:rFonts w:cs="Arial"/>
                      <w:i/>
                      <w:iCs/>
                      <w:szCs w:val="20"/>
                      <w:lang w:eastAsia="en-GB"/>
                    </w:rPr>
                    <m:t>x</m:t>
                  </m:r>
                  <m:r>
                    <m:rPr>
                      <m:nor/>
                    </m:rPr>
                    <w:rPr>
                      <w:rFonts w:cs="Arial"/>
                      <w:szCs w:val="20"/>
                      <w:lang w:eastAsia="en-GB"/>
                    </w:rPr>
                    <m:t>-2</m:t>
                  </m:r>
                </m:den>
              </m:f>
              <m:r>
                <m:rPr>
                  <m:nor/>
                </m:rPr>
                <w:rPr>
                  <w:rFonts w:cs="Arial"/>
                  <w:szCs w:val="20"/>
                  <w:lang w:eastAsia="en-GB"/>
                </w:rPr>
                <m:t>+</m:t>
              </m:r>
              <m:f>
                <m:fPr>
                  <m:ctrlPr>
                    <w:rPr>
                      <w:rFonts w:ascii="Cambria Math" w:hAnsi="Cambria Math" w:cs="Arial"/>
                      <w:i/>
                      <w:szCs w:val="20"/>
                      <w:lang w:eastAsia="en-GB"/>
                    </w:rPr>
                  </m:ctrlPr>
                </m:fPr>
                <m:num>
                  <m:r>
                    <m:rPr>
                      <m:nor/>
                    </m:rPr>
                    <w:rPr>
                      <w:rFonts w:cs="Arial"/>
                      <w:szCs w:val="20"/>
                      <w:lang w:eastAsia="en-GB"/>
                    </w:rPr>
                    <m:t>2</m:t>
                  </m:r>
                </m:num>
                <m:den>
                  <m:r>
                    <m:rPr>
                      <m:nor/>
                    </m:rPr>
                    <w:rPr>
                      <w:rFonts w:cs="Arial"/>
                      <w:i/>
                      <w:iCs/>
                      <w:szCs w:val="20"/>
                      <w:lang w:eastAsia="en-GB"/>
                    </w:rPr>
                    <m:t>x</m:t>
                  </m:r>
                  <m:r>
                    <m:rPr>
                      <m:nor/>
                    </m:rPr>
                    <w:rPr>
                      <w:rFonts w:cs="Arial"/>
                      <w:szCs w:val="20"/>
                      <w:lang w:eastAsia="en-GB"/>
                    </w:rPr>
                    <m:t>-3</m:t>
                  </m:r>
                </m:den>
              </m:f>
            </m:oMath>
            <w:r w:rsidRPr="000420CE">
              <w:rPr>
                <w:rFonts w:cs="Arial"/>
                <w:szCs w:val="20"/>
                <w:lang w:eastAsia="en-GB"/>
              </w:rPr>
              <w:t xml:space="preserve">. You will need to emphasise common errors that </w:t>
            </w:r>
            <w:r>
              <w:rPr>
                <w:rFonts w:cs="Arial"/>
                <w:szCs w:val="20"/>
                <w:lang w:eastAsia="en-GB"/>
              </w:rPr>
              <w:t>learners make</w:t>
            </w:r>
            <w:r w:rsidRPr="000420CE">
              <w:rPr>
                <w:rFonts w:cs="Arial"/>
                <w:szCs w:val="20"/>
                <w:lang w:eastAsia="en-GB"/>
              </w:rPr>
              <w:t xml:space="preserve"> when subtracting algebraic fractions. For example, in </w:t>
            </w:r>
            <m:oMath>
              <m:f>
                <m:fPr>
                  <m:ctrlPr>
                    <w:rPr>
                      <w:rFonts w:ascii="Cambria Math" w:hAnsi="Cambria Math" w:cs="Arial"/>
                      <w:i/>
                      <w:szCs w:val="20"/>
                      <w:lang w:eastAsia="en-GB"/>
                    </w:rPr>
                  </m:ctrlPr>
                </m:fPr>
                <m:num>
                  <m:r>
                    <m:rPr>
                      <m:nor/>
                    </m:rPr>
                    <w:rPr>
                      <w:rFonts w:cs="Arial"/>
                      <w:szCs w:val="20"/>
                      <w:lang w:eastAsia="en-GB"/>
                    </w:rPr>
                    <m:t>3</m:t>
                  </m:r>
                </m:num>
                <m:den>
                  <m:r>
                    <m:rPr>
                      <m:nor/>
                    </m:rPr>
                    <w:rPr>
                      <w:rFonts w:cs="Arial"/>
                      <w:i/>
                      <w:iCs/>
                      <w:szCs w:val="20"/>
                      <w:lang w:eastAsia="en-GB"/>
                    </w:rPr>
                    <m:t>x</m:t>
                  </m:r>
                  <m:r>
                    <m:rPr>
                      <m:nor/>
                    </m:rPr>
                    <w:rPr>
                      <w:rFonts w:cs="Arial"/>
                      <w:szCs w:val="20"/>
                      <w:lang w:eastAsia="en-GB"/>
                    </w:rPr>
                    <m:t>-5</m:t>
                  </m:r>
                </m:den>
              </m:f>
              <m:r>
                <m:rPr>
                  <m:nor/>
                </m:rPr>
                <w:rPr>
                  <w:rFonts w:cs="Arial"/>
                  <w:szCs w:val="20"/>
                  <w:lang w:eastAsia="en-GB"/>
                </w:rPr>
                <m:t>-</m:t>
              </m:r>
              <m:f>
                <m:fPr>
                  <m:ctrlPr>
                    <w:rPr>
                      <w:rFonts w:ascii="Cambria Math" w:hAnsi="Cambria Math" w:cs="Arial"/>
                      <w:i/>
                      <w:szCs w:val="20"/>
                      <w:lang w:eastAsia="en-GB"/>
                    </w:rPr>
                  </m:ctrlPr>
                </m:fPr>
                <m:num>
                  <m:r>
                    <m:rPr>
                      <m:nor/>
                    </m:rPr>
                    <w:rPr>
                      <w:rFonts w:cs="Arial"/>
                      <w:szCs w:val="20"/>
                      <w:lang w:eastAsia="en-GB"/>
                    </w:rPr>
                    <m:t>4</m:t>
                  </m:r>
                </m:num>
                <m:den>
                  <m:r>
                    <m:rPr>
                      <m:nor/>
                    </m:rPr>
                    <w:rPr>
                      <w:rFonts w:cs="Arial"/>
                      <w:i/>
                      <w:iCs/>
                      <w:szCs w:val="20"/>
                      <w:lang w:eastAsia="en-GB"/>
                    </w:rPr>
                    <m:t>x</m:t>
                  </m:r>
                  <m:r>
                    <m:rPr>
                      <m:nor/>
                    </m:rPr>
                    <w:rPr>
                      <w:rFonts w:cs="Arial"/>
                      <w:szCs w:val="20"/>
                      <w:lang w:eastAsia="en-GB"/>
                    </w:rPr>
                    <m:t>+2</m:t>
                  </m:r>
                </m:den>
              </m:f>
            </m:oMath>
            <w:r w:rsidRPr="000420CE">
              <w:rPr>
                <w:rFonts w:cs="Arial"/>
                <w:szCs w:val="20"/>
                <w:lang w:eastAsia="en-GB"/>
              </w:rPr>
              <w:t xml:space="preserve"> explain that </w:t>
            </w:r>
            <w:r>
              <w:rPr>
                <w:rFonts w:cs="Arial"/>
                <w:szCs w:val="20"/>
                <w:lang w:eastAsia="en-GB"/>
              </w:rPr>
              <w:t>learners often make</w:t>
            </w:r>
            <w:r w:rsidRPr="000420CE">
              <w:rPr>
                <w:rFonts w:cs="Arial"/>
                <w:szCs w:val="20"/>
                <w:lang w:eastAsia="en-GB"/>
              </w:rPr>
              <w:t xml:space="preserve"> sign errors on the numerator when </w:t>
            </w:r>
            <w:r w:rsidRPr="000420CE">
              <w:rPr>
                <w:rFonts w:cs="Arial"/>
                <w:i/>
                <w:szCs w:val="20"/>
                <w:lang w:eastAsia="en-GB"/>
              </w:rPr>
              <w:t>x</w:t>
            </w:r>
            <w:r w:rsidRPr="000420CE">
              <w:rPr>
                <w:rFonts w:cs="Arial"/>
                <w:szCs w:val="20"/>
                <w:lang w:eastAsia="en-GB"/>
              </w:rPr>
              <w:t xml:space="preserve"> – 5 is multiplied by –4. </w:t>
            </w:r>
          </w:p>
          <w:p w14:paraId="29FBF53F" w14:textId="77777777" w:rsidR="00BD46C5" w:rsidRPr="000420CE" w:rsidRDefault="00BD46C5" w:rsidP="001B42A8">
            <w:pPr>
              <w:shd w:val="clear" w:color="auto" w:fill="FEEFE6"/>
              <w:autoSpaceDE w:val="0"/>
              <w:autoSpaceDN w:val="0"/>
              <w:adjustRightInd w:val="0"/>
              <w:rPr>
                <w:rFonts w:cs="Arial"/>
                <w:szCs w:val="20"/>
                <w:lang w:eastAsia="en-GB"/>
              </w:rPr>
            </w:pPr>
          </w:p>
          <w:p w14:paraId="41FC4355" w14:textId="77777777" w:rsidR="00BD46C5" w:rsidRPr="000420CE" w:rsidRDefault="00BD46C5"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Move on to examples demonstrating multiplying and dividing with numerical fractions, reminding learners that instead of dividing by a fraction you multiply by its reciprocal. </w:t>
            </w:r>
          </w:p>
          <w:p w14:paraId="05AFFEBB" w14:textId="77777777" w:rsidR="00BD46C5" w:rsidRPr="000420CE" w:rsidRDefault="00BD46C5" w:rsidP="001B42A8">
            <w:pPr>
              <w:shd w:val="clear" w:color="auto" w:fill="FEEFE6"/>
              <w:autoSpaceDE w:val="0"/>
              <w:autoSpaceDN w:val="0"/>
              <w:adjustRightInd w:val="0"/>
              <w:rPr>
                <w:rFonts w:cs="Arial"/>
                <w:szCs w:val="20"/>
                <w:lang w:eastAsia="en-GB"/>
              </w:rPr>
            </w:pPr>
          </w:p>
          <w:p w14:paraId="4BCC0029" w14:textId="29A587C4" w:rsidR="00BD46C5" w:rsidRPr="000420CE" w:rsidRDefault="00BD46C5"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Extend this by looking at algebraic fractions such as </w:t>
            </w:r>
            <m:oMath>
              <m:f>
                <m:fPr>
                  <m:ctrlPr>
                    <w:rPr>
                      <w:rFonts w:ascii="Cambria Math" w:hAnsi="Cambria Math" w:cs="Arial"/>
                      <w:i/>
                      <w:szCs w:val="20"/>
                      <w:lang w:eastAsia="en-GB"/>
                    </w:rPr>
                  </m:ctrlPr>
                </m:fPr>
                <m:num>
                  <m:r>
                    <m:rPr>
                      <m:nor/>
                    </m:rPr>
                    <w:rPr>
                      <w:rFonts w:cs="Arial"/>
                      <w:szCs w:val="20"/>
                      <w:lang w:eastAsia="en-GB"/>
                    </w:rPr>
                    <m:t>3</m:t>
                  </m:r>
                  <m:r>
                    <m:rPr>
                      <m:nor/>
                    </m:rPr>
                    <w:rPr>
                      <w:rFonts w:cs="Arial"/>
                      <w:i/>
                      <w:iCs/>
                      <w:szCs w:val="20"/>
                      <w:lang w:eastAsia="en-GB"/>
                    </w:rPr>
                    <m:t>a</m:t>
                  </m:r>
                </m:num>
                <m:den>
                  <m:r>
                    <m:rPr>
                      <m:nor/>
                    </m:rPr>
                    <w:rPr>
                      <w:rFonts w:cs="Arial"/>
                      <w:szCs w:val="20"/>
                      <w:lang w:eastAsia="en-GB"/>
                    </w:rPr>
                    <m:t>4</m:t>
                  </m:r>
                </m:den>
              </m:f>
              <m:r>
                <m:rPr>
                  <m:nor/>
                </m:rPr>
                <w:rPr>
                  <w:rFonts w:cs="Arial"/>
                  <w:szCs w:val="20"/>
                  <w:lang w:eastAsia="en-GB"/>
                </w:rPr>
                <m:t>×</m:t>
              </m:r>
              <m:f>
                <m:fPr>
                  <m:ctrlPr>
                    <w:rPr>
                      <w:rFonts w:ascii="Cambria Math" w:hAnsi="Cambria Math" w:cs="Arial"/>
                      <w:i/>
                      <w:szCs w:val="20"/>
                      <w:lang w:eastAsia="en-GB"/>
                    </w:rPr>
                  </m:ctrlPr>
                </m:fPr>
                <m:num>
                  <m:r>
                    <m:rPr>
                      <m:nor/>
                    </m:rPr>
                    <w:rPr>
                      <w:rFonts w:cs="Arial"/>
                      <w:szCs w:val="20"/>
                      <w:lang w:eastAsia="en-GB"/>
                    </w:rPr>
                    <m:t>9</m:t>
                  </m:r>
                  <m:r>
                    <m:rPr>
                      <m:nor/>
                    </m:rPr>
                    <w:rPr>
                      <w:rFonts w:cs="Arial"/>
                      <w:i/>
                      <w:iCs/>
                      <w:szCs w:val="20"/>
                      <w:lang w:eastAsia="en-GB"/>
                    </w:rPr>
                    <m:t>a</m:t>
                  </m:r>
                </m:num>
                <m:den>
                  <m:r>
                    <m:rPr>
                      <m:nor/>
                    </m:rPr>
                    <w:rPr>
                      <w:rFonts w:cs="Arial"/>
                      <w:szCs w:val="20"/>
                      <w:lang w:eastAsia="en-GB"/>
                    </w:rPr>
                    <m:t>10</m:t>
                  </m:r>
                </m:den>
              </m:f>
            </m:oMath>
            <w:r w:rsidRPr="000420CE">
              <w:rPr>
                <w:rFonts w:cs="Arial"/>
                <w:szCs w:val="20"/>
                <w:lang w:eastAsia="en-GB"/>
              </w:rPr>
              <w:t xml:space="preserve">, </w:t>
            </w:r>
            <m:oMath>
              <m:f>
                <m:fPr>
                  <m:ctrlPr>
                    <w:rPr>
                      <w:rFonts w:ascii="Cambria Math" w:hAnsi="Cambria Math" w:cs="Arial"/>
                      <w:i/>
                      <w:szCs w:val="20"/>
                      <w:lang w:eastAsia="en-GB"/>
                    </w:rPr>
                  </m:ctrlPr>
                </m:fPr>
                <m:num>
                  <m:r>
                    <m:rPr>
                      <m:nor/>
                    </m:rPr>
                    <w:rPr>
                      <w:rFonts w:cs="Arial"/>
                      <w:szCs w:val="20"/>
                      <w:lang w:eastAsia="en-GB"/>
                    </w:rPr>
                    <m:t>3</m:t>
                  </m:r>
                  <m:r>
                    <m:rPr>
                      <m:nor/>
                    </m:rPr>
                    <w:rPr>
                      <w:rFonts w:cs="Arial"/>
                      <w:i/>
                      <w:iCs/>
                      <w:szCs w:val="20"/>
                      <w:lang w:eastAsia="en-GB"/>
                    </w:rPr>
                    <m:t>a</m:t>
                  </m:r>
                </m:num>
                <m:den>
                  <m:r>
                    <m:rPr>
                      <m:nor/>
                    </m:rPr>
                    <w:rPr>
                      <w:rFonts w:cs="Arial"/>
                      <w:szCs w:val="20"/>
                      <w:lang w:eastAsia="en-GB"/>
                    </w:rPr>
                    <m:t>4</m:t>
                  </m:r>
                </m:den>
              </m:f>
              <m:r>
                <m:rPr>
                  <m:nor/>
                </m:rPr>
                <w:rPr>
                  <w:rFonts w:cs="Arial"/>
                  <w:szCs w:val="20"/>
                  <w:lang w:eastAsia="en-GB"/>
                </w:rPr>
                <m:t>÷</m:t>
              </m:r>
              <m:f>
                <m:fPr>
                  <m:ctrlPr>
                    <w:rPr>
                      <w:rFonts w:ascii="Cambria Math" w:hAnsi="Cambria Math" w:cs="Arial"/>
                      <w:i/>
                      <w:szCs w:val="20"/>
                      <w:lang w:eastAsia="en-GB"/>
                    </w:rPr>
                  </m:ctrlPr>
                </m:fPr>
                <m:num>
                  <m:r>
                    <m:rPr>
                      <m:nor/>
                    </m:rPr>
                    <w:rPr>
                      <w:rFonts w:cs="Arial"/>
                      <w:szCs w:val="20"/>
                      <w:lang w:eastAsia="en-GB"/>
                    </w:rPr>
                    <m:t>9</m:t>
                  </m:r>
                  <m:r>
                    <m:rPr>
                      <m:nor/>
                    </m:rPr>
                    <w:rPr>
                      <w:rFonts w:cs="Arial"/>
                      <w:i/>
                      <w:iCs/>
                      <w:szCs w:val="20"/>
                      <w:lang w:eastAsia="en-GB"/>
                    </w:rPr>
                    <m:t>a</m:t>
                  </m:r>
                </m:num>
                <m:den>
                  <m:r>
                    <m:rPr>
                      <m:nor/>
                    </m:rPr>
                    <w:rPr>
                      <w:rFonts w:cs="Arial"/>
                      <w:szCs w:val="20"/>
                      <w:lang w:eastAsia="en-GB"/>
                    </w:rPr>
                    <m:t>10</m:t>
                  </m:r>
                </m:den>
              </m:f>
            </m:oMath>
            <w:r w:rsidRPr="000420CE">
              <w:rPr>
                <w:rFonts w:cs="Arial"/>
                <w:szCs w:val="20"/>
                <w:lang w:eastAsia="en-GB"/>
              </w:rPr>
              <w:t>.</w:t>
            </w:r>
          </w:p>
          <w:p w14:paraId="6C2EEF85" w14:textId="77777777" w:rsidR="00BD46C5" w:rsidRPr="000420CE" w:rsidRDefault="00BD46C5" w:rsidP="001B42A8">
            <w:pPr>
              <w:shd w:val="clear" w:color="auto" w:fill="FEEFE6"/>
              <w:autoSpaceDE w:val="0"/>
              <w:autoSpaceDN w:val="0"/>
              <w:adjustRightInd w:val="0"/>
              <w:rPr>
                <w:rFonts w:cs="Arial"/>
                <w:szCs w:val="20"/>
                <w:lang w:eastAsia="en-GB"/>
              </w:rPr>
            </w:pPr>
          </w:p>
          <w:p w14:paraId="5FA7BE38" w14:textId="77777777" w:rsidR="00BD46C5" w:rsidRPr="002C0AFF" w:rsidRDefault="00BD46C5" w:rsidP="001B42A8">
            <w:pPr>
              <w:pStyle w:val="BodyText"/>
              <w:shd w:val="clear" w:color="auto" w:fill="FEEFE6"/>
              <w:rPr>
                <w:i/>
              </w:rPr>
            </w:pPr>
            <w:r w:rsidRPr="000420CE">
              <w:rPr>
                <w:lang w:eastAsia="en-GB"/>
              </w:rPr>
              <w:t>Provide example questions for learners to practi</w:t>
            </w:r>
            <w:r>
              <w:rPr>
                <w:lang w:eastAsia="en-GB"/>
              </w:rPr>
              <w:t>s</w:t>
            </w:r>
            <w:r w:rsidRPr="000420CE">
              <w:rPr>
                <w:lang w:eastAsia="en-GB"/>
              </w:rPr>
              <w:t xml:space="preserve">e. </w:t>
            </w:r>
            <w:r>
              <w:rPr>
                <w:lang w:eastAsia="en-GB"/>
              </w:rPr>
              <w:t xml:space="preserve">A possible formative task is at </w:t>
            </w:r>
            <w:hyperlink r:id="rId81" w:history="1">
              <w:r w:rsidRPr="001D3F2D">
                <w:rPr>
                  <w:rStyle w:val="Hyperlink"/>
                  <w:rFonts w:cs="Arial"/>
                  <w:lang w:eastAsia="en-GB"/>
                </w:rPr>
                <w:t>kutasoftware.com</w:t>
              </w:r>
            </w:hyperlink>
            <w:r w:rsidRPr="000420CE">
              <w:rPr>
                <w:lang w:eastAsia="en-GB"/>
              </w:rPr>
              <w:t xml:space="preserve">. </w:t>
            </w:r>
            <w:r>
              <w:rPr>
                <w:lang w:eastAsia="en-GB"/>
              </w:rPr>
              <w:t xml:space="preserve">If the link breaks, visit the website and navigate to ‘Free worksheets; Infinity Algebra 1; Simplifying Rational Expressions’. </w:t>
            </w:r>
            <w:r w:rsidRPr="000420CE">
              <w:rPr>
                <w:b/>
                <w:lang w:eastAsia="en-GB"/>
              </w:rPr>
              <w:t>(I) (F)</w:t>
            </w:r>
          </w:p>
        </w:tc>
      </w:tr>
      <w:tr w:rsidR="005F39E0" w:rsidRPr="000420CE" w14:paraId="39CD5FC2" w14:textId="77777777" w:rsidTr="001B42A8">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0282E13" w14:textId="77777777" w:rsidR="005F39E0" w:rsidRDefault="005F39E0" w:rsidP="001B42A8">
            <w:pPr>
              <w:pStyle w:val="BodyText"/>
              <w:rPr>
                <w:lang w:eastAsia="en-GB"/>
              </w:rPr>
            </w:pPr>
            <w:r>
              <w:rPr>
                <w:lang w:eastAsia="en-GB"/>
              </w:rPr>
              <w:t>C2.5</w:t>
            </w:r>
            <w:r w:rsidRPr="000420CE">
              <w:rPr>
                <w:lang w:eastAsia="en-GB"/>
              </w:rPr>
              <w:t xml:space="preserve"> </w:t>
            </w:r>
          </w:p>
          <w:p w14:paraId="507C90AD" w14:textId="6A42B458" w:rsidR="005F39E0" w:rsidRPr="000420CE" w:rsidRDefault="005F39E0" w:rsidP="001B42A8">
            <w:pPr>
              <w:pStyle w:val="BodyText"/>
              <w:rPr>
                <w:lang w:eastAsia="en-GB"/>
              </w:rPr>
            </w:pPr>
            <w:r w:rsidRPr="000420CE">
              <w:rPr>
                <w:lang w:eastAsia="en-GB"/>
              </w:rPr>
              <w:t>a</w:t>
            </w:r>
            <w:r>
              <w:rPr>
                <w:lang w:eastAsia="en-GB"/>
              </w:rPr>
              <w:t xml:space="preserve">nd </w:t>
            </w:r>
            <w:r w:rsidRPr="001B42A8">
              <w:rPr>
                <w:shd w:val="clear" w:color="auto" w:fill="FEEFE6"/>
              </w:rPr>
              <w:t>E2.5</w:t>
            </w:r>
            <w:r w:rsidR="00FB76B6" w:rsidRPr="00FB76B6">
              <w:rPr>
                <w:lang w:eastAsia="en-GB"/>
              </w:rPr>
              <w:t xml:space="preserve"> Equations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55C72DC3" w14:textId="77777777" w:rsidR="005F39E0" w:rsidRDefault="005F39E0" w:rsidP="001B42A8">
            <w:pPr>
              <w:pStyle w:val="BodyText"/>
              <w:rPr>
                <w:lang w:eastAsia="en-GB"/>
              </w:rPr>
            </w:pPr>
            <w:r w:rsidRPr="00905ADB">
              <w:rPr>
                <w:lang w:eastAsia="en-GB"/>
              </w:rPr>
              <w:t xml:space="preserve">Construct </w:t>
            </w:r>
            <w:r>
              <w:rPr>
                <w:lang w:eastAsia="en-GB"/>
              </w:rPr>
              <w:t xml:space="preserve">simple </w:t>
            </w:r>
            <w:r w:rsidRPr="00905ADB">
              <w:rPr>
                <w:lang w:eastAsia="en-GB"/>
              </w:rPr>
              <w:t>expressions</w:t>
            </w:r>
            <w:r>
              <w:rPr>
                <w:lang w:eastAsia="en-GB"/>
              </w:rPr>
              <w:t xml:space="preserve"> / </w:t>
            </w:r>
            <w:r w:rsidRPr="001B42A8">
              <w:rPr>
                <w:shd w:val="clear" w:color="auto" w:fill="FEEFE6"/>
              </w:rPr>
              <w:t>expressions,</w:t>
            </w:r>
            <w:r w:rsidRPr="00905ADB">
              <w:rPr>
                <w:lang w:eastAsia="en-GB"/>
              </w:rPr>
              <w:t xml:space="preserve"> </w:t>
            </w:r>
            <w:proofErr w:type="gramStart"/>
            <w:r w:rsidRPr="00905ADB">
              <w:rPr>
                <w:lang w:eastAsia="en-GB"/>
              </w:rPr>
              <w:t>equations</w:t>
            </w:r>
            <w:proofErr w:type="gramEnd"/>
            <w:r>
              <w:rPr>
                <w:lang w:eastAsia="en-GB"/>
              </w:rPr>
              <w:t xml:space="preserve"> and formulas</w:t>
            </w:r>
            <w:r w:rsidRPr="00905ADB">
              <w:rPr>
                <w:lang w:eastAsia="en-GB"/>
              </w:rPr>
              <w:t>.</w:t>
            </w:r>
          </w:p>
          <w:p w14:paraId="553387C7" w14:textId="77777777" w:rsidR="005F39E0" w:rsidRPr="00905ADB" w:rsidRDefault="005F39E0" w:rsidP="001B42A8">
            <w:pPr>
              <w:pStyle w:val="BodyText"/>
              <w:rPr>
                <w:lang w:eastAsia="en-GB"/>
              </w:rPr>
            </w:pPr>
          </w:p>
          <w:p w14:paraId="34ECB363" w14:textId="77777777" w:rsidR="005F39E0" w:rsidRDefault="005F39E0" w:rsidP="001B42A8">
            <w:pPr>
              <w:pStyle w:val="BodyText"/>
              <w:rPr>
                <w:lang w:eastAsia="en-GB"/>
              </w:rPr>
            </w:pPr>
            <w:r>
              <w:rPr>
                <w:lang w:eastAsia="en-GB"/>
              </w:rPr>
              <w:t>Solve linear equations in one unknown.</w:t>
            </w:r>
          </w:p>
          <w:p w14:paraId="77AAAB7D" w14:textId="77777777" w:rsidR="005F39E0" w:rsidRDefault="005F39E0" w:rsidP="001B42A8">
            <w:pPr>
              <w:pStyle w:val="BodyText"/>
              <w:rPr>
                <w:lang w:eastAsia="en-GB"/>
              </w:rPr>
            </w:pPr>
          </w:p>
          <w:p w14:paraId="6981C209" w14:textId="77777777" w:rsidR="005F39E0" w:rsidRPr="00E551D2" w:rsidRDefault="005F39E0" w:rsidP="001B42A8">
            <w:pPr>
              <w:shd w:val="clear" w:color="auto" w:fill="FEEFE6"/>
              <w:tabs>
                <w:tab w:val="right" w:pos="3468"/>
              </w:tabs>
              <w:autoSpaceDE w:val="0"/>
              <w:autoSpaceDN w:val="0"/>
              <w:adjustRightInd w:val="0"/>
              <w:rPr>
                <w:rFonts w:cs="Arial"/>
                <w:szCs w:val="20"/>
                <w:lang w:eastAsia="en-GB"/>
              </w:rPr>
            </w:pPr>
            <w:r w:rsidRPr="00E551D2">
              <w:rPr>
                <w:rFonts w:cs="Arial"/>
                <w:szCs w:val="20"/>
                <w:lang w:eastAsia="en-GB"/>
              </w:rPr>
              <w:lastRenderedPageBreak/>
              <w:t>Solve fractional equations with numerical and linear algebraic denominators.</w:t>
            </w:r>
          </w:p>
          <w:p w14:paraId="31FDB534" w14:textId="77777777" w:rsidR="005F39E0" w:rsidRDefault="005F39E0" w:rsidP="001B42A8">
            <w:pPr>
              <w:pStyle w:val="BodyText"/>
              <w:rPr>
                <w:lang w:eastAsia="en-GB"/>
              </w:rPr>
            </w:pPr>
          </w:p>
          <w:p w14:paraId="6D1D4EE0" w14:textId="77777777" w:rsidR="005F39E0" w:rsidRDefault="005F39E0" w:rsidP="001B42A8">
            <w:pPr>
              <w:pStyle w:val="BodyText"/>
              <w:rPr>
                <w:lang w:eastAsia="en-GB"/>
              </w:rPr>
            </w:pPr>
            <w:r>
              <w:rPr>
                <w:lang w:eastAsia="en-GB"/>
              </w:rPr>
              <w:t>Solve simultaneous linear equations in two unknowns.</w:t>
            </w:r>
          </w:p>
          <w:p w14:paraId="1867D00D" w14:textId="77777777" w:rsidR="005F39E0" w:rsidRDefault="005F39E0" w:rsidP="001B42A8">
            <w:pPr>
              <w:pStyle w:val="BodyText"/>
              <w:rPr>
                <w:lang w:eastAsia="en-GB"/>
              </w:rPr>
            </w:pPr>
          </w:p>
          <w:p w14:paraId="61A5531E" w14:textId="77777777" w:rsidR="005F39E0" w:rsidRPr="00E551D2" w:rsidRDefault="005F39E0" w:rsidP="001B42A8">
            <w:pPr>
              <w:shd w:val="clear" w:color="auto" w:fill="FEEFE6"/>
              <w:tabs>
                <w:tab w:val="right" w:pos="3468"/>
              </w:tabs>
              <w:autoSpaceDE w:val="0"/>
              <w:autoSpaceDN w:val="0"/>
              <w:adjustRightInd w:val="0"/>
              <w:rPr>
                <w:rFonts w:cs="Arial"/>
                <w:szCs w:val="20"/>
                <w:lang w:eastAsia="en-GB"/>
              </w:rPr>
            </w:pPr>
            <w:r w:rsidRPr="00E551D2">
              <w:rPr>
                <w:rFonts w:cs="Arial"/>
                <w:szCs w:val="20"/>
                <w:lang w:eastAsia="en-GB"/>
              </w:rPr>
              <w:t>Solve simultaneous equations</w:t>
            </w:r>
            <w:r>
              <w:rPr>
                <w:rFonts w:cs="Arial"/>
                <w:szCs w:val="20"/>
                <w:lang w:eastAsia="en-GB"/>
              </w:rPr>
              <w:t>,</w:t>
            </w:r>
            <w:r w:rsidRPr="00E551D2">
              <w:rPr>
                <w:rFonts w:cs="Arial"/>
                <w:szCs w:val="20"/>
                <w:lang w:eastAsia="en-GB"/>
              </w:rPr>
              <w:t xml:space="preserve"> involving one linear and one non-linear.</w:t>
            </w:r>
          </w:p>
          <w:p w14:paraId="1E72A248" w14:textId="77777777" w:rsidR="005F39E0" w:rsidRPr="00E551D2" w:rsidRDefault="005F39E0" w:rsidP="001B42A8">
            <w:pPr>
              <w:pStyle w:val="BodyText"/>
              <w:rPr>
                <w:lang w:eastAsia="en-GB"/>
              </w:rPr>
            </w:pPr>
          </w:p>
          <w:p w14:paraId="2EC86BB7" w14:textId="77777777" w:rsidR="005F39E0" w:rsidRPr="00E551D2" w:rsidRDefault="005F39E0" w:rsidP="001B42A8">
            <w:pPr>
              <w:shd w:val="clear" w:color="auto" w:fill="FEEFE6"/>
              <w:tabs>
                <w:tab w:val="right" w:pos="3468"/>
              </w:tabs>
              <w:autoSpaceDE w:val="0"/>
              <w:autoSpaceDN w:val="0"/>
              <w:adjustRightInd w:val="0"/>
              <w:rPr>
                <w:rFonts w:cs="Arial"/>
                <w:szCs w:val="20"/>
                <w:lang w:eastAsia="en-GB"/>
              </w:rPr>
            </w:pPr>
            <w:r w:rsidRPr="00E551D2">
              <w:rPr>
                <w:rFonts w:cs="Arial"/>
                <w:szCs w:val="20"/>
                <w:lang w:eastAsia="en-GB"/>
              </w:rPr>
              <w:t>Solve quadratic equations by factoris</w:t>
            </w:r>
            <w:r>
              <w:rPr>
                <w:rFonts w:cs="Arial"/>
                <w:szCs w:val="20"/>
                <w:lang w:eastAsia="en-GB"/>
              </w:rPr>
              <w:t>ation</w:t>
            </w:r>
            <w:r w:rsidRPr="00E551D2">
              <w:rPr>
                <w:rFonts w:cs="Arial"/>
                <w:szCs w:val="20"/>
                <w:lang w:eastAsia="en-GB"/>
              </w:rPr>
              <w:t xml:space="preserve">, completing the square </w:t>
            </w:r>
            <w:r>
              <w:rPr>
                <w:rFonts w:cs="Arial"/>
                <w:szCs w:val="20"/>
                <w:lang w:eastAsia="en-GB"/>
              </w:rPr>
              <w:t>and</w:t>
            </w:r>
            <w:r w:rsidRPr="00E551D2">
              <w:rPr>
                <w:rFonts w:cs="Arial"/>
                <w:szCs w:val="20"/>
                <w:lang w:eastAsia="en-GB"/>
              </w:rPr>
              <w:t xml:space="preserve"> by use of the quadratic formula.</w:t>
            </w:r>
          </w:p>
          <w:p w14:paraId="59D910DD" w14:textId="77777777" w:rsidR="005F39E0" w:rsidRPr="00E551D2" w:rsidRDefault="005F39E0" w:rsidP="001B42A8">
            <w:pPr>
              <w:pStyle w:val="BodyText"/>
              <w:rPr>
                <w:lang w:eastAsia="en-GB"/>
              </w:rPr>
            </w:pPr>
          </w:p>
          <w:p w14:paraId="7768CFC4" w14:textId="77777777" w:rsidR="005F39E0" w:rsidRPr="00E551D2" w:rsidRDefault="005F39E0" w:rsidP="001B42A8">
            <w:pPr>
              <w:pStyle w:val="BodyText"/>
              <w:rPr>
                <w:lang w:eastAsia="en-GB"/>
              </w:rPr>
            </w:pPr>
            <w:r w:rsidRPr="00E551D2">
              <w:rPr>
                <w:lang w:eastAsia="en-GB"/>
              </w:rPr>
              <w:t>Change the subject of simple formulas/</w:t>
            </w:r>
          </w:p>
          <w:p w14:paraId="13895E31" w14:textId="6F831522" w:rsidR="005F39E0" w:rsidRPr="0092442F" w:rsidRDefault="005F39E0" w:rsidP="0092442F">
            <w:pPr>
              <w:shd w:val="clear" w:color="auto" w:fill="FEEFE6"/>
              <w:tabs>
                <w:tab w:val="right" w:pos="3468"/>
              </w:tabs>
              <w:autoSpaceDE w:val="0"/>
              <w:autoSpaceDN w:val="0"/>
              <w:adjustRightInd w:val="0"/>
              <w:rPr>
                <w:rFonts w:cs="Arial"/>
                <w:szCs w:val="20"/>
              </w:rPr>
            </w:pPr>
            <w:r w:rsidRPr="00E551D2">
              <w:rPr>
                <w:rFonts w:cs="Arial"/>
                <w:szCs w:val="20"/>
              </w:rPr>
              <w:t>formulas</w:t>
            </w:r>
            <w:r>
              <w:rPr>
                <w:rFonts w:cs="Arial"/>
                <w:szCs w:val="20"/>
              </w:rPr>
              <w:t>.</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17EF3015" w14:textId="77777777" w:rsidR="005F39E0" w:rsidRPr="000420CE" w:rsidRDefault="005F39E0" w:rsidP="001B42A8">
            <w:pPr>
              <w:autoSpaceDE w:val="0"/>
              <w:autoSpaceDN w:val="0"/>
              <w:adjustRightInd w:val="0"/>
              <w:rPr>
                <w:rFonts w:cs="Arial"/>
                <w:szCs w:val="20"/>
                <w:lang w:eastAsia="en-GB"/>
              </w:rPr>
            </w:pPr>
            <w:r w:rsidRPr="000420CE">
              <w:rPr>
                <w:rFonts w:cs="Arial"/>
                <w:szCs w:val="20"/>
                <w:lang w:eastAsia="en-GB"/>
              </w:rPr>
              <w:lastRenderedPageBreak/>
              <w:t xml:space="preserve">Begin this work with revising how to solve simple linear equations, including those with negatives, for example </w:t>
            </w:r>
          </w:p>
          <w:p w14:paraId="4E144489" w14:textId="77777777" w:rsidR="005F39E0" w:rsidRPr="000420CE" w:rsidRDefault="005F39E0" w:rsidP="001B42A8">
            <w:pPr>
              <w:autoSpaceDE w:val="0"/>
              <w:autoSpaceDN w:val="0"/>
              <w:adjustRightInd w:val="0"/>
              <w:rPr>
                <w:rFonts w:cs="Arial"/>
                <w:szCs w:val="20"/>
                <w:lang w:eastAsia="en-GB"/>
              </w:rPr>
            </w:pPr>
            <w:r w:rsidRPr="000420CE">
              <w:rPr>
                <w:rFonts w:cs="Arial"/>
                <w:szCs w:val="20"/>
                <w:lang w:eastAsia="en-GB"/>
              </w:rPr>
              <w:t>3</w:t>
            </w:r>
            <w:r w:rsidRPr="000420CE">
              <w:rPr>
                <w:rFonts w:cs="Arial"/>
                <w:i/>
                <w:szCs w:val="20"/>
                <w:lang w:eastAsia="en-GB"/>
              </w:rPr>
              <w:t>x</w:t>
            </w:r>
            <w:r w:rsidRPr="000420CE">
              <w:rPr>
                <w:rFonts w:cs="Arial"/>
                <w:szCs w:val="20"/>
                <w:lang w:eastAsia="en-GB"/>
              </w:rPr>
              <w:t xml:space="preserve"> + 2 = –1. You should also include examples showing how to solve linear equations with brackets such as 5(</w:t>
            </w:r>
            <w:r w:rsidRPr="000420CE">
              <w:rPr>
                <w:rFonts w:cs="Arial"/>
                <w:i/>
                <w:szCs w:val="20"/>
                <w:lang w:eastAsia="en-GB"/>
              </w:rPr>
              <w:t>x</w:t>
            </w:r>
            <w:r w:rsidRPr="000420CE">
              <w:rPr>
                <w:rFonts w:cs="Arial"/>
                <w:szCs w:val="20"/>
                <w:lang w:eastAsia="en-GB"/>
              </w:rPr>
              <w:t> + 4) = 3(</w:t>
            </w:r>
            <w:r w:rsidRPr="000420CE">
              <w:rPr>
                <w:rFonts w:cs="Arial"/>
                <w:i/>
                <w:szCs w:val="20"/>
                <w:lang w:eastAsia="en-GB"/>
              </w:rPr>
              <w:t>x</w:t>
            </w:r>
            <w:r w:rsidRPr="000420CE">
              <w:rPr>
                <w:rFonts w:cs="Arial"/>
                <w:szCs w:val="20"/>
                <w:lang w:eastAsia="en-GB"/>
              </w:rPr>
              <w:t xml:space="preserve"> + 10).  </w:t>
            </w:r>
          </w:p>
          <w:p w14:paraId="7A960A5E" w14:textId="77777777" w:rsidR="005F39E0" w:rsidRPr="000420CE" w:rsidRDefault="005F39E0" w:rsidP="001B42A8">
            <w:pPr>
              <w:autoSpaceDE w:val="0"/>
              <w:autoSpaceDN w:val="0"/>
              <w:adjustRightInd w:val="0"/>
              <w:rPr>
                <w:rFonts w:cs="Arial"/>
                <w:szCs w:val="20"/>
                <w:lang w:eastAsia="en-GB"/>
              </w:rPr>
            </w:pPr>
          </w:p>
          <w:p w14:paraId="6918A6BE" w14:textId="77777777" w:rsidR="005F39E0" w:rsidRDefault="005F39E0" w:rsidP="001B42A8">
            <w:pPr>
              <w:autoSpaceDE w:val="0"/>
              <w:autoSpaceDN w:val="0"/>
              <w:adjustRightInd w:val="0"/>
              <w:rPr>
                <w:rFonts w:cs="Arial"/>
                <w:b/>
                <w:szCs w:val="20"/>
                <w:lang w:eastAsia="en-GB"/>
              </w:rPr>
            </w:pPr>
            <w:r w:rsidRPr="000420CE">
              <w:rPr>
                <w:rFonts w:cs="Arial"/>
                <w:szCs w:val="20"/>
                <w:lang w:eastAsia="en-GB"/>
              </w:rPr>
              <w:t>For a fun active learning resource, ask learners to work in groups to complete the ‘Simple equations jigsaw’ activity from the TES website (</w:t>
            </w:r>
            <w:hyperlink r:id="rId82" w:history="1">
              <w:r w:rsidRPr="000420CE">
                <w:rPr>
                  <w:rStyle w:val="Hyperlink"/>
                  <w:rFonts w:cs="Arial"/>
                  <w:szCs w:val="20"/>
                  <w:lang w:eastAsia="en-GB"/>
                </w:rPr>
                <w:t>www.tes.com</w:t>
              </w:r>
            </w:hyperlink>
            <w:r w:rsidRPr="002F4D3A">
              <w:rPr>
                <w:rFonts w:cs="Arial"/>
                <w:szCs w:val="20"/>
              </w:rPr>
              <w:t>)</w:t>
            </w:r>
            <w:r w:rsidRPr="000420CE">
              <w:rPr>
                <w:rFonts w:cs="Arial"/>
                <w:szCs w:val="20"/>
                <w:lang w:eastAsia="en-GB"/>
              </w:rPr>
              <w:t>. Many more jigsaws are available at Mr Barton Maths website (</w:t>
            </w:r>
            <w:hyperlink r:id="rId83" w:history="1">
              <w:r w:rsidRPr="000420CE">
                <w:rPr>
                  <w:rStyle w:val="Hyperlink"/>
                  <w:rFonts w:cs="Arial"/>
                  <w:szCs w:val="20"/>
                  <w:lang w:eastAsia="en-GB"/>
                </w:rPr>
                <w:t>mrbartonmaths.com</w:t>
              </w:r>
            </w:hyperlink>
            <w:r w:rsidRPr="000420CE">
              <w:rPr>
                <w:rFonts w:cs="Arial"/>
                <w:szCs w:val="20"/>
                <w:lang w:eastAsia="en-GB"/>
              </w:rPr>
              <w:t>)</w:t>
            </w:r>
            <w:r>
              <w:rPr>
                <w:rFonts w:cs="Arial"/>
                <w:szCs w:val="20"/>
                <w:lang w:eastAsia="en-GB"/>
              </w:rPr>
              <w:t>.</w:t>
            </w:r>
            <w:r w:rsidRPr="000420CE">
              <w:rPr>
                <w:rFonts w:cs="Arial"/>
                <w:szCs w:val="20"/>
                <w:lang w:eastAsia="en-GB"/>
              </w:rPr>
              <w:t xml:space="preserve"> </w:t>
            </w:r>
            <w:r>
              <w:rPr>
                <w:rFonts w:cs="Arial"/>
                <w:szCs w:val="20"/>
                <w:lang w:eastAsia="en-GB"/>
              </w:rPr>
              <w:t>You can</w:t>
            </w:r>
            <w:r w:rsidRPr="000420CE">
              <w:rPr>
                <w:rFonts w:cs="Arial"/>
                <w:szCs w:val="20"/>
                <w:lang w:eastAsia="en-GB"/>
              </w:rPr>
              <w:t xml:space="preserve"> also download the Tarsia software to view the jigsaws</w:t>
            </w:r>
            <w:r>
              <w:rPr>
                <w:rFonts w:cs="Arial"/>
                <w:szCs w:val="20"/>
                <w:lang w:eastAsia="en-GB"/>
              </w:rPr>
              <w:t xml:space="preserve"> from this website</w:t>
            </w:r>
            <w:r w:rsidRPr="000420CE">
              <w:rPr>
                <w:rFonts w:cs="Arial"/>
                <w:szCs w:val="20"/>
                <w:lang w:eastAsia="en-GB"/>
              </w:rPr>
              <w:t>.</w:t>
            </w:r>
            <w:r w:rsidRPr="000420CE">
              <w:rPr>
                <w:rFonts w:cs="Arial"/>
                <w:b/>
                <w:szCs w:val="20"/>
                <w:lang w:eastAsia="en-GB"/>
              </w:rPr>
              <w:t xml:space="preserve"> </w:t>
            </w:r>
          </w:p>
          <w:p w14:paraId="71C1A4C2" w14:textId="77777777" w:rsidR="005F39E0" w:rsidRPr="000420CE" w:rsidRDefault="005F39E0" w:rsidP="001B42A8">
            <w:pPr>
              <w:autoSpaceDE w:val="0"/>
              <w:autoSpaceDN w:val="0"/>
              <w:adjustRightInd w:val="0"/>
              <w:rPr>
                <w:rFonts w:cs="Arial"/>
                <w:szCs w:val="20"/>
                <w:lang w:eastAsia="en-GB"/>
              </w:rPr>
            </w:pPr>
          </w:p>
          <w:p w14:paraId="2CDA893C" w14:textId="77777777" w:rsidR="005F39E0" w:rsidRDefault="005F39E0" w:rsidP="001B42A8">
            <w:pPr>
              <w:autoSpaceDE w:val="0"/>
              <w:autoSpaceDN w:val="0"/>
              <w:adjustRightInd w:val="0"/>
              <w:rPr>
                <w:rFonts w:eastAsia="Arial" w:cs="Arial"/>
                <w:b/>
                <w:szCs w:val="20"/>
              </w:rPr>
            </w:pPr>
            <w:r w:rsidRPr="0019675E">
              <w:rPr>
                <w:rFonts w:eastAsia="Arial" w:cs="Arial"/>
                <w:szCs w:val="20"/>
              </w:rPr>
              <w:t xml:space="preserve">Next ask learners to invent a ‘think of a number’ puzzle, for example, think of a number, add 7, double your answer, etc. Challenge them to use algebra to help them create a puzzle that always gives a certain answer. </w:t>
            </w:r>
            <w:r w:rsidRPr="0019675E">
              <w:rPr>
                <w:rFonts w:eastAsia="Arial" w:cs="Arial"/>
                <w:szCs w:val="20"/>
              </w:rPr>
              <w:lastRenderedPageBreak/>
              <w:t>‘</w:t>
            </w:r>
            <w:r w:rsidRPr="001B42A8">
              <w:t>Performing Number Magic’</w:t>
            </w:r>
            <w:r w:rsidRPr="0019675E">
              <w:rPr>
                <w:rFonts w:eastAsia="Arial" w:cs="Arial"/>
                <w:szCs w:val="20"/>
              </w:rPr>
              <w:t xml:space="preserve">, a resource from the UK Department for Education’s Standards Unit, asks learners to analyse simple number 'tricks', and then use algebra to explain how they work, before going on to create their own ‘tricks’ </w:t>
            </w:r>
            <w:r>
              <w:rPr>
                <w:rFonts w:eastAsia="Arial" w:cs="Arial"/>
                <w:szCs w:val="20"/>
              </w:rPr>
              <w:t>(</w:t>
            </w:r>
            <w:hyperlink r:id="rId84" w:history="1">
              <w:r w:rsidRPr="001B42A8">
                <w:rPr>
                  <w:rStyle w:val="Hyperlink"/>
                  <w:rFonts w:eastAsia="Arial" w:cs="Arial"/>
                  <w:szCs w:val="20"/>
                </w:rPr>
                <w:t>www.nationalstemcentre.org.uk/elibrary/resource/2022/performing-number-magic-a9</w:t>
              </w:r>
            </w:hyperlink>
            <w:r>
              <w:rPr>
                <w:rFonts w:eastAsia="Arial" w:cs="Arial"/>
                <w:szCs w:val="20"/>
              </w:rPr>
              <w:t>).</w:t>
            </w:r>
            <w:r w:rsidRPr="00664427">
              <w:rPr>
                <w:rFonts w:eastAsia="Arial" w:cs="Arial"/>
                <w:szCs w:val="20"/>
              </w:rPr>
              <w:t xml:space="preserve"> </w:t>
            </w:r>
            <w:r>
              <w:rPr>
                <w:rFonts w:eastAsia="Arial" w:cs="Arial"/>
                <w:szCs w:val="20"/>
              </w:rPr>
              <w:t xml:space="preserve">If the link does not work, search for ‘Performing Number Magic A9’ on the stem website. </w:t>
            </w:r>
            <w:r w:rsidRPr="00664427">
              <w:rPr>
                <w:rFonts w:eastAsia="Arial" w:cs="Arial"/>
                <w:b/>
                <w:szCs w:val="20"/>
              </w:rPr>
              <w:t>(I)</w:t>
            </w:r>
          </w:p>
          <w:p w14:paraId="56CF85DB" w14:textId="77777777" w:rsidR="005F39E0" w:rsidRPr="000420CE" w:rsidRDefault="005F39E0" w:rsidP="001B42A8">
            <w:pPr>
              <w:autoSpaceDE w:val="0"/>
              <w:autoSpaceDN w:val="0"/>
              <w:adjustRightInd w:val="0"/>
              <w:rPr>
                <w:rFonts w:cs="Arial"/>
                <w:szCs w:val="20"/>
                <w:lang w:eastAsia="en-GB"/>
              </w:rPr>
            </w:pPr>
          </w:p>
          <w:p w14:paraId="724F1233" w14:textId="77777777" w:rsidR="005F39E0" w:rsidRPr="000420CE" w:rsidRDefault="005F39E0" w:rsidP="001B42A8">
            <w:pPr>
              <w:autoSpaceDE w:val="0"/>
              <w:autoSpaceDN w:val="0"/>
              <w:adjustRightInd w:val="0"/>
              <w:rPr>
                <w:rFonts w:cs="Arial"/>
                <w:szCs w:val="20"/>
                <w:lang w:eastAsia="en-GB"/>
              </w:rPr>
            </w:pPr>
            <w:r w:rsidRPr="000420CE">
              <w:rPr>
                <w:rFonts w:cs="Arial"/>
                <w:szCs w:val="20"/>
                <w:lang w:eastAsia="en-GB"/>
              </w:rPr>
              <w:t xml:space="preserve">A good introduction to simultaneous equations is to use a non-algebraic approach that builds on learners’ informal approaches to </w:t>
            </w:r>
            <w:r>
              <w:rPr>
                <w:rFonts w:cs="Arial"/>
                <w:szCs w:val="20"/>
                <w:lang w:eastAsia="en-GB"/>
              </w:rPr>
              <w:t>real-life</w:t>
            </w:r>
            <w:r w:rsidRPr="000420CE">
              <w:rPr>
                <w:rFonts w:cs="Arial"/>
                <w:szCs w:val="20"/>
                <w:lang w:eastAsia="en-GB"/>
              </w:rPr>
              <w:t xml:space="preserve"> problems. For example, 3 coffees and 2 teas cost $6.50, and 5 coffees and 2 teas cost $9.50. Show learners how the simultaneous equation from these statements can be formed and emphasis</w:t>
            </w:r>
            <w:r>
              <w:rPr>
                <w:rFonts w:cs="Arial"/>
                <w:szCs w:val="20"/>
                <w:lang w:eastAsia="en-GB"/>
              </w:rPr>
              <w:t>e</w:t>
            </w:r>
            <w:r w:rsidRPr="000420CE">
              <w:rPr>
                <w:rFonts w:cs="Arial"/>
                <w:szCs w:val="20"/>
                <w:lang w:eastAsia="en-GB"/>
              </w:rPr>
              <w:t xml:space="preserve"> that the cost of tea and coffee does not change. You can start with concrete examples and visual images to build on learners</w:t>
            </w:r>
            <w:r>
              <w:rPr>
                <w:rFonts w:cs="Arial"/>
                <w:szCs w:val="20"/>
                <w:lang w:eastAsia="en-GB"/>
              </w:rPr>
              <w:t>’</w:t>
            </w:r>
            <w:r w:rsidRPr="000420CE">
              <w:rPr>
                <w:rFonts w:cs="Arial"/>
                <w:szCs w:val="20"/>
                <w:lang w:eastAsia="en-GB"/>
              </w:rPr>
              <w:t xml:space="preserve"> informal understanding. It is important for learners to understand that to solve problems that involve </w:t>
            </w:r>
            <w:r w:rsidRPr="001B42A8">
              <w:rPr>
                <w:rFonts w:cs="Arial"/>
                <w:b/>
                <w:szCs w:val="20"/>
                <w:lang w:eastAsia="en-GB"/>
              </w:rPr>
              <w:t>two</w:t>
            </w:r>
            <w:r w:rsidRPr="000420CE">
              <w:rPr>
                <w:rFonts w:cs="Arial"/>
                <w:szCs w:val="20"/>
                <w:lang w:eastAsia="en-GB"/>
              </w:rPr>
              <w:t xml:space="preserve"> unknowns it is necessary for them to have </w:t>
            </w:r>
            <w:r w:rsidRPr="001B42A8">
              <w:rPr>
                <w:rFonts w:cs="Arial"/>
                <w:b/>
                <w:szCs w:val="20"/>
                <w:lang w:eastAsia="en-GB"/>
              </w:rPr>
              <w:t>two</w:t>
            </w:r>
            <w:r w:rsidRPr="000420CE">
              <w:rPr>
                <w:rFonts w:cs="Arial"/>
                <w:szCs w:val="20"/>
                <w:lang w:eastAsia="en-GB"/>
              </w:rPr>
              <w:t xml:space="preserve"> equations. The aim of solving simultaneous equations is to remove one of the unknowns</w:t>
            </w:r>
            <w:r>
              <w:rPr>
                <w:rFonts w:cs="Arial"/>
                <w:szCs w:val="20"/>
                <w:lang w:eastAsia="en-GB"/>
              </w:rPr>
              <w:t xml:space="preserve"> – </w:t>
            </w:r>
            <w:r w:rsidRPr="000420CE">
              <w:rPr>
                <w:rFonts w:cs="Arial"/>
                <w:szCs w:val="20"/>
                <w:lang w:eastAsia="en-GB"/>
              </w:rPr>
              <w:t xml:space="preserve">then they can approach the problem using what they already know about solving simple linear equations in one unknown. </w:t>
            </w:r>
          </w:p>
          <w:p w14:paraId="5E7A2117" w14:textId="77777777" w:rsidR="005F39E0" w:rsidRDefault="005F39E0" w:rsidP="001B42A8">
            <w:pPr>
              <w:autoSpaceDE w:val="0"/>
              <w:autoSpaceDN w:val="0"/>
              <w:adjustRightInd w:val="0"/>
              <w:rPr>
                <w:rFonts w:cs="Arial"/>
                <w:szCs w:val="20"/>
                <w:lang w:eastAsia="en-GB"/>
              </w:rPr>
            </w:pPr>
          </w:p>
          <w:p w14:paraId="0E546539" w14:textId="77777777" w:rsidR="005F39E0" w:rsidRPr="002D6C02" w:rsidRDefault="005F39E0" w:rsidP="001B42A8">
            <w:pPr>
              <w:autoSpaceDE w:val="0"/>
              <w:autoSpaceDN w:val="0"/>
              <w:adjustRightInd w:val="0"/>
              <w:rPr>
                <w:rFonts w:cs="Arial"/>
                <w:b/>
                <w:bCs/>
                <w:szCs w:val="20"/>
                <w:lang w:eastAsia="en-GB"/>
              </w:rPr>
            </w:pPr>
            <w:r>
              <w:rPr>
                <w:rFonts w:cs="Arial"/>
                <w:szCs w:val="20"/>
                <w:lang w:eastAsia="en-GB"/>
              </w:rPr>
              <w:t>Don Stewart has collated some word puzzles that can be solved by forming equations (</w:t>
            </w:r>
            <w:hyperlink r:id="rId85" w:history="1">
              <w:r>
                <w:rPr>
                  <w:rStyle w:val="Hyperlink"/>
                  <w:rFonts w:cs="Arial"/>
                  <w:szCs w:val="20"/>
                  <w:lang w:eastAsia="en-GB"/>
                </w:rPr>
                <w:t>donsteward.blogspot.com/2013/06/puzzles-that-you-could-use-algebra-to.html</w:t>
              </w:r>
            </w:hyperlink>
            <w:r w:rsidRPr="001B42A8">
              <w:rPr>
                <w:rStyle w:val="Hyperlink"/>
                <w:rFonts w:cs="Arial"/>
                <w:szCs w:val="20"/>
                <w:u w:val="none"/>
                <w:lang w:eastAsia="en-GB"/>
              </w:rPr>
              <w:t xml:space="preserve"> </w:t>
            </w:r>
            <w:r w:rsidRPr="0040592C">
              <w:rPr>
                <w:rFonts w:cs="Arial"/>
                <w:b/>
                <w:bCs/>
                <w:szCs w:val="20"/>
                <w:lang w:eastAsia="en-GB"/>
              </w:rPr>
              <w:t>(E)</w:t>
            </w:r>
          </w:p>
          <w:p w14:paraId="56BBE478" w14:textId="77777777" w:rsidR="005F39E0" w:rsidRPr="000420CE" w:rsidRDefault="005F39E0" w:rsidP="001B42A8">
            <w:pPr>
              <w:autoSpaceDE w:val="0"/>
              <w:autoSpaceDN w:val="0"/>
              <w:adjustRightInd w:val="0"/>
              <w:rPr>
                <w:rFonts w:cs="Arial"/>
                <w:szCs w:val="20"/>
                <w:lang w:eastAsia="en-GB"/>
              </w:rPr>
            </w:pPr>
          </w:p>
          <w:p w14:paraId="0138A23E" w14:textId="17BE1146" w:rsidR="005F39E0" w:rsidRPr="000420CE" w:rsidRDefault="005F39E0" w:rsidP="001B42A8">
            <w:pPr>
              <w:autoSpaceDE w:val="0"/>
              <w:autoSpaceDN w:val="0"/>
              <w:adjustRightInd w:val="0"/>
              <w:rPr>
                <w:rFonts w:cs="Arial"/>
                <w:szCs w:val="20"/>
                <w:lang w:eastAsia="en-GB"/>
              </w:rPr>
            </w:pPr>
            <w:r w:rsidRPr="000420CE">
              <w:rPr>
                <w:rFonts w:cs="Arial"/>
                <w:szCs w:val="20"/>
                <w:lang w:eastAsia="en-GB"/>
              </w:rPr>
              <w:t>Extend this by looking at examples to illustrate how to solve simultaneous linear equations with two unknowns by elimination, substitution and finding approximate solutions using graphical methods (linking to topic 2.10). You can use software packages such as Desmos (</w:t>
            </w:r>
            <w:hyperlink r:id="rId86" w:history="1">
              <w:r w:rsidRPr="000420CE">
                <w:rPr>
                  <w:rStyle w:val="Hyperlink"/>
                  <w:rFonts w:cs="Arial"/>
                  <w:szCs w:val="20"/>
                  <w:lang w:eastAsia="en-GB"/>
                </w:rPr>
                <w:t>www.desmos.com</w:t>
              </w:r>
            </w:hyperlink>
            <w:r w:rsidRPr="000420CE">
              <w:rPr>
                <w:rFonts w:cs="Arial"/>
                <w:szCs w:val="20"/>
                <w:lang w:eastAsia="en-GB"/>
              </w:rPr>
              <w:t xml:space="preserve">) or </w:t>
            </w:r>
            <w:r w:rsidR="00F61AC1">
              <w:rPr>
                <w:rFonts w:cs="Arial"/>
                <w:szCs w:val="20"/>
                <w:lang w:eastAsia="en-GB"/>
              </w:rPr>
              <w:t>GeoGebra</w:t>
            </w:r>
            <w:r w:rsidRPr="000420CE">
              <w:rPr>
                <w:rFonts w:cs="Arial"/>
                <w:szCs w:val="20"/>
                <w:lang w:eastAsia="en-GB"/>
              </w:rPr>
              <w:t xml:space="preserve"> Graphing Calculator (</w:t>
            </w:r>
            <w:hyperlink r:id="rId87" w:history="1">
              <w:r w:rsidRPr="000420CE">
                <w:rPr>
                  <w:rStyle w:val="Hyperlink"/>
                  <w:rFonts w:cs="Arial"/>
                  <w:szCs w:val="20"/>
                  <w:lang w:eastAsia="en-GB"/>
                </w:rPr>
                <w:t>www.</w:t>
              </w:r>
              <w:r w:rsidR="00F61AC1">
                <w:rPr>
                  <w:rStyle w:val="Hyperlink"/>
                  <w:rFonts w:cs="Arial"/>
                  <w:szCs w:val="20"/>
                  <w:lang w:eastAsia="en-GB"/>
                </w:rPr>
                <w:t>GeoGebra</w:t>
              </w:r>
              <w:r w:rsidRPr="000420CE">
                <w:rPr>
                  <w:rStyle w:val="Hyperlink"/>
                  <w:rFonts w:cs="Arial"/>
                  <w:szCs w:val="20"/>
                  <w:lang w:eastAsia="en-GB"/>
                </w:rPr>
                <w:t>.org</w:t>
              </w:r>
            </w:hyperlink>
            <w:r w:rsidRPr="000420CE">
              <w:rPr>
                <w:rFonts w:cs="Arial"/>
                <w:szCs w:val="20"/>
                <w:lang w:eastAsia="en-GB"/>
              </w:rPr>
              <w:t xml:space="preserve">) to allow learners to explore the solutions of simultaneous equations graphically. </w:t>
            </w:r>
            <w:r w:rsidRPr="000420CE">
              <w:rPr>
                <w:rFonts w:cs="Arial"/>
                <w:b/>
                <w:szCs w:val="20"/>
                <w:lang w:eastAsia="en-GB"/>
              </w:rPr>
              <w:t>(I)</w:t>
            </w:r>
            <w:r w:rsidRPr="000420CE">
              <w:rPr>
                <w:rFonts w:cs="Arial"/>
                <w:szCs w:val="20"/>
                <w:lang w:eastAsia="en-GB"/>
              </w:rPr>
              <w:t xml:space="preserve"> </w:t>
            </w:r>
          </w:p>
          <w:p w14:paraId="74B4E569" w14:textId="77777777" w:rsidR="005F39E0" w:rsidRDefault="005F39E0" w:rsidP="001B42A8">
            <w:pPr>
              <w:autoSpaceDE w:val="0"/>
              <w:autoSpaceDN w:val="0"/>
              <w:adjustRightInd w:val="0"/>
              <w:rPr>
                <w:rFonts w:cs="Arial"/>
                <w:b/>
                <w:szCs w:val="20"/>
                <w:lang w:eastAsia="en-GB"/>
              </w:rPr>
            </w:pPr>
          </w:p>
          <w:p w14:paraId="5AD1D286" w14:textId="77777777" w:rsidR="005F39E0" w:rsidRPr="00605D44" w:rsidRDefault="005F39E0" w:rsidP="001B42A8">
            <w:pPr>
              <w:shd w:val="clear" w:color="auto" w:fill="FEEFE6"/>
              <w:autoSpaceDE w:val="0"/>
              <w:autoSpaceDN w:val="0"/>
              <w:adjustRightInd w:val="0"/>
              <w:rPr>
                <w:rFonts w:cs="Arial"/>
                <w:bCs/>
                <w:szCs w:val="20"/>
                <w:lang w:eastAsia="en-GB"/>
              </w:rPr>
            </w:pPr>
            <w:r w:rsidRPr="00605D44">
              <w:rPr>
                <w:rFonts w:cs="Arial"/>
                <w:bCs/>
                <w:szCs w:val="20"/>
                <w:lang w:eastAsia="en-GB"/>
              </w:rPr>
              <w:t xml:space="preserve">Extended learners need </w:t>
            </w:r>
            <w:r>
              <w:rPr>
                <w:rFonts w:cs="Arial"/>
                <w:bCs/>
                <w:szCs w:val="20"/>
                <w:lang w:eastAsia="en-GB"/>
              </w:rPr>
              <w:t xml:space="preserve">to </w:t>
            </w:r>
            <w:r w:rsidRPr="00605D44">
              <w:rPr>
                <w:rFonts w:cs="Arial"/>
                <w:bCs/>
                <w:szCs w:val="20"/>
                <w:lang w:eastAsia="en-GB"/>
              </w:rPr>
              <w:t>solve simultaneous equations involving one linear and one quadratic equation. They can also be asked to compare the two methods for solving simultaneous equations (elimination and substitution) and discuss which methods they might use and why for specific examples. In many cases, substitution may be more appropriate when a quadratic equation is involved.</w:t>
            </w:r>
          </w:p>
          <w:p w14:paraId="3E863AEB" w14:textId="77777777" w:rsidR="005F39E0" w:rsidRDefault="005F39E0" w:rsidP="00514ED2">
            <w:pPr>
              <w:shd w:val="clear" w:color="auto" w:fill="FEEFE6"/>
              <w:autoSpaceDE w:val="0"/>
              <w:autoSpaceDN w:val="0"/>
              <w:adjustRightInd w:val="0"/>
              <w:rPr>
                <w:rFonts w:cs="Arial"/>
                <w:bCs/>
                <w:szCs w:val="20"/>
                <w:lang w:eastAsia="en-GB"/>
              </w:rPr>
            </w:pPr>
          </w:p>
          <w:p w14:paraId="3E8F13DA" w14:textId="77777777" w:rsidR="005F39E0" w:rsidRPr="00514ED2" w:rsidRDefault="005F39E0" w:rsidP="00514ED2">
            <w:pPr>
              <w:shd w:val="clear" w:color="auto" w:fill="FEEFE6"/>
              <w:autoSpaceDE w:val="0"/>
              <w:autoSpaceDN w:val="0"/>
              <w:adjustRightInd w:val="0"/>
              <w:rPr>
                <w:rFonts w:cs="Arial"/>
                <w:bCs/>
                <w:szCs w:val="20"/>
                <w:lang w:eastAsia="en-GB"/>
              </w:rPr>
            </w:pPr>
            <w:r w:rsidRPr="00514ED2">
              <w:rPr>
                <w:rFonts w:cs="Arial"/>
                <w:bCs/>
                <w:szCs w:val="20"/>
                <w:lang w:eastAsia="en-GB"/>
              </w:rPr>
              <w:t>Challenge learners to apply these skills to solve three-variable problems. Don Steward has some three-variable problems (</w:t>
            </w:r>
            <w:hyperlink r:id="rId88" w:history="1">
              <w:r w:rsidRPr="00514ED2">
                <w:rPr>
                  <w:rStyle w:val="Hyperlink"/>
                  <w:rFonts w:cs="Arial"/>
                  <w:lang w:eastAsia="en-GB"/>
                </w:rPr>
                <w:t>donsteward.blogspot.co.uk/2013/08/three-variable-simultaneous-equations.html</w:t>
              </w:r>
            </w:hyperlink>
            <w:r w:rsidRPr="00514ED2">
              <w:rPr>
                <w:rFonts w:cs="Arial"/>
                <w:bCs/>
                <w:szCs w:val="20"/>
                <w:lang w:eastAsia="en-GB"/>
              </w:rPr>
              <w:t xml:space="preserve">) (E) </w:t>
            </w:r>
          </w:p>
          <w:p w14:paraId="11F95ACE" w14:textId="77777777" w:rsidR="005F39E0" w:rsidRPr="00605D44" w:rsidRDefault="005F39E0" w:rsidP="00514ED2">
            <w:pPr>
              <w:shd w:val="clear" w:color="auto" w:fill="FEEFE6"/>
              <w:autoSpaceDE w:val="0"/>
              <w:autoSpaceDN w:val="0"/>
              <w:adjustRightInd w:val="0"/>
              <w:rPr>
                <w:rFonts w:cs="Arial"/>
                <w:bCs/>
                <w:szCs w:val="20"/>
                <w:lang w:eastAsia="en-GB"/>
              </w:rPr>
            </w:pPr>
          </w:p>
          <w:p w14:paraId="261D44B0" w14:textId="77777777" w:rsidR="005F39E0" w:rsidRPr="00605D44" w:rsidRDefault="005F39E0" w:rsidP="001B42A8">
            <w:pPr>
              <w:shd w:val="clear" w:color="auto" w:fill="FEEFE6"/>
              <w:autoSpaceDE w:val="0"/>
              <w:autoSpaceDN w:val="0"/>
              <w:adjustRightInd w:val="0"/>
              <w:rPr>
                <w:rFonts w:cs="Arial"/>
                <w:bCs/>
                <w:szCs w:val="20"/>
                <w:lang w:eastAsia="en-GB"/>
              </w:rPr>
            </w:pPr>
            <w:r w:rsidRPr="00605D44">
              <w:rPr>
                <w:rFonts w:cs="Arial"/>
                <w:bCs/>
                <w:szCs w:val="20"/>
                <w:lang w:eastAsia="en-GB"/>
              </w:rPr>
              <w:t>Extended learners will then need to explore all the different methods for solving quadratic equations</w:t>
            </w:r>
            <w:r>
              <w:rPr>
                <w:rFonts w:cs="Arial"/>
                <w:bCs/>
                <w:szCs w:val="20"/>
                <w:lang w:eastAsia="en-GB"/>
              </w:rPr>
              <w:t xml:space="preserve">: </w:t>
            </w:r>
            <w:r w:rsidRPr="00605D44">
              <w:rPr>
                <w:rFonts w:cs="Arial"/>
                <w:bCs/>
                <w:szCs w:val="20"/>
                <w:lang w:eastAsia="en-GB"/>
              </w:rPr>
              <w:t>by factorisation, using the quadratic formula and completing the square. The Maths is Fun website (</w:t>
            </w:r>
            <w:hyperlink r:id="rId89" w:history="1">
              <w:r w:rsidRPr="00605D44">
                <w:rPr>
                  <w:rStyle w:val="Hyperlink"/>
                  <w:rFonts w:cs="Arial"/>
                  <w:bCs/>
                  <w:szCs w:val="20"/>
                  <w:lang w:eastAsia="en-GB"/>
                </w:rPr>
                <w:t>www.mathsisfun.com</w:t>
              </w:r>
            </w:hyperlink>
            <w:r w:rsidRPr="00605D44">
              <w:rPr>
                <w:rFonts w:cs="Arial"/>
                <w:bCs/>
                <w:szCs w:val="20"/>
                <w:lang w:eastAsia="en-GB"/>
              </w:rPr>
              <w:t xml:space="preserve">) has a good explanation of completing the square that uses multiple representations to help </w:t>
            </w:r>
            <w:r>
              <w:rPr>
                <w:rFonts w:cs="Arial"/>
                <w:bCs/>
                <w:szCs w:val="20"/>
                <w:lang w:eastAsia="en-GB"/>
              </w:rPr>
              <w:t>reinforce</w:t>
            </w:r>
            <w:r w:rsidRPr="00605D44">
              <w:rPr>
                <w:rFonts w:cs="Arial"/>
                <w:bCs/>
                <w:szCs w:val="20"/>
                <w:lang w:eastAsia="en-GB"/>
              </w:rPr>
              <w:t xml:space="preserve"> learners</w:t>
            </w:r>
            <w:r>
              <w:rPr>
                <w:rFonts w:cs="Arial"/>
                <w:bCs/>
                <w:szCs w:val="20"/>
                <w:lang w:eastAsia="en-GB"/>
              </w:rPr>
              <w:t>’</w:t>
            </w:r>
            <w:r w:rsidRPr="00605D44">
              <w:rPr>
                <w:rFonts w:cs="Arial"/>
                <w:bCs/>
                <w:szCs w:val="20"/>
                <w:lang w:eastAsia="en-GB"/>
              </w:rPr>
              <w:t xml:space="preserve"> understanding of the process. (If the link breaks, search ‘Completing the square’.)</w:t>
            </w:r>
          </w:p>
          <w:p w14:paraId="4BE0E216" w14:textId="77777777" w:rsidR="005F39E0" w:rsidRPr="00605D44" w:rsidRDefault="005F39E0" w:rsidP="001B42A8">
            <w:pPr>
              <w:shd w:val="clear" w:color="auto" w:fill="FEEFE6"/>
              <w:autoSpaceDE w:val="0"/>
              <w:autoSpaceDN w:val="0"/>
              <w:adjustRightInd w:val="0"/>
              <w:rPr>
                <w:rFonts w:cs="Arial"/>
                <w:bCs/>
                <w:szCs w:val="20"/>
                <w:lang w:eastAsia="en-GB"/>
              </w:rPr>
            </w:pPr>
            <w:r w:rsidRPr="00605D44">
              <w:rPr>
                <w:rFonts w:cs="Arial"/>
                <w:bCs/>
                <w:szCs w:val="20"/>
                <w:lang w:eastAsia="en-GB"/>
              </w:rPr>
              <w:br/>
              <w:t xml:space="preserve">The best starting point is </w:t>
            </w:r>
            <w:r>
              <w:rPr>
                <w:rFonts w:cs="Arial"/>
                <w:bCs/>
                <w:szCs w:val="20"/>
                <w:lang w:eastAsia="en-GB"/>
              </w:rPr>
              <w:t xml:space="preserve">exercises </w:t>
            </w:r>
            <w:r w:rsidRPr="00605D44">
              <w:rPr>
                <w:rFonts w:cs="Arial"/>
                <w:bCs/>
                <w:szCs w:val="20"/>
                <w:lang w:eastAsia="en-GB"/>
              </w:rPr>
              <w:t xml:space="preserve">using the form </w:t>
            </w:r>
            <w:r w:rsidRPr="00605D44">
              <w:rPr>
                <w:rFonts w:cs="Arial"/>
                <w:bCs/>
                <w:i/>
                <w:szCs w:val="20"/>
                <w:lang w:eastAsia="en-GB"/>
              </w:rPr>
              <w:t>ax</w:t>
            </w:r>
            <w:r w:rsidRPr="00605D44">
              <w:rPr>
                <w:rFonts w:cs="Arial"/>
                <w:bCs/>
                <w:szCs w:val="20"/>
                <w:vertAlign w:val="superscript"/>
                <w:lang w:eastAsia="en-GB"/>
              </w:rPr>
              <w:t>2</w:t>
            </w:r>
            <w:r w:rsidRPr="00605D44">
              <w:rPr>
                <w:rFonts w:cs="Arial"/>
                <w:bCs/>
                <w:szCs w:val="20"/>
                <w:lang w:eastAsia="en-GB"/>
              </w:rPr>
              <w:t xml:space="preserve"> + </w:t>
            </w:r>
            <w:proofErr w:type="spellStart"/>
            <w:r w:rsidRPr="00605D44">
              <w:rPr>
                <w:rFonts w:cs="Arial"/>
                <w:bCs/>
                <w:i/>
                <w:szCs w:val="20"/>
                <w:lang w:eastAsia="en-GB"/>
              </w:rPr>
              <w:t>bx</w:t>
            </w:r>
            <w:proofErr w:type="spellEnd"/>
            <w:r w:rsidRPr="00605D44">
              <w:rPr>
                <w:rFonts w:cs="Arial"/>
                <w:bCs/>
                <w:szCs w:val="20"/>
                <w:lang w:eastAsia="en-GB"/>
              </w:rPr>
              <w:t xml:space="preserve"> + </w:t>
            </w:r>
            <w:r w:rsidRPr="00605D44">
              <w:rPr>
                <w:rFonts w:cs="Arial"/>
                <w:bCs/>
                <w:i/>
                <w:szCs w:val="20"/>
                <w:lang w:eastAsia="en-GB"/>
              </w:rPr>
              <w:t>c</w:t>
            </w:r>
            <w:r w:rsidRPr="00605D44">
              <w:rPr>
                <w:rFonts w:cs="Arial"/>
                <w:bCs/>
                <w:szCs w:val="20"/>
                <w:lang w:eastAsia="en-GB"/>
              </w:rPr>
              <w:t xml:space="preserve"> = 0 then extend this </w:t>
            </w:r>
            <w:r>
              <w:rPr>
                <w:rFonts w:cs="Arial"/>
                <w:bCs/>
                <w:szCs w:val="20"/>
                <w:lang w:eastAsia="en-GB"/>
              </w:rPr>
              <w:t>to</w:t>
            </w:r>
            <w:r w:rsidRPr="00605D44">
              <w:rPr>
                <w:rFonts w:cs="Arial"/>
                <w:bCs/>
                <w:szCs w:val="20"/>
                <w:lang w:eastAsia="en-GB"/>
              </w:rPr>
              <w:t xml:space="preserve"> equations requiring rearranging into this form first</w:t>
            </w:r>
            <w:r>
              <w:rPr>
                <w:rFonts w:cs="Arial"/>
                <w:bCs/>
                <w:szCs w:val="20"/>
                <w:lang w:eastAsia="en-GB"/>
              </w:rPr>
              <w:t>.</w:t>
            </w:r>
            <w:r w:rsidRPr="00605D44">
              <w:rPr>
                <w:rFonts w:cs="Arial"/>
                <w:bCs/>
                <w:szCs w:val="20"/>
                <w:lang w:eastAsia="en-GB"/>
              </w:rPr>
              <w:t xml:space="preserve"> </w:t>
            </w:r>
            <w:r w:rsidRPr="001B42A8">
              <w:rPr>
                <w:rFonts w:cs="Arial"/>
                <w:b/>
                <w:bCs/>
                <w:szCs w:val="20"/>
                <w:lang w:eastAsia="en-GB"/>
              </w:rPr>
              <w:t>(F)</w:t>
            </w:r>
            <w:r>
              <w:rPr>
                <w:rFonts w:cs="Arial"/>
                <w:b/>
                <w:bCs/>
                <w:szCs w:val="20"/>
                <w:lang w:eastAsia="en-GB"/>
              </w:rPr>
              <w:t xml:space="preserve"> </w:t>
            </w:r>
            <w:r w:rsidRPr="001B42A8">
              <w:rPr>
                <w:rFonts w:cs="Arial"/>
                <w:b/>
                <w:bCs/>
                <w:szCs w:val="20"/>
                <w:lang w:eastAsia="en-GB"/>
              </w:rPr>
              <w:t>(I)</w:t>
            </w:r>
          </w:p>
          <w:p w14:paraId="0D4E5125" w14:textId="77777777" w:rsidR="005F39E0" w:rsidRPr="00605D44" w:rsidRDefault="005F39E0" w:rsidP="001B42A8">
            <w:pPr>
              <w:shd w:val="clear" w:color="auto" w:fill="FEEFE6"/>
              <w:autoSpaceDE w:val="0"/>
              <w:autoSpaceDN w:val="0"/>
              <w:adjustRightInd w:val="0"/>
              <w:rPr>
                <w:rFonts w:cs="Arial"/>
                <w:bCs/>
                <w:szCs w:val="20"/>
                <w:lang w:eastAsia="en-GB"/>
              </w:rPr>
            </w:pPr>
          </w:p>
          <w:p w14:paraId="108BA22E" w14:textId="77777777" w:rsidR="005F39E0" w:rsidRPr="00605D44" w:rsidRDefault="005F39E0" w:rsidP="001B42A8">
            <w:pPr>
              <w:shd w:val="clear" w:color="auto" w:fill="FEEFE6"/>
              <w:autoSpaceDE w:val="0"/>
              <w:autoSpaceDN w:val="0"/>
              <w:adjustRightInd w:val="0"/>
              <w:rPr>
                <w:rFonts w:cs="Arial"/>
                <w:bCs/>
                <w:szCs w:val="20"/>
                <w:lang w:eastAsia="en-GB"/>
              </w:rPr>
            </w:pPr>
            <w:r>
              <w:rPr>
                <w:rFonts w:cs="Arial"/>
                <w:bCs/>
                <w:szCs w:val="20"/>
                <w:lang w:eastAsia="en-GB"/>
              </w:rPr>
              <w:t>Move on to exercises where</w:t>
            </w:r>
            <w:r w:rsidRPr="00605D44">
              <w:rPr>
                <w:rFonts w:cs="Arial"/>
                <w:bCs/>
                <w:szCs w:val="20"/>
                <w:lang w:eastAsia="en-GB"/>
              </w:rPr>
              <w:t xml:space="preserve"> learners need to construct their own equations from information given and then solve them to find the unknown quantity or quantities. This could involve the solution of linear equations, </w:t>
            </w:r>
            <w:r w:rsidRPr="00605D44">
              <w:rPr>
                <w:rFonts w:cs="Arial"/>
                <w:bCs/>
                <w:szCs w:val="20"/>
                <w:lang w:eastAsia="en-GB"/>
              </w:rPr>
              <w:lastRenderedPageBreak/>
              <w:t xml:space="preserve">simultaneous </w:t>
            </w:r>
            <w:proofErr w:type="gramStart"/>
            <w:r w:rsidRPr="00605D44">
              <w:rPr>
                <w:rFonts w:cs="Arial"/>
                <w:bCs/>
                <w:szCs w:val="20"/>
                <w:lang w:eastAsia="en-GB"/>
              </w:rPr>
              <w:t>equations</w:t>
            </w:r>
            <w:proofErr w:type="gramEnd"/>
            <w:r w:rsidRPr="00605D44">
              <w:rPr>
                <w:rFonts w:cs="Arial"/>
                <w:bCs/>
                <w:szCs w:val="20"/>
                <w:lang w:eastAsia="en-GB"/>
              </w:rPr>
              <w:t xml:space="preserve"> or quadratic equations. </w:t>
            </w:r>
          </w:p>
          <w:p w14:paraId="57D978DB" w14:textId="77777777" w:rsidR="005F39E0" w:rsidRPr="00605D44" w:rsidRDefault="005F39E0" w:rsidP="001B42A8">
            <w:pPr>
              <w:shd w:val="clear" w:color="auto" w:fill="FEEFE6"/>
              <w:autoSpaceDE w:val="0"/>
              <w:autoSpaceDN w:val="0"/>
              <w:adjustRightInd w:val="0"/>
              <w:rPr>
                <w:rFonts w:cs="Arial"/>
                <w:bCs/>
                <w:szCs w:val="20"/>
                <w:lang w:eastAsia="en-GB"/>
              </w:rPr>
            </w:pPr>
          </w:p>
          <w:p w14:paraId="7E14D051" w14:textId="77777777" w:rsidR="005F39E0" w:rsidRPr="00992AB9" w:rsidRDefault="005F39E0" w:rsidP="001B42A8">
            <w:pPr>
              <w:shd w:val="clear" w:color="auto" w:fill="FEEFE6"/>
              <w:spacing w:line="230" w:lineRule="exact"/>
              <w:ind w:right="124"/>
              <w:rPr>
                <w:rFonts w:eastAsia="Arial" w:cs="Arial"/>
                <w:szCs w:val="20"/>
              </w:rPr>
            </w:pPr>
            <w:r w:rsidRPr="00992AB9">
              <w:rPr>
                <w:rFonts w:eastAsia="Arial" w:cs="Arial"/>
                <w:szCs w:val="20"/>
              </w:rPr>
              <w:t xml:space="preserve">Mathematics teacher William </w:t>
            </w:r>
            <w:proofErr w:type="spellStart"/>
            <w:r w:rsidRPr="00992AB9">
              <w:rPr>
                <w:rFonts w:eastAsia="Arial" w:cs="Arial"/>
                <w:szCs w:val="20"/>
              </w:rPr>
              <w:t>Emeny</w:t>
            </w:r>
            <w:proofErr w:type="spellEnd"/>
            <w:r w:rsidRPr="00992AB9">
              <w:rPr>
                <w:rFonts w:eastAsia="Arial" w:cs="Arial"/>
                <w:szCs w:val="20"/>
              </w:rPr>
              <w:t xml:space="preserve"> has a card</w:t>
            </w:r>
            <w:r>
              <w:rPr>
                <w:rFonts w:eastAsia="Arial" w:cs="Arial"/>
                <w:szCs w:val="20"/>
              </w:rPr>
              <w:t>-</w:t>
            </w:r>
            <w:r w:rsidRPr="00992AB9">
              <w:rPr>
                <w:rFonts w:eastAsia="Arial" w:cs="Arial"/>
                <w:szCs w:val="20"/>
              </w:rPr>
              <w:t>sorting task that summarises all methods for solving quadratics and asks learners to consider when each method should be used:</w:t>
            </w:r>
          </w:p>
          <w:p w14:paraId="7F88AFCE" w14:textId="77777777" w:rsidR="005F39E0" w:rsidRPr="000420CE" w:rsidRDefault="007F1423" w:rsidP="001B42A8">
            <w:pPr>
              <w:shd w:val="clear" w:color="auto" w:fill="FEEFE6"/>
              <w:autoSpaceDE w:val="0"/>
              <w:autoSpaceDN w:val="0"/>
              <w:adjustRightInd w:val="0"/>
              <w:rPr>
                <w:rFonts w:cs="Arial"/>
                <w:szCs w:val="20"/>
                <w:lang w:eastAsia="en-GB"/>
              </w:rPr>
            </w:pPr>
            <w:hyperlink r:id="rId90" w:history="1">
              <w:r w:rsidR="005F39E0">
                <w:rPr>
                  <w:rStyle w:val="Hyperlink"/>
                  <w:rFonts w:eastAsia="Arial" w:cs="Arial"/>
                  <w:szCs w:val="20"/>
                </w:rPr>
                <w:t>www</w:t>
              </w:r>
              <w:r w:rsidR="005F39E0" w:rsidRPr="00992AB9">
                <w:rPr>
                  <w:rStyle w:val="Hyperlink"/>
                  <w:rFonts w:eastAsia="Arial" w:cs="Arial"/>
                  <w:szCs w:val="20"/>
                </w:rPr>
                <w:t>.greatmathsteachingideas.com/2012/02/16/quadratic-equations-the-main-ideas-a-card-sort-to-support-conceptual-understanding/</w:t>
              </w:r>
            </w:hyperlink>
            <w:r w:rsidR="005F39E0" w:rsidRPr="00992AB9">
              <w:rPr>
                <w:rFonts w:eastAsia="Arial" w:cs="Arial"/>
                <w:szCs w:val="20"/>
              </w:rPr>
              <w:t xml:space="preserve"> </w:t>
            </w:r>
            <w:r w:rsidR="005F39E0" w:rsidRPr="00992AB9">
              <w:rPr>
                <w:rFonts w:eastAsia="Arial" w:cs="Arial"/>
                <w:b/>
                <w:szCs w:val="20"/>
              </w:rPr>
              <w:t>(F)</w:t>
            </w:r>
          </w:p>
        </w:tc>
      </w:tr>
      <w:tr w:rsidR="0052625B" w:rsidRPr="002C0AFF" w14:paraId="02F84D0B" w14:textId="77777777" w:rsidTr="001B42A8">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64555644" w14:textId="49C73559" w:rsidR="0052625B" w:rsidRPr="001B42A8" w:rsidRDefault="0052625B" w:rsidP="001B42A8">
            <w:pPr>
              <w:pStyle w:val="BodyText"/>
              <w:rPr>
                <w:shd w:val="clear" w:color="auto" w:fill="FEEFE6"/>
                <w:lang w:eastAsia="en-GB"/>
              </w:rPr>
            </w:pPr>
            <w:r w:rsidRPr="001B42A8">
              <w:rPr>
                <w:shd w:val="clear" w:color="auto" w:fill="FEEFE6"/>
                <w:lang w:eastAsia="en-GB"/>
              </w:rPr>
              <w:lastRenderedPageBreak/>
              <w:t>E2.8</w:t>
            </w:r>
            <w:r w:rsidR="00A1166C">
              <w:rPr>
                <w:shd w:val="clear" w:color="auto" w:fill="FEEFE6"/>
                <w:lang w:eastAsia="en-GB"/>
              </w:rPr>
              <w:t xml:space="preserve"> Proportion</w:t>
            </w:r>
          </w:p>
          <w:p w14:paraId="231ACDD2" w14:textId="48A9F676" w:rsidR="0052625B" w:rsidRPr="00A269B8" w:rsidRDefault="0052625B" w:rsidP="00A269B8">
            <w:pPr>
              <w:pStyle w:val="BodyText"/>
              <w:rPr>
                <w:lang w:eastAsia="en-GB"/>
              </w:rPr>
            </w:pPr>
            <w:r>
              <w:rPr>
                <w:lang w:eastAsia="en-GB"/>
              </w:rPr>
              <w:t>(</w:t>
            </w:r>
            <w:proofErr w:type="gramStart"/>
            <w:r>
              <w:rPr>
                <w:lang w:eastAsia="en-GB"/>
              </w:rPr>
              <w:t>note</w:t>
            </w:r>
            <w:proofErr w:type="gramEnd"/>
            <w:r>
              <w:rPr>
                <w:lang w:eastAsia="en-GB"/>
              </w:rPr>
              <w:t xml:space="preserve"> there is no C2.8</w:t>
            </w:r>
            <w:r w:rsidRPr="000420CE">
              <w:rPr>
                <w:lang w:eastAsia="en-GB"/>
              </w:rPr>
              <w:t>)</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5656B3F9" w14:textId="77777777" w:rsidR="0052625B" w:rsidRPr="004A4E17" w:rsidRDefault="0052625B" w:rsidP="001B42A8">
            <w:pPr>
              <w:pStyle w:val="BodyText"/>
              <w:shd w:val="clear" w:color="auto" w:fill="FEEFE6"/>
              <w:rPr>
                <w:lang w:eastAsia="en-GB"/>
              </w:rPr>
            </w:pPr>
            <w:r w:rsidRPr="000420CE">
              <w:rPr>
                <w:lang w:eastAsia="en-GB"/>
              </w:rPr>
              <w:t xml:space="preserve">Express direct and inverse </w:t>
            </w:r>
            <w:r w:rsidRPr="000420CE">
              <w:t>proportion</w:t>
            </w:r>
            <w:r w:rsidRPr="000420CE" w:rsidDel="005F52C7">
              <w:rPr>
                <w:lang w:eastAsia="en-GB"/>
              </w:rPr>
              <w:t xml:space="preserve"> </w:t>
            </w:r>
            <w:r w:rsidRPr="000420CE">
              <w:rPr>
                <w:lang w:eastAsia="en-GB"/>
              </w:rPr>
              <w:t>in algebraic terms and use this form of expression to find unknown quantities.</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57434A9F" w14:textId="77777777" w:rsidR="0052625B" w:rsidRPr="000420CE" w:rsidRDefault="0052625B"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Learners will need to be able to solve a variety of problems involving direct or inverse variation. </w:t>
            </w:r>
          </w:p>
          <w:p w14:paraId="4B929692" w14:textId="77777777" w:rsidR="0052625B" w:rsidRPr="000420CE" w:rsidRDefault="0052625B" w:rsidP="001B42A8">
            <w:pPr>
              <w:shd w:val="clear" w:color="auto" w:fill="FEEFE6"/>
              <w:autoSpaceDE w:val="0"/>
              <w:autoSpaceDN w:val="0"/>
              <w:adjustRightInd w:val="0"/>
              <w:rPr>
                <w:rFonts w:cs="Arial"/>
                <w:szCs w:val="20"/>
                <w:lang w:eastAsia="en-GB"/>
              </w:rPr>
            </w:pPr>
          </w:p>
          <w:p w14:paraId="51A72C97" w14:textId="77777777" w:rsidR="0052625B" w:rsidRPr="000420CE" w:rsidRDefault="0052625B"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Encourage </w:t>
            </w:r>
            <w:r>
              <w:rPr>
                <w:rFonts w:cs="Arial"/>
                <w:szCs w:val="20"/>
                <w:lang w:eastAsia="en-GB"/>
              </w:rPr>
              <w:t xml:space="preserve">learners to use </w:t>
            </w:r>
            <w:r w:rsidRPr="000420CE">
              <w:rPr>
                <w:rFonts w:cs="Arial"/>
                <w:szCs w:val="20"/>
                <w:lang w:eastAsia="en-GB"/>
              </w:rPr>
              <w:t xml:space="preserve">efficient notation that moves from the question to each </w:t>
            </w:r>
            <w:proofErr w:type="gramStart"/>
            <w:r w:rsidRPr="000420CE">
              <w:rPr>
                <w:rFonts w:cs="Arial"/>
                <w:szCs w:val="20"/>
                <w:lang w:eastAsia="en-GB"/>
              </w:rPr>
              <w:t>step in</w:t>
            </w:r>
            <w:proofErr w:type="gramEnd"/>
            <w:r w:rsidRPr="000420CE">
              <w:rPr>
                <w:rFonts w:cs="Arial"/>
                <w:szCs w:val="20"/>
                <w:lang w:eastAsia="en-GB"/>
              </w:rPr>
              <w:t xml:space="preserve"> turn. For example,</w:t>
            </w:r>
          </w:p>
          <w:p w14:paraId="1566769F" w14:textId="77777777" w:rsidR="0052625B" w:rsidRPr="000420CE" w:rsidRDefault="0052625B" w:rsidP="00F72313">
            <w:pPr>
              <w:pStyle w:val="ListParagraph"/>
              <w:numPr>
                <w:ilvl w:val="0"/>
                <w:numId w:val="12"/>
              </w:numPr>
              <w:shd w:val="clear" w:color="auto" w:fill="FEEFE6"/>
              <w:autoSpaceDE w:val="0"/>
              <w:autoSpaceDN w:val="0"/>
              <w:adjustRightInd w:val="0"/>
              <w:ind w:left="344" w:hanging="344"/>
              <w:rPr>
                <w:rFonts w:cs="Arial"/>
                <w:lang w:eastAsia="en-GB"/>
              </w:rPr>
            </w:pPr>
            <w:r w:rsidRPr="000420CE">
              <w:rPr>
                <w:rFonts w:cs="Arial"/>
                <w:i/>
                <w:lang w:eastAsia="en-GB"/>
              </w:rPr>
              <w:t>y</w:t>
            </w:r>
            <w:r w:rsidRPr="000420CE">
              <w:rPr>
                <w:rFonts w:cs="Arial"/>
                <w:lang w:eastAsia="en-GB"/>
              </w:rPr>
              <w:t xml:space="preserve"> varies directly with </w:t>
            </w:r>
            <w:r w:rsidRPr="000420CE">
              <w:rPr>
                <w:rFonts w:cs="Arial"/>
                <w:i/>
                <w:lang w:eastAsia="en-GB"/>
              </w:rPr>
              <w:t>x</w:t>
            </w:r>
            <w:r w:rsidRPr="000420CE">
              <w:rPr>
                <w:rFonts w:cs="Arial"/>
                <w:lang w:eastAsia="en-GB"/>
              </w:rPr>
              <w:t xml:space="preserve"> (or </w:t>
            </w:r>
            <w:r w:rsidRPr="000420CE">
              <w:rPr>
                <w:rFonts w:cs="Arial"/>
                <w:i/>
                <w:lang w:eastAsia="en-GB"/>
              </w:rPr>
              <w:t>y</w:t>
            </w:r>
            <w:r w:rsidRPr="000420CE">
              <w:rPr>
                <w:rFonts w:cs="Arial"/>
                <w:lang w:eastAsia="en-GB"/>
              </w:rPr>
              <w:t xml:space="preserve"> is directly proportional to </w:t>
            </w:r>
            <w:r w:rsidRPr="000420CE">
              <w:rPr>
                <w:rFonts w:cs="Arial"/>
                <w:i/>
                <w:lang w:eastAsia="en-GB"/>
              </w:rPr>
              <w:t>x</w:t>
            </w:r>
            <w:r w:rsidRPr="000420CE">
              <w:rPr>
                <w:rFonts w:cs="Arial"/>
                <w:lang w:eastAsia="en-GB"/>
              </w:rPr>
              <w:t xml:space="preserve">) to </w:t>
            </w:r>
            <w:r w:rsidRPr="000420CE">
              <w:rPr>
                <w:rFonts w:cs="Arial"/>
                <w:i/>
                <w:lang w:eastAsia="en-GB"/>
              </w:rPr>
              <w:t>y</w:t>
            </w:r>
            <w:r w:rsidRPr="000420CE">
              <w:rPr>
                <w:rFonts w:cs="Arial"/>
                <w:lang w:eastAsia="en-GB"/>
              </w:rPr>
              <w:t xml:space="preserve"> </w:t>
            </w:r>
            <w:r w:rsidRPr="000420CE">
              <w:rPr>
                <w:rFonts w:ascii="Cambria Math" w:hAnsi="Cambria Math" w:cs="Cambria Math"/>
                <w:lang w:eastAsia="en-GB"/>
              </w:rPr>
              <w:t>∝</w:t>
            </w:r>
            <w:r w:rsidRPr="000420CE">
              <w:rPr>
                <w:rFonts w:cs="Arial"/>
                <w:lang w:eastAsia="en-GB"/>
              </w:rPr>
              <w:t xml:space="preserve"> </w:t>
            </w:r>
            <w:r w:rsidRPr="000420CE">
              <w:rPr>
                <w:rFonts w:cs="Arial"/>
                <w:i/>
                <w:lang w:eastAsia="en-GB"/>
              </w:rPr>
              <w:t>x</w:t>
            </w:r>
            <w:r w:rsidRPr="000420CE">
              <w:rPr>
                <w:rFonts w:cs="Arial"/>
                <w:lang w:eastAsia="en-GB"/>
              </w:rPr>
              <w:t xml:space="preserve"> </w:t>
            </w:r>
            <w:r w:rsidRPr="000420CE">
              <w:rPr>
                <w:rFonts w:ascii="Cambria Math" w:hAnsi="Cambria Math" w:cs="Cambria Math"/>
                <w:lang w:eastAsia="en-GB"/>
              </w:rPr>
              <w:t>⇒</w:t>
            </w:r>
            <w:r w:rsidRPr="000420CE">
              <w:rPr>
                <w:rFonts w:cs="Arial"/>
                <w:lang w:eastAsia="en-GB"/>
              </w:rPr>
              <w:t xml:space="preserve"> </w:t>
            </w:r>
            <w:r w:rsidRPr="000420CE">
              <w:rPr>
                <w:rFonts w:cs="Arial"/>
                <w:i/>
                <w:lang w:eastAsia="en-GB"/>
              </w:rPr>
              <w:t>y</w:t>
            </w:r>
            <w:r w:rsidRPr="000420CE">
              <w:rPr>
                <w:rFonts w:cs="Arial"/>
                <w:lang w:eastAsia="en-GB"/>
              </w:rPr>
              <w:t xml:space="preserve"> = </w:t>
            </w:r>
            <w:proofErr w:type="spellStart"/>
            <w:r w:rsidRPr="000420CE">
              <w:rPr>
                <w:rFonts w:cs="Arial"/>
                <w:i/>
                <w:lang w:eastAsia="en-GB"/>
              </w:rPr>
              <w:t>kx</w:t>
            </w:r>
            <w:proofErr w:type="spellEnd"/>
          </w:p>
          <w:p w14:paraId="16E17C78" w14:textId="4CC06F97" w:rsidR="0052625B" w:rsidRPr="000420CE" w:rsidRDefault="0052625B" w:rsidP="00F72313">
            <w:pPr>
              <w:pStyle w:val="ListParagraph"/>
              <w:numPr>
                <w:ilvl w:val="0"/>
                <w:numId w:val="12"/>
              </w:numPr>
              <w:shd w:val="clear" w:color="auto" w:fill="FEEFE6"/>
              <w:autoSpaceDE w:val="0"/>
              <w:autoSpaceDN w:val="0"/>
              <w:adjustRightInd w:val="0"/>
              <w:ind w:left="344" w:hanging="344"/>
              <w:rPr>
                <w:rFonts w:cs="Arial"/>
                <w:lang w:eastAsia="en-GB"/>
              </w:rPr>
            </w:pPr>
            <w:r w:rsidRPr="000420CE">
              <w:rPr>
                <w:rFonts w:cs="Arial"/>
                <w:i/>
                <w:iCs/>
              </w:rPr>
              <w:t xml:space="preserve">t </w:t>
            </w:r>
            <w:r w:rsidRPr="000420CE">
              <w:rPr>
                <w:rFonts w:cs="Arial"/>
              </w:rPr>
              <w:t xml:space="preserve">varies inversely as the square of </w:t>
            </w:r>
            <w:r w:rsidRPr="000420CE">
              <w:rPr>
                <w:rFonts w:cs="Arial"/>
                <w:i/>
              </w:rPr>
              <w:t xml:space="preserve">v </w:t>
            </w:r>
            <w:r w:rsidRPr="000420CE">
              <w:rPr>
                <w:rFonts w:cs="Arial"/>
              </w:rPr>
              <w:t xml:space="preserve">to </w:t>
            </w:r>
            <w:r w:rsidRPr="000420CE">
              <w:rPr>
                <w:rFonts w:cs="Arial"/>
                <w:i/>
                <w:iCs/>
              </w:rPr>
              <w:t>v</w:t>
            </w:r>
            <w:r w:rsidRPr="000420CE">
              <w:rPr>
                <w:rFonts w:cs="Arial"/>
                <w:iCs/>
                <w:lang w:eastAsia="en-GB"/>
              </w:rPr>
              <w:t xml:space="preserve"> </w:t>
            </w:r>
            <w:r w:rsidRPr="000420CE">
              <w:rPr>
                <w:rFonts w:ascii="Cambria Math" w:hAnsi="Cambria Math" w:cs="Cambria Math"/>
                <w:lang w:eastAsia="en-GB"/>
              </w:rPr>
              <w:t>⇒</w:t>
            </w:r>
            <w:r w:rsidRPr="000420CE">
              <w:rPr>
                <w:rFonts w:cs="Arial"/>
                <w:lang w:eastAsia="en-GB"/>
              </w:rPr>
              <w:t xml:space="preserve"> </w:t>
            </w:r>
            <w:r w:rsidRPr="000420CE">
              <w:rPr>
                <w:rFonts w:cs="Arial"/>
                <w:i/>
                <w:lang w:eastAsia="en-GB"/>
              </w:rPr>
              <w:t>t</w:t>
            </w:r>
            <w:r w:rsidRPr="000420CE">
              <w:rPr>
                <w:rFonts w:cs="Arial"/>
                <w:lang w:eastAsia="en-GB"/>
              </w:rPr>
              <w:t xml:space="preserve"> </w:t>
            </w:r>
            <w:r w:rsidRPr="000420CE">
              <w:rPr>
                <w:rFonts w:ascii="Cambria Math" w:hAnsi="Cambria Math" w:cs="Cambria Math"/>
                <w:lang w:eastAsia="en-GB"/>
              </w:rPr>
              <w:t>∝</w:t>
            </w:r>
            <w:r w:rsidRPr="000420CE">
              <w:rPr>
                <w:rFonts w:cs="Arial"/>
                <w:lang w:eastAsia="en-GB"/>
              </w:rPr>
              <w:t xml:space="preserve"> </w:t>
            </w:r>
            <m:oMath>
              <m:f>
                <m:fPr>
                  <m:ctrlPr>
                    <w:rPr>
                      <w:rFonts w:ascii="Cambria Math" w:hAnsi="Cambria Math" w:cs="Arial"/>
                      <w:i/>
                      <w:lang w:eastAsia="en-GB"/>
                    </w:rPr>
                  </m:ctrlPr>
                </m:fPr>
                <m:num>
                  <m:r>
                    <m:rPr>
                      <m:nor/>
                    </m:rPr>
                    <w:rPr>
                      <w:rFonts w:cs="Arial"/>
                      <w:lang w:eastAsia="en-GB"/>
                    </w:rPr>
                    <m:t>1</m:t>
                  </m:r>
                </m:num>
                <m:den>
                  <m:sSup>
                    <m:sSupPr>
                      <m:ctrlPr>
                        <w:rPr>
                          <w:rFonts w:ascii="Cambria Math" w:hAnsi="Cambria Math" w:cs="Arial"/>
                          <w:i/>
                          <w:lang w:eastAsia="en-GB"/>
                        </w:rPr>
                      </m:ctrlPr>
                    </m:sSupPr>
                    <m:e>
                      <m:r>
                        <m:rPr>
                          <m:nor/>
                        </m:rPr>
                        <w:rPr>
                          <w:rFonts w:cs="Arial"/>
                          <w:i/>
                          <w:iCs/>
                          <w:lang w:eastAsia="en-GB"/>
                        </w:rPr>
                        <m:t>v</m:t>
                      </m:r>
                    </m:e>
                    <m:sup>
                      <m:r>
                        <m:rPr>
                          <m:nor/>
                        </m:rPr>
                        <w:rPr>
                          <w:rFonts w:cs="Arial"/>
                          <w:lang w:eastAsia="en-GB"/>
                        </w:rPr>
                        <m:t>2</m:t>
                      </m:r>
                    </m:sup>
                  </m:sSup>
                </m:den>
              </m:f>
              <m:r>
                <m:rPr>
                  <m:nor/>
                </m:rPr>
                <w:rPr>
                  <w:rFonts w:cs="Arial"/>
                  <w:lang w:eastAsia="en-GB"/>
                </w:rPr>
                <m:t xml:space="preserve"> </m:t>
              </m:r>
            </m:oMath>
            <w:r w:rsidRPr="000420CE">
              <w:rPr>
                <w:rFonts w:ascii="Cambria Math" w:hAnsi="Cambria Math" w:cs="Cambria Math"/>
                <w:lang w:eastAsia="en-GB"/>
              </w:rPr>
              <w:t>⇒</w:t>
            </w:r>
            <w:r w:rsidRPr="000420CE">
              <w:rPr>
                <w:rFonts w:cs="Arial"/>
                <w:lang w:eastAsia="en-GB"/>
              </w:rPr>
              <w:t xml:space="preserve"> </w:t>
            </w:r>
            <w:r w:rsidRPr="000420CE">
              <w:rPr>
                <w:rFonts w:cs="Arial"/>
                <w:i/>
                <w:lang w:eastAsia="en-GB"/>
              </w:rPr>
              <w:t>t</w:t>
            </w:r>
            <w:r w:rsidRPr="000420CE">
              <w:rPr>
                <w:rFonts w:cs="Arial"/>
                <w:lang w:eastAsia="en-GB"/>
              </w:rPr>
              <w:t xml:space="preserve"> = </w:t>
            </w:r>
            <m:oMath>
              <m:f>
                <m:fPr>
                  <m:ctrlPr>
                    <w:rPr>
                      <w:rFonts w:ascii="Cambria Math" w:hAnsi="Cambria Math" w:cs="Arial"/>
                      <w:i/>
                      <w:lang w:eastAsia="en-GB"/>
                    </w:rPr>
                  </m:ctrlPr>
                </m:fPr>
                <m:num>
                  <m:r>
                    <m:rPr>
                      <m:nor/>
                    </m:rPr>
                    <w:rPr>
                      <w:rFonts w:cs="Arial"/>
                      <w:i/>
                      <w:iCs/>
                      <w:lang w:eastAsia="en-GB"/>
                    </w:rPr>
                    <m:t>k</m:t>
                  </m:r>
                </m:num>
                <m:den>
                  <m:sSup>
                    <m:sSupPr>
                      <m:ctrlPr>
                        <w:rPr>
                          <w:rFonts w:ascii="Cambria Math" w:hAnsi="Cambria Math" w:cs="Arial"/>
                          <w:i/>
                          <w:lang w:eastAsia="en-GB"/>
                        </w:rPr>
                      </m:ctrlPr>
                    </m:sSupPr>
                    <m:e>
                      <m:r>
                        <m:rPr>
                          <m:nor/>
                        </m:rPr>
                        <w:rPr>
                          <w:rFonts w:cs="Arial"/>
                          <w:i/>
                          <w:iCs/>
                          <w:lang w:eastAsia="en-GB"/>
                        </w:rPr>
                        <m:t>v</m:t>
                      </m:r>
                    </m:e>
                    <m:sup>
                      <m:r>
                        <m:rPr>
                          <m:nor/>
                        </m:rPr>
                        <w:rPr>
                          <w:rFonts w:cs="Arial"/>
                          <w:lang w:eastAsia="en-GB"/>
                        </w:rPr>
                        <m:t>2</m:t>
                      </m:r>
                    </m:sup>
                  </m:sSup>
                </m:den>
              </m:f>
            </m:oMath>
            <w:r w:rsidR="00F00716" w:rsidRPr="00F00716">
              <w:rPr>
                <w:rFonts w:cs="Arial"/>
                <w:lang w:eastAsia="en-GB"/>
              </w:rPr>
              <w:t xml:space="preserve"> </w:t>
            </w:r>
          </w:p>
          <w:p w14:paraId="6370BEBD" w14:textId="77777777" w:rsidR="0052625B" w:rsidRPr="000420CE" w:rsidRDefault="0052625B"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where </w:t>
            </w:r>
            <w:r w:rsidRPr="000420CE">
              <w:rPr>
                <w:rFonts w:cs="Arial"/>
                <w:i/>
                <w:szCs w:val="20"/>
                <w:lang w:eastAsia="en-GB"/>
              </w:rPr>
              <w:t>k</w:t>
            </w:r>
            <w:r w:rsidRPr="000420CE">
              <w:rPr>
                <w:rFonts w:cs="Arial"/>
                <w:szCs w:val="20"/>
                <w:lang w:eastAsia="en-GB"/>
              </w:rPr>
              <w:t xml:space="preserve"> is a constant. </w:t>
            </w:r>
          </w:p>
          <w:p w14:paraId="77524CDF" w14:textId="77777777" w:rsidR="0052625B" w:rsidRPr="000420CE" w:rsidRDefault="0052625B" w:rsidP="001B42A8">
            <w:pPr>
              <w:shd w:val="clear" w:color="auto" w:fill="FEEFE6"/>
              <w:autoSpaceDE w:val="0"/>
              <w:autoSpaceDN w:val="0"/>
              <w:adjustRightInd w:val="0"/>
              <w:rPr>
                <w:rFonts w:cs="Arial"/>
                <w:szCs w:val="20"/>
                <w:lang w:eastAsia="en-GB"/>
              </w:rPr>
            </w:pPr>
          </w:p>
          <w:p w14:paraId="0F37A2AA" w14:textId="77777777" w:rsidR="0052625B" w:rsidRDefault="0052625B" w:rsidP="001B42A8">
            <w:pPr>
              <w:pStyle w:val="BodyText"/>
              <w:shd w:val="clear" w:color="auto" w:fill="FEEFE6"/>
              <w:rPr>
                <w:lang w:eastAsia="en-GB"/>
              </w:rPr>
            </w:pPr>
            <w:r w:rsidRPr="000420CE">
              <w:rPr>
                <w:lang w:eastAsia="en-GB"/>
              </w:rPr>
              <w:t xml:space="preserve">Emphasise the common error of reversing direct and inverse variation. Once the formula has been established ask learners to use given values to work out the value of the constant, </w:t>
            </w:r>
            <w:r w:rsidRPr="000420CE">
              <w:rPr>
                <w:i/>
                <w:lang w:eastAsia="en-GB"/>
              </w:rPr>
              <w:t>k</w:t>
            </w:r>
            <w:r w:rsidRPr="000420CE">
              <w:rPr>
                <w:lang w:eastAsia="en-GB"/>
              </w:rPr>
              <w:t xml:space="preserve">, and then use the formulae with the evaluated </w:t>
            </w:r>
            <w:r w:rsidRPr="000420CE">
              <w:rPr>
                <w:i/>
                <w:lang w:eastAsia="en-GB"/>
              </w:rPr>
              <w:t>k</w:t>
            </w:r>
            <w:r w:rsidRPr="000420CE">
              <w:rPr>
                <w:lang w:eastAsia="en-GB"/>
              </w:rPr>
              <w:t xml:space="preserve">. </w:t>
            </w:r>
          </w:p>
          <w:p w14:paraId="040A5012" w14:textId="77777777" w:rsidR="00A269B8" w:rsidRPr="00A269B8" w:rsidRDefault="00A269B8" w:rsidP="00A269B8">
            <w:pPr>
              <w:autoSpaceDE w:val="0"/>
              <w:autoSpaceDN w:val="0"/>
              <w:adjustRightInd w:val="0"/>
              <w:rPr>
                <w:rFonts w:cs="Arial"/>
                <w:szCs w:val="20"/>
                <w:lang w:eastAsia="en-GB"/>
              </w:rPr>
            </w:pPr>
          </w:p>
          <w:p w14:paraId="1AAE733F" w14:textId="77777777" w:rsidR="00A269B8" w:rsidRPr="00A269B8" w:rsidRDefault="00A269B8" w:rsidP="00A269B8">
            <w:pPr>
              <w:autoSpaceDE w:val="0"/>
              <w:autoSpaceDN w:val="0"/>
              <w:adjustRightInd w:val="0"/>
              <w:rPr>
                <w:rFonts w:cs="Arial"/>
                <w:b/>
                <w:bCs/>
                <w:szCs w:val="20"/>
                <w:lang w:eastAsia="en-GB"/>
              </w:rPr>
            </w:pPr>
            <w:r w:rsidRPr="00A269B8">
              <w:rPr>
                <w:rFonts w:cs="Arial"/>
                <w:b/>
                <w:bCs/>
                <w:szCs w:val="20"/>
                <w:lang w:eastAsia="en-GB"/>
              </w:rPr>
              <w:t>SDG 7</w:t>
            </w:r>
          </w:p>
          <w:p w14:paraId="2B5BFCA7" w14:textId="3187EDE9" w:rsidR="00A269B8" w:rsidRPr="002C0AFF" w:rsidRDefault="00A269B8" w:rsidP="00A269B8">
            <w:pPr>
              <w:autoSpaceDE w:val="0"/>
              <w:autoSpaceDN w:val="0"/>
              <w:adjustRightInd w:val="0"/>
              <w:rPr>
                <w:i/>
              </w:rPr>
            </w:pPr>
            <w:r w:rsidRPr="00A269B8">
              <w:rPr>
                <w:rFonts w:cs="Arial"/>
                <w:szCs w:val="20"/>
                <w:lang w:eastAsia="en-GB"/>
              </w:rPr>
              <w:t>Consider looking at energy production e.g., hydroelectricity – volume of water and working head (direct). Wind power – more wind, less other energy emissions (inverse).</w:t>
            </w:r>
          </w:p>
        </w:tc>
      </w:tr>
      <w:tr w:rsidR="00EC70B5" w:rsidRPr="006713C8" w14:paraId="58B62D09" w14:textId="77777777" w:rsidTr="001B42A8">
        <w:tc>
          <w:tcPr>
            <w:tcW w:w="2552" w:type="dxa"/>
            <w:tcMar>
              <w:top w:w="113" w:type="dxa"/>
              <w:bottom w:w="113" w:type="dxa"/>
            </w:tcMar>
          </w:tcPr>
          <w:p w14:paraId="656C05EB" w14:textId="65FFBFAC" w:rsidR="00EC70B5" w:rsidRPr="004A4E17" w:rsidRDefault="00EC70B5" w:rsidP="001B42A8">
            <w:pPr>
              <w:pStyle w:val="BodyText"/>
              <w:rPr>
                <w:lang w:eastAsia="en-GB"/>
              </w:rPr>
            </w:pPr>
            <w:r w:rsidRPr="001B42A8">
              <w:rPr>
                <w:shd w:val="clear" w:color="auto" w:fill="FEEFE6"/>
                <w:lang w:eastAsia="en-GB"/>
              </w:rPr>
              <w:t>E1.18</w:t>
            </w:r>
            <w:r w:rsidR="00A1166C">
              <w:rPr>
                <w:shd w:val="clear" w:color="auto" w:fill="FEEFE6"/>
                <w:lang w:eastAsia="en-GB"/>
              </w:rPr>
              <w:t xml:space="preserve"> Surds</w:t>
            </w:r>
          </w:p>
        </w:tc>
        <w:tc>
          <w:tcPr>
            <w:tcW w:w="2126" w:type="dxa"/>
            <w:tcMar>
              <w:top w:w="113" w:type="dxa"/>
              <w:bottom w:w="113" w:type="dxa"/>
            </w:tcMar>
          </w:tcPr>
          <w:p w14:paraId="7C2BEC79" w14:textId="77777777" w:rsidR="00EC70B5" w:rsidRDefault="00EC70B5" w:rsidP="00CD5BA1">
            <w:pPr>
              <w:pStyle w:val="BodyText"/>
              <w:numPr>
                <w:ilvl w:val="0"/>
                <w:numId w:val="37"/>
              </w:numPr>
              <w:shd w:val="clear" w:color="auto" w:fill="FEEFE6"/>
              <w:ind w:left="323" w:hanging="283"/>
              <w:rPr>
                <w:lang w:eastAsia="en-GB"/>
              </w:rPr>
            </w:pPr>
            <w:r>
              <w:rPr>
                <w:lang w:eastAsia="en-GB"/>
              </w:rPr>
              <w:t>Understand and use surds, including simplifying expressions.</w:t>
            </w:r>
          </w:p>
          <w:p w14:paraId="3C1BD192" w14:textId="77777777" w:rsidR="00EC70B5" w:rsidRDefault="00EC70B5" w:rsidP="00A1166C">
            <w:pPr>
              <w:pStyle w:val="BodyText"/>
              <w:ind w:left="323" w:hanging="283"/>
              <w:rPr>
                <w:lang w:eastAsia="en-GB"/>
              </w:rPr>
            </w:pPr>
          </w:p>
          <w:p w14:paraId="1243B25F" w14:textId="77777777" w:rsidR="00EC70B5" w:rsidRPr="004A4E17" w:rsidRDefault="00EC70B5" w:rsidP="00CD5BA1">
            <w:pPr>
              <w:pStyle w:val="BodyText"/>
              <w:numPr>
                <w:ilvl w:val="0"/>
                <w:numId w:val="37"/>
              </w:numPr>
              <w:shd w:val="clear" w:color="auto" w:fill="FEEFE6"/>
              <w:ind w:left="323" w:hanging="283"/>
              <w:rPr>
                <w:lang w:eastAsia="en-GB"/>
              </w:rPr>
            </w:pPr>
            <w:r w:rsidRPr="00A1166C">
              <w:rPr>
                <w:lang w:eastAsia="en-GB"/>
              </w:rPr>
              <w:t>Rationalise the denominator.</w:t>
            </w:r>
          </w:p>
        </w:tc>
        <w:tc>
          <w:tcPr>
            <w:tcW w:w="9923" w:type="dxa"/>
            <w:tcMar>
              <w:top w:w="113" w:type="dxa"/>
              <w:bottom w:w="113" w:type="dxa"/>
            </w:tcMar>
          </w:tcPr>
          <w:p w14:paraId="4A1EA24E" w14:textId="77777777" w:rsidR="00EC70B5" w:rsidRPr="00596CD5" w:rsidRDefault="00EC70B5" w:rsidP="001B42A8">
            <w:pPr>
              <w:shd w:val="clear" w:color="auto" w:fill="FEEFE6"/>
              <w:autoSpaceDE w:val="0"/>
              <w:autoSpaceDN w:val="0"/>
              <w:adjustRightInd w:val="0"/>
              <w:rPr>
                <w:rFonts w:cs="Arial"/>
                <w:szCs w:val="20"/>
                <w:lang w:eastAsia="en-GB"/>
              </w:rPr>
            </w:pPr>
            <w:r>
              <w:rPr>
                <w:rFonts w:cs="Arial"/>
                <w:szCs w:val="20"/>
                <w:lang w:eastAsia="en-GB"/>
              </w:rPr>
              <w:t>Use exercises</w:t>
            </w:r>
            <w:r w:rsidRPr="00596CD5">
              <w:rPr>
                <w:rFonts w:cs="Arial"/>
                <w:szCs w:val="20"/>
                <w:lang w:eastAsia="en-GB"/>
              </w:rPr>
              <w:t xml:space="preserve"> to revise </w:t>
            </w:r>
            <w:r>
              <w:rPr>
                <w:rFonts w:cs="Arial"/>
                <w:szCs w:val="20"/>
                <w:lang w:eastAsia="en-GB"/>
              </w:rPr>
              <w:t>learners’</w:t>
            </w:r>
            <w:r w:rsidRPr="00596CD5">
              <w:rPr>
                <w:rFonts w:cs="Arial"/>
                <w:szCs w:val="20"/>
                <w:lang w:eastAsia="en-GB"/>
              </w:rPr>
              <w:t xml:space="preserve"> knowledge of indices and then develop skills in manipulating surds. Use examples that can be shown to be true using the index laws, to convince your learners.</w:t>
            </w:r>
            <w:r w:rsidRPr="00596CD5">
              <w:rPr>
                <w:rFonts w:cs="Arial"/>
                <w:b/>
                <w:szCs w:val="20"/>
              </w:rPr>
              <w:t xml:space="preserve"> (I)</w:t>
            </w:r>
          </w:p>
          <w:p w14:paraId="1445623B" w14:textId="77777777" w:rsidR="00EC70B5" w:rsidRPr="00596CD5" w:rsidRDefault="00EC70B5" w:rsidP="001B42A8">
            <w:pPr>
              <w:shd w:val="clear" w:color="auto" w:fill="FEEFE6"/>
              <w:autoSpaceDE w:val="0"/>
              <w:autoSpaceDN w:val="0"/>
              <w:adjustRightInd w:val="0"/>
              <w:rPr>
                <w:rFonts w:cs="Arial"/>
                <w:szCs w:val="20"/>
                <w:lang w:eastAsia="en-GB"/>
              </w:rPr>
            </w:pPr>
          </w:p>
          <w:p w14:paraId="44D62762" w14:textId="77777777" w:rsidR="00EC70B5" w:rsidRPr="00596CD5" w:rsidRDefault="00EC70B5" w:rsidP="001B42A8">
            <w:pPr>
              <w:shd w:val="clear" w:color="auto" w:fill="FEEFE6"/>
              <w:autoSpaceDE w:val="0"/>
              <w:autoSpaceDN w:val="0"/>
              <w:adjustRightInd w:val="0"/>
              <w:rPr>
                <w:rFonts w:cs="Arial"/>
                <w:szCs w:val="20"/>
                <w:lang w:eastAsia="en-GB"/>
              </w:rPr>
            </w:pPr>
            <w:r>
              <w:rPr>
                <w:rFonts w:cs="Arial"/>
                <w:szCs w:val="20"/>
                <w:lang w:eastAsia="en-GB"/>
              </w:rPr>
              <w:t>Use t</w:t>
            </w:r>
            <w:r w:rsidRPr="00596CD5">
              <w:rPr>
                <w:rFonts w:cs="Arial"/>
                <w:szCs w:val="20"/>
                <w:lang w:eastAsia="en-GB"/>
              </w:rPr>
              <w:t xml:space="preserve">he ‘Surds’ exercise </w:t>
            </w:r>
            <w:r>
              <w:rPr>
                <w:rFonts w:cs="Arial"/>
                <w:szCs w:val="20"/>
                <w:lang w:eastAsia="en-GB"/>
              </w:rPr>
              <w:t>(</w:t>
            </w:r>
            <w:hyperlink r:id="rId91" w:history="1">
              <w:r w:rsidRPr="001B42A8">
                <w:rPr>
                  <w:rStyle w:val="Hyperlink"/>
                  <w:rFonts w:cs="Arial"/>
                  <w:szCs w:val="20"/>
                </w:rPr>
                <w:t>www.mathsisfun.com/surds.html</w:t>
              </w:r>
            </w:hyperlink>
            <w:r w:rsidRPr="00B319BA">
              <w:rPr>
                <w:rStyle w:val="WebLink"/>
                <w:rFonts w:cs="Arial"/>
                <w:szCs w:val="20"/>
              </w:rPr>
              <w:t>)</w:t>
            </w:r>
            <w:r w:rsidRPr="00596CD5">
              <w:rPr>
                <w:rFonts w:cs="Arial"/>
                <w:szCs w:val="20"/>
                <w:lang w:eastAsia="en-GB"/>
              </w:rPr>
              <w:t xml:space="preserve"> to reinforce the concept of a surd and give learners some quick practice. </w:t>
            </w:r>
            <w:r>
              <w:rPr>
                <w:rFonts w:cs="Arial"/>
                <w:szCs w:val="20"/>
                <w:lang w:eastAsia="en-GB"/>
              </w:rPr>
              <w:t>U</w:t>
            </w:r>
            <w:r w:rsidRPr="00596CD5">
              <w:rPr>
                <w:rFonts w:cs="Arial"/>
                <w:szCs w:val="20"/>
                <w:lang w:eastAsia="en-GB"/>
              </w:rPr>
              <w:t>se</w:t>
            </w:r>
            <w:r>
              <w:rPr>
                <w:rFonts w:cs="Arial"/>
                <w:szCs w:val="20"/>
                <w:lang w:eastAsia="en-GB"/>
              </w:rPr>
              <w:t xml:space="preserve"> either</w:t>
            </w:r>
            <w:r w:rsidRPr="00596CD5">
              <w:rPr>
                <w:rFonts w:cs="Arial"/>
                <w:szCs w:val="20"/>
                <w:lang w:eastAsia="en-GB"/>
              </w:rPr>
              <w:t xml:space="preserve"> as a starter activity with an advanced group</w:t>
            </w:r>
            <w:r>
              <w:rPr>
                <w:rFonts w:cs="Arial"/>
                <w:szCs w:val="20"/>
                <w:lang w:eastAsia="en-GB"/>
              </w:rPr>
              <w:t>,</w:t>
            </w:r>
            <w:r w:rsidRPr="00596CD5">
              <w:rPr>
                <w:rFonts w:cs="Arial"/>
                <w:szCs w:val="20"/>
                <w:lang w:eastAsia="en-GB"/>
              </w:rPr>
              <w:t xml:space="preserve"> or as a teacher-led activity with a group that needs more support.</w:t>
            </w:r>
          </w:p>
          <w:p w14:paraId="66B1AC0C" w14:textId="6FF61428" w:rsidR="00EC70B5" w:rsidRPr="00596CD5" w:rsidRDefault="00EC70B5" w:rsidP="001B42A8">
            <w:pPr>
              <w:shd w:val="clear" w:color="auto" w:fill="FEEFE6"/>
              <w:autoSpaceDE w:val="0"/>
              <w:autoSpaceDN w:val="0"/>
              <w:adjustRightInd w:val="0"/>
              <w:rPr>
                <w:rFonts w:cs="Arial"/>
                <w:szCs w:val="20"/>
                <w:lang w:eastAsia="en-GB"/>
              </w:rPr>
            </w:pPr>
            <w:r w:rsidRPr="00EB75B7">
              <w:rPr>
                <w:rFonts w:cs="Arial"/>
                <w:szCs w:val="20"/>
                <w:lang w:eastAsia="en-GB"/>
              </w:rPr>
              <w:t xml:space="preserve">Make sure learners understand </w:t>
            </w:r>
            <w:r w:rsidRPr="00596CD5">
              <w:rPr>
                <w:rFonts w:eastAsia="Times New Roman" w:cs="Arial"/>
                <w:szCs w:val="20"/>
                <w:lang w:eastAsia="en-GB"/>
              </w:rPr>
              <w:t>algebraically as well as numerically</w:t>
            </w:r>
            <w:r w:rsidRPr="00596CD5">
              <w:rPr>
                <w:rFonts w:cs="Arial"/>
                <w:szCs w:val="20"/>
                <w:lang w:eastAsia="en-GB"/>
              </w:rPr>
              <w:t xml:space="preserve"> that </w:t>
            </w:r>
            <m:oMath>
              <m:rad>
                <m:radPr>
                  <m:degHide m:val="1"/>
                  <m:ctrlPr>
                    <w:rPr>
                      <w:rFonts w:ascii="Cambria Math" w:eastAsia="Times New Roman" w:hAnsi="Cambria Math" w:cs="Arial"/>
                      <w:i/>
                      <w:szCs w:val="20"/>
                      <w:lang w:eastAsia="en-GB"/>
                    </w:rPr>
                  </m:ctrlPr>
                </m:radPr>
                <m:deg/>
                <m:e>
                  <m:r>
                    <m:rPr>
                      <m:nor/>
                    </m:rPr>
                    <w:rPr>
                      <w:rFonts w:eastAsia="Times New Roman" w:cs="Arial"/>
                      <w:i/>
                      <w:iCs/>
                      <w:szCs w:val="20"/>
                      <w:lang w:eastAsia="en-GB"/>
                    </w:rPr>
                    <m:t>a</m:t>
                  </m:r>
                </m:e>
              </m:rad>
              <m:r>
                <m:rPr>
                  <m:nor/>
                </m:rPr>
                <w:rPr>
                  <w:rFonts w:eastAsia="Times New Roman" w:cs="Arial"/>
                  <w:szCs w:val="20"/>
                  <w:lang w:eastAsia="en-GB"/>
                </w:rPr>
                <m:t>×</m:t>
              </m:r>
              <m:rad>
                <m:radPr>
                  <m:degHide m:val="1"/>
                  <m:ctrlPr>
                    <w:rPr>
                      <w:rFonts w:ascii="Cambria Math" w:eastAsia="Times New Roman" w:hAnsi="Cambria Math" w:cs="Arial"/>
                      <w:i/>
                      <w:szCs w:val="20"/>
                      <w:lang w:eastAsia="en-GB"/>
                    </w:rPr>
                  </m:ctrlPr>
                </m:radPr>
                <m:deg/>
                <m:e>
                  <m:r>
                    <m:rPr>
                      <m:nor/>
                    </m:rPr>
                    <w:rPr>
                      <w:rFonts w:eastAsia="Times New Roman" w:cs="Arial"/>
                      <w:i/>
                      <w:iCs/>
                      <w:szCs w:val="20"/>
                      <w:lang w:eastAsia="en-GB"/>
                    </w:rPr>
                    <m:t>b</m:t>
                  </m:r>
                </m:e>
              </m:rad>
              <m:r>
                <m:rPr>
                  <m:nor/>
                </m:rPr>
                <w:rPr>
                  <w:rFonts w:eastAsia="Times New Roman" w:cs="Arial"/>
                  <w:szCs w:val="20"/>
                  <w:lang w:eastAsia="en-GB"/>
                </w:rPr>
                <m:t>=</m:t>
              </m:r>
              <m:rad>
                <m:radPr>
                  <m:degHide m:val="1"/>
                  <m:ctrlPr>
                    <w:rPr>
                      <w:rFonts w:ascii="Cambria Math" w:eastAsia="Times New Roman" w:hAnsi="Cambria Math" w:cs="Arial"/>
                      <w:i/>
                      <w:szCs w:val="20"/>
                      <w:lang w:eastAsia="en-GB"/>
                    </w:rPr>
                  </m:ctrlPr>
                </m:radPr>
                <m:deg/>
                <m:e>
                  <m:r>
                    <m:rPr>
                      <m:nor/>
                    </m:rPr>
                    <w:rPr>
                      <w:rFonts w:eastAsia="Times New Roman" w:cs="Arial"/>
                      <w:i/>
                      <w:iCs/>
                      <w:szCs w:val="20"/>
                      <w:lang w:eastAsia="en-GB"/>
                    </w:rPr>
                    <m:t>ab</m:t>
                  </m:r>
                </m:e>
              </m:rad>
            </m:oMath>
            <w:r w:rsidRPr="00596CD5">
              <w:rPr>
                <w:rFonts w:eastAsia="Times New Roman" w:cs="Arial"/>
                <w:szCs w:val="20"/>
                <w:lang w:eastAsia="en-GB"/>
              </w:rPr>
              <w:t xml:space="preserve"> and vice versa and also  </w:t>
            </w:r>
            <m:oMath>
              <m:f>
                <m:fPr>
                  <m:ctrlPr>
                    <w:rPr>
                      <w:rFonts w:ascii="Cambria Math" w:eastAsia="Times New Roman" w:hAnsi="Cambria Math" w:cs="Arial"/>
                      <w:i/>
                      <w:szCs w:val="20"/>
                      <w:lang w:eastAsia="en-GB"/>
                    </w:rPr>
                  </m:ctrlPr>
                </m:fPr>
                <m:num>
                  <m:rad>
                    <m:radPr>
                      <m:degHide m:val="1"/>
                      <m:ctrlPr>
                        <w:rPr>
                          <w:rFonts w:ascii="Cambria Math" w:eastAsia="Times New Roman" w:hAnsi="Cambria Math" w:cs="Arial"/>
                          <w:i/>
                          <w:szCs w:val="20"/>
                          <w:lang w:eastAsia="en-GB"/>
                        </w:rPr>
                      </m:ctrlPr>
                    </m:radPr>
                    <m:deg/>
                    <m:e>
                      <m:r>
                        <m:rPr>
                          <m:nor/>
                        </m:rPr>
                        <w:rPr>
                          <w:rFonts w:eastAsia="Times New Roman" w:cs="Arial"/>
                          <w:i/>
                          <w:iCs/>
                          <w:szCs w:val="20"/>
                          <w:lang w:eastAsia="en-GB"/>
                        </w:rPr>
                        <m:t>a</m:t>
                      </m:r>
                    </m:e>
                  </m:rad>
                </m:num>
                <m:den>
                  <m:rad>
                    <m:radPr>
                      <m:degHide m:val="1"/>
                      <m:ctrlPr>
                        <w:rPr>
                          <w:rFonts w:ascii="Cambria Math" w:eastAsia="Times New Roman" w:hAnsi="Cambria Math" w:cs="Arial"/>
                          <w:i/>
                          <w:szCs w:val="20"/>
                          <w:lang w:eastAsia="en-GB"/>
                        </w:rPr>
                      </m:ctrlPr>
                    </m:radPr>
                    <m:deg/>
                    <m:e>
                      <m:r>
                        <m:rPr>
                          <m:nor/>
                        </m:rPr>
                        <w:rPr>
                          <w:rFonts w:eastAsia="Times New Roman" w:cs="Arial"/>
                          <w:i/>
                          <w:iCs/>
                          <w:szCs w:val="20"/>
                          <w:lang w:eastAsia="en-GB"/>
                        </w:rPr>
                        <m:t>b</m:t>
                      </m:r>
                    </m:e>
                  </m:rad>
                </m:den>
              </m:f>
              <m:r>
                <m:rPr>
                  <m:nor/>
                </m:rPr>
                <w:rPr>
                  <w:rFonts w:eastAsia="Times New Roman" w:cs="Arial"/>
                  <w:szCs w:val="20"/>
                  <w:lang w:eastAsia="en-GB"/>
                </w:rPr>
                <m:t>=</m:t>
              </m:r>
              <m:rad>
                <m:radPr>
                  <m:degHide m:val="1"/>
                  <m:ctrlPr>
                    <w:rPr>
                      <w:rFonts w:ascii="Cambria Math" w:eastAsia="Times New Roman" w:hAnsi="Cambria Math" w:cs="Arial"/>
                      <w:i/>
                      <w:szCs w:val="20"/>
                      <w:lang w:eastAsia="en-GB"/>
                    </w:rPr>
                  </m:ctrlPr>
                </m:radPr>
                <m:deg/>
                <m:e>
                  <m:f>
                    <m:fPr>
                      <m:ctrlPr>
                        <w:rPr>
                          <w:rFonts w:ascii="Cambria Math" w:eastAsia="Times New Roman" w:hAnsi="Cambria Math" w:cs="Arial"/>
                          <w:i/>
                          <w:szCs w:val="20"/>
                          <w:lang w:eastAsia="en-GB"/>
                        </w:rPr>
                      </m:ctrlPr>
                    </m:fPr>
                    <m:num>
                      <m:r>
                        <m:rPr>
                          <m:nor/>
                        </m:rPr>
                        <w:rPr>
                          <w:rFonts w:eastAsia="Times New Roman" w:cs="Arial"/>
                          <w:i/>
                          <w:iCs/>
                          <w:szCs w:val="20"/>
                          <w:lang w:eastAsia="en-GB"/>
                        </w:rPr>
                        <m:t>a</m:t>
                      </m:r>
                    </m:num>
                    <m:den>
                      <m:r>
                        <m:rPr>
                          <m:nor/>
                        </m:rPr>
                        <w:rPr>
                          <w:rFonts w:eastAsia="Times New Roman" w:cs="Arial"/>
                          <w:i/>
                          <w:iCs/>
                          <w:szCs w:val="20"/>
                          <w:lang w:eastAsia="en-GB"/>
                        </w:rPr>
                        <m:t>b</m:t>
                      </m:r>
                    </m:den>
                  </m:f>
                </m:e>
              </m:rad>
            </m:oMath>
            <w:r w:rsidR="00B00006">
              <w:rPr>
                <w:rFonts w:eastAsia="Times New Roman" w:cs="Arial"/>
                <w:szCs w:val="20"/>
                <w:lang w:eastAsia="en-GB"/>
              </w:rPr>
              <w:t xml:space="preserve"> </w:t>
            </w:r>
            <w:r w:rsidRPr="00596CD5">
              <w:rPr>
                <w:rFonts w:eastAsia="Times New Roman" w:cs="Arial"/>
                <w:szCs w:val="20"/>
                <w:lang w:eastAsia="en-GB"/>
              </w:rPr>
              <w:t>and vice versa.</w:t>
            </w:r>
          </w:p>
          <w:p w14:paraId="49223335" w14:textId="77777777" w:rsidR="00EC70B5" w:rsidRPr="00596CD5" w:rsidRDefault="00EC70B5" w:rsidP="001B42A8">
            <w:pPr>
              <w:shd w:val="clear" w:color="auto" w:fill="FEEFE6"/>
              <w:autoSpaceDE w:val="0"/>
              <w:autoSpaceDN w:val="0"/>
              <w:adjustRightInd w:val="0"/>
              <w:rPr>
                <w:rFonts w:cs="Arial"/>
                <w:szCs w:val="20"/>
                <w:lang w:eastAsia="en-GB"/>
              </w:rPr>
            </w:pPr>
          </w:p>
          <w:p w14:paraId="401352D8" w14:textId="552CD0AB" w:rsidR="00EC70B5" w:rsidRPr="00596CD5" w:rsidRDefault="00EC70B5" w:rsidP="001B42A8">
            <w:pPr>
              <w:shd w:val="clear" w:color="auto" w:fill="FEEFE6"/>
              <w:autoSpaceDE w:val="0"/>
              <w:autoSpaceDN w:val="0"/>
              <w:adjustRightInd w:val="0"/>
              <w:rPr>
                <w:rFonts w:cs="Arial"/>
                <w:szCs w:val="20"/>
                <w:lang w:eastAsia="en-GB"/>
              </w:rPr>
            </w:pPr>
            <w:r w:rsidRPr="00EB75B7">
              <w:rPr>
                <w:rFonts w:cs="Arial"/>
                <w:szCs w:val="20"/>
                <w:lang w:eastAsia="en-GB"/>
              </w:rPr>
              <w:t xml:space="preserve">Explain to learners that </w:t>
            </w:r>
            <w:r>
              <w:rPr>
                <w:rFonts w:cs="Arial"/>
                <w:szCs w:val="20"/>
                <w:lang w:eastAsia="en-GB"/>
              </w:rPr>
              <w:t>r</w:t>
            </w:r>
            <w:r w:rsidRPr="00596CD5">
              <w:rPr>
                <w:rFonts w:cs="Arial"/>
                <w:szCs w:val="20"/>
                <w:lang w:eastAsia="en-GB"/>
              </w:rPr>
              <w:t xml:space="preserve">ationalising the denominator is a new skill </w:t>
            </w:r>
            <w:r>
              <w:rPr>
                <w:rFonts w:cs="Arial"/>
                <w:szCs w:val="20"/>
                <w:lang w:eastAsia="en-GB"/>
              </w:rPr>
              <w:t>and is</w:t>
            </w:r>
            <w:r w:rsidRPr="00596CD5">
              <w:rPr>
                <w:rFonts w:cs="Arial"/>
                <w:szCs w:val="20"/>
                <w:lang w:eastAsia="en-GB"/>
              </w:rPr>
              <w:t xml:space="preserve"> mathematical convention. Revise the difference of two squares to show why, for example </w:t>
            </w:r>
            <m:oMath>
              <m:r>
                <m:rPr>
                  <m:nor/>
                </m:rPr>
                <w:rPr>
                  <w:rFonts w:cs="Arial"/>
                  <w:szCs w:val="20"/>
                  <w:lang w:eastAsia="en-GB"/>
                </w:rPr>
                <m:t>1+</m:t>
              </m:r>
              <m:rad>
                <m:radPr>
                  <m:degHide m:val="1"/>
                  <m:ctrlPr>
                    <w:rPr>
                      <w:rFonts w:ascii="Cambria Math" w:hAnsi="Cambria Math" w:cs="Arial"/>
                      <w:i/>
                      <w:szCs w:val="20"/>
                      <w:lang w:eastAsia="en-GB"/>
                    </w:rPr>
                  </m:ctrlPr>
                </m:radPr>
                <m:deg/>
                <m:e>
                  <m:r>
                    <m:rPr>
                      <m:nor/>
                    </m:rPr>
                    <w:rPr>
                      <w:rFonts w:cs="Arial"/>
                      <w:szCs w:val="20"/>
                      <w:lang w:eastAsia="en-GB"/>
                    </w:rPr>
                    <m:t>3</m:t>
                  </m:r>
                </m:e>
              </m:rad>
            </m:oMath>
            <w:r w:rsidRPr="00596CD5">
              <w:rPr>
                <w:rFonts w:cs="Arial"/>
                <w:szCs w:val="20"/>
                <w:lang w:eastAsia="en-GB"/>
              </w:rPr>
              <w:t xml:space="preserve"> is the multiplier to use to rationalise</w:t>
            </w:r>
            <w:r w:rsidR="00B00006">
              <w:rPr>
                <w:rFonts w:cs="Arial"/>
                <w:szCs w:val="20"/>
                <w:lang w:eastAsia="en-GB"/>
              </w:rPr>
              <w:t xml:space="preserve"> </w:t>
            </w:r>
            <m:oMath>
              <m:r>
                <m:rPr>
                  <m:nor/>
                </m:rPr>
                <w:rPr>
                  <w:rFonts w:cs="Arial"/>
                  <w:szCs w:val="20"/>
                  <w:lang w:eastAsia="en-GB"/>
                </w:rPr>
                <m:t>1-</m:t>
              </m:r>
              <m:rad>
                <m:radPr>
                  <m:degHide m:val="1"/>
                  <m:ctrlPr>
                    <w:rPr>
                      <w:rFonts w:ascii="Cambria Math" w:hAnsi="Cambria Math" w:cs="Arial"/>
                      <w:i/>
                      <w:szCs w:val="20"/>
                      <w:lang w:eastAsia="en-GB"/>
                    </w:rPr>
                  </m:ctrlPr>
                </m:radPr>
                <m:deg/>
                <m:e>
                  <m:r>
                    <m:rPr>
                      <m:nor/>
                    </m:rPr>
                    <w:rPr>
                      <w:rFonts w:cs="Arial"/>
                      <w:szCs w:val="20"/>
                      <w:lang w:eastAsia="en-GB"/>
                    </w:rPr>
                    <m:t>3</m:t>
                  </m:r>
                </m:e>
              </m:rad>
            </m:oMath>
            <w:r w:rsidRPr="00596CD5">
              <w:rPr>
                <w:rFonts w:cs="Arial"/>
                <w:szCs w:val="20"/>
                <w:lang w:eastAsia="en-GB"/>
              </w:rPr>
              <w:t>. Make sure that learners appreciate that multiplying both the numerator and the denominator by the ‘same’ number with opposite sign (</w:t>
            </w:r>
            <w:r>
              <w:rPr>
                <w:rFonts w:cs="Arial"/>
                <w:szCs w:val="20"/>
                <w:lang w:eastAsia="en-GB"/>
              </w:rPr>
              <w:t>‘</w:t>
            </w:r>
            <w:r w:rsidRPr="00596CD5">
              <w:rPr>
                <w:rFonts w:cs="Arial"/>
                <w:szCs w:val="20"/>
                <w:lang w:eastAsia="en-GB"/>
              </w:rPr>
              <w:t>the square root conjugate</w:t>
            </w:r>
            <w:r>
              <w:rPr>
                <w:rFonts w:cs="Arial"/>
                <w:szCs w:val="20"/>
                <w:lang w:eastAsia="en-GB"/>
              </w:rPr>
              <w:t>’</w:t>
            </w:r>
            <w:r w:rsidRPr="00596CD5">
              <w:rPr>
                <w:rFonts w:cs="Arial"/>
                <w:szCs w:val="20"/>
                <w:lang w:eastAsia="en-GB"/>
              </w:rPr>
              <w:t>) means that the original expression is being multiplied by a strategic form of 1 and therefore identity is maintained.</w:t>
            </w:r>
          </w:p>
          <w:p w14:paraId="405DF319" w14:textId="77777777" w:rsidR="00EC70B5" w:rsidRPr="00596CD5" w:rsidRDefault="00EC70B5" w:rsidP="001B42A8">
            <w:pPr>
              <w:shd w:val="clear" w:color="auto" w:fill="FEEFE6"/>
              <w:autoSpaceDE w:val="0"/>
              <w:autoSpaceDN w:val="0"/>
              <w:adjustRightInd w:val="0"/>
              <w:rPr>
                <w:rFonts w:cs="Arial"/>
                <w:szCs w:val="20"/>
                <w:lang w:eastAsia="en-GB"/>
              </w:rPr>
            </w:pPr>
          </w:p>
          <w:p w14:paraId="6F43DC9F" w14:textId="013BBE61" w:rsidR="00EC70B5" w:rsidRPr="00596CD5" w:rsidRDefault="00EC70B5" w:rsidP="001B42A8">
            <w:pPr>
              <w:shd w:val="clear" w:color="auto" w:fill="FEEFE6"/>
              <w:autoSpaceDE w:val="0"/>
              <w:autoSpaceDN w:val="0"/>
              <w:adjustRightInd w:val="0"/>
              <w:rPr>
                <w:rFonts w:cs="Arial"/>
                <w:szCs w:val="20"/>
              </w:rPr>
            </w:pPr>
            <w:r w:rsidRPr="00596CD5">
              <w:rPr>
                <w:rFonts w:cs="Arial"/>
                <w:szCs w:val="20"/>
                <w:lang w:eastAsia="en-GB"/>
              </w:rPr>
              <w:t xml:space="preserve">Use an investigative approach, so that learners discover what rationalising the denominator is all about and </w:t>
            </w:r>
            <w:r w:rsidRPr="00596CD5">
              <w:rPr>
                <w:rFonts w:cs="Arial"/>
                <w:szCs w:val="20"/>
                <w:lang w:eastAsia="en-GB"/>
              </w:rPr>
              <w:lastRenderedPageBreak/>
              <w:t>why we do it, as well as manipulating expressions with surds.</w:t>
            </w:r>
            <w:r>
              <w:rPr>
                <w:rFonts w:cs="Arial"/>
                <w:szCs w:val="20"/>
                <w:lang w:eastAsia="en-GB"/>
              </w:rPr>
              <w:t xml:space="preserve"> </w:t>
            </w:r>
            <w:r w:rsidRPr="00596CD5">
              <w:rPr>
                <w:rFonts w:cs="Arial"/>
                <w:szCs w:val="20"/>
                <w:lang w:eastAsia="en-GB"/>
              </w:rPr>
              <w:t xml:space="preserve">Start with questions such as: simplify </w:t>
            </w:r>
            <m:oMath>
              <m:rad>
                <m:radPr>
                  <m:degHide m:val="1"/>
                  <m:ctrlPr>
                    <w:rPr>
                      <w:rFonts w:ascii="Cambria Math" w:hAnsi="Cambria Math" w:cs="Arial"/>
                      <w:i/>
                      <w:szCs w:val="20"/>
                      <w:lang w:eastAsia="en-GB"/>
                    </w:rPr>
                  </m:ctrlPr>
                </m:radPr>
                <m:deg/>
                <m:e>
                  <m:r>
                    <m:rPr>
                      <m:nor/>
                    </m:rPr>
                    <w:rPr>
                      <w:rFonts w:cs="Arial"/>
                      <w:szCs w:val="20"/>
                      <w:lang w:eastAsia="en-GB"/>
                    </w:rPr>
                    <m:t>18</m:t>
                  </m:r>
                </m:e>
              </m:rad>
            </m:oMath>
            <w:r w:rsidRPr="00596CD5">
              <w:rPr>
                <w:rFonts w:cs="Arial"/>
              </w:rPr>
              <w:t>,</w:t>
            </w:r>
            <w:r w:rsidR="005D4D20">
              <w:rPr>
                <w:rFonts w:ascii="Cambria Math" w:hAnsi="Cambria Math" w:cs="Arial"/>
                <w:i/>
              </w:rPr>
              <w:t xml:space="preserve"> </w:t>
            </w:r>
            <m:oMath>
              <m:r>
                <m:rPr>
                  <m:nor/>
                </m:rPr>
                <w:rPr>
                  <w:rFonts w:cs="Arial"/>
                </w:rPr>
                <m:t>4</m:t>
              </m:r>
              <m:rad>
                <m:radPr>
                  <m:degHide m:val="1"/>
                  <m:ctrlPr>
                    <w:rPr>
                      <w:rFonts w:ascii="Cambria Math" w:hAnsi="Cambria Math" w:cs="Arial"/>
                      <w:i/>
                      <w:szCs w:val="20"/>
                      <w:lang w:eastAsia="en-GB"/>
                    </w:rPr>
                  </m:ctrlPr>
                </m:radPr>
                <m:deg/>
                <m:e>
                  <m:r>
                    <m:rPr>
                      <m:nor/>
                    </m:rPr>
                    <w:rPr>
                      <w:rFonts w:cs="Arial"/>
                      <w:szCs w:val="20"/>
                      <w:lang w:eastAsia="en-GB"/>
                    </w:rPr>
                    <m:t>18</m:t>
                  </m:r>
                </m:e>
              </m:rad>
              <m:r>
                <m:rPr>
                  <m:nor/>
                </m:rPr>
                <w:rPr>
                  <w:rFonts w:cs="Arial"/>
                  <w:szCs w:val="20"/>
                  <w:lang w:eastAsia="en-GB"/>
                </w:rPr>
                <m:t xml:space="preserve"> </m:t>
              </m:r>
              <m:r>
                <m:rPr>
                  <m:nor/>
                </m:rPr>
                <w:rPr>
                  <w:rFonts w:ascii="Cambria Math" w:cs="Arial"/>
                  <w:szCs w:val="20"/>
                  <w:lang w:eastAsia="en-GB"/>
                </w:rPr>
                <m:t>-</m:t>
              </m:r>
              <m:r>
                <m:rPr>
                  <m:nor/>
                </m:rPr>
                <w:rPr>
                  <w:rFonts w:cs="Arial"/>
                  <w:szCs w:val="20"/>
                  <w:lang w:eastAsia="en-GB"/>
                </w:rPr>
                <m:t xml:space="preserve"> 3</m:t>
              </m:r>
              <m:rad>
                <m:radPr>
                  <m:degHide m:val="1"/>
                  <m:ctrlPr>
                    <w:rPr>
                      <w:rFonts w:ascii="Cambria Math" w:hAnsi="Cambria Math" w:cs="Arial"/>
                      <w:i/>
                      <w:szCs w:val="20"/>
                      <w:lang w:eastAsia="en-GB"/>
                    </w:rPr>
                  </m:ctrlPr>
                </m:radPr>
                <m:deg/>
                <m:e>
                  <m:r>
                    <m:rPr>
                      <m:nor/>
                    </m:rPr>
                    <w:rPr>
                      <w:rFonts w:cs="Arial"/>
                      <w:szCs w:val="20"/>
                      <w:lang w:eastAsia="en-GB"/>
                    </w:rPr>
                    <m:t>18</m:t>
                  </m:r>
                </m:e>
              </m:rad>
            </m:oMath>
            <w:r w:rsidRPr="00596CD5">
              <w:rPr>
                <w:rFonts w:cs="Arial"/>
              </w:rPr>
              <w:t xml:space="preserve"> </w:t>
            </w:r>
            <w:r w:rsidR="005C3DC2">
              <w:rPr>
                <w:rFonts w:cs="Arial"/>
              </w:rPr>
              <w:t xml:space="preserve">, </w:t>
            </w:r>
            <m:oMath>
              <m:r>
                <m:rPr>
                  <m:nor/>
                </m:rPr>
                <w:rPr>
                  <w:rFonts w:cs="Arial"/>
                </w:rPr>
                <m:t>2</m:t>
              </m:r>
              <m:rad>
                <m:radPr>
                  <m:degHide m:val="1"/>
                  <m:ctrlPr>
                    <w:rPr>
                      <w:rFonts w:ascii="Cambria Math" w:hAnsi="Cambria Math" w:cs="Arial"/>
                      <w:i/>
                    </w:rPr>
                  </m:ctrlPr>
                </m:radPr>
                <m:deg/>
                <m:e>
                  <m:r>
                    <m:rPr>
                      <m:nor/>
                    </m:rPr>
                    <w:rPr>
                      <w:rFonts w:cs="Arial"/>
                    </w:rPr>
                    <m:t>75</m:t>
                  </m:r>
                </m:e>
              </m:rad>
              <m:r>
                <w:rPr>
                  <w:rFonts w:ascii="Cambria Math" w:hAnsi="Cambria Math" w:cs="Arial"/>
                </w:rPr>
                <m:t xml:space="preserve"> </m:t>
              </m:r>
            </m:oMath>
            <w:r w:rsidRPr="00596CD5">
              <w:rPr>
                <w:rFonts w:cs="Arial"/>
                <w:szCs w:val="20"/>
              </w:rPr>
              <w:t>to lowest terms.</w:t>
            </w:r>
            <w:r>
              <w:rPr>
                <w:rFonts w:cs="Arial"/>
                <w:szCs w:val="20"/>
              </w:rPr>
              <w:t xml:space="preserve"> Then gradually build up the level of difficulty</w:t>
            </w:r>
            <w:r w:rsidRPr="00596CD5">
              <w:rPr>
                <w:rFonts w:cs="Arial"/>
                <w:szCs w:val="20"/>
              </w:rPr>
              <w:t xml:space="preserve"> to consider how to simplify terms such as</w:t>
            </w:r>
            <w:r w:rsidR="008A7F47">
              <w:rPr>
                <w:rFonts w:cs="Arial"/>
                <w:szCs w:val="20"/>
              </w:rPr>
              <w:t xml:space="preserve"> </w:t>
            </w:r>
            <m:oMath>
              <m:rad>
                <m:radPr>
                  <m:degHide m:val="1"/>
                  <m:ctrlPr>
                    <w:rPr>
                      <w:rFonts w:ascii="Cambria Math" w:hAnsi="Cambria Math" w:cs="Arial"/>
                      <w:i/>
                      <w:szCs w:val="20"/>
                    </w:rPr>
                  </m:ctrlPr>
                </m:radPr>
                <m:deg/>
                <m:e>
                  <m:r>
                    <m:rPr>
                      <m:nor/>
                    </m:rPr>
                    <w:rPr>
                      <w:rFonts w:cs="Arial"/>
                      <w:szCs w:val="20"/>
                    </w:rPr>
                    <m:t>2</m:t>
                  </m:r>
                </m:e>
              </m:rad>
              <m:r>
                <w:rPr>
                  <w:rFonts w:ascii="Cambria Math" w:hAnsi="Cambria Math" w:cs="Arial"/>
                  <w:szCs w:val="20"/>
                </w:rPr>
                <m:t>(</m:t>
              </m:r>
              <m:r>
                <m:rPr>
                  <m:nor/>
                </m:rPr>
                <w:rPr>
                  <w:rFonts w:cs="Arial"/>
                  <w:szCs w:val="20"/>
                </w:rPr>
                <m:t>5</m:t>
              </m:r>
              <m:r>
                <w:rPr>
                  <w:rFonts w:ascii="Cambria Math" w:hAnsi="Cambria Math" w:cs="Arial"/>
                  <w:szCs w:val="20"/>
                </w:rPr>
                <m:t>-</m:t>
              </m:r>
              <m:rad>
                <m:radPr>
                  <m:degHide m:val="1"/>
                  <m:ctrlPr>
                    <w:rPr>
                      <w:rFonts w:ascii="Cambria Math" w:hAnsi="Cambria Math" w:cs="Arial"/>
                      <w:i/>
                      <w:szCs w:val="20"/>
                    </w:rPr>
                  </m:ctrlPr>
                </m:radPr>
                <m:deg/>
                <m:e>
                  <m:r>
                    <m:rPr>
                      <m:nor/>
                    </m:rPr>
                    <w:rPr>
                      <w:rFonts w:cs="Arial"/>
                      <w:szCs w:val="20"/>
                    </w:rPr>
                    <m:t>8</m:t>
                  </m:r>
                </m:e>
              </m:rad>
              <m:r>
                <w:rPr>
                  <w:rFonts w:ascii="Cambria Math" w:hAnsi="Cambria Math" w:cs="Arial"/>
                  <w:szCs w:val="20"/>
                </w:rPr>
                <m:t>)</m:t>
              </m:r>
            </m:oMath>
            <w:r w:rsidRPr="00596CD5">
              <w:rPr>
                <w:rFonts w:cs="Arial"/>
                <w:szCs w:val="20"/>
              </w:rPr>
              <w:t xml:space="preserve"> and then to simplification of expressions such as </w:t>
            </w:r>
            <m:oMath>
              <m:sSup>
                <m:sSupPr>
                  <m:ctrlPr>
                    <w:rPr>
                      <w:rFonts w:ascii="Cambria Math" w:hAnsi="Cambria Math" w:cs="Arial"/>
                      <w:i/>
                      <w:szCs w:val="20"/>
                    </w:rPr>
                  </m:ctrlPr>
                </m:sSupPr>
                <m:e>
                  <m:r>
                    <m:rPr>
                      <m:nor/>
                    </m:rPr>
                    <w:rPr>
                      <w:rFonts w:cs="Arial"/>
                      <w:szCs w:val="20"/>
                    </w:rPr>
                    <m:t>(2+</m:t>
                  </m:r>
                  <m:rad>
                    <m:radPr>
                      <m:degHide m:val="1"/>
                      <m:ctrlPr>
                        <w:rPr>
                          <w:rFonts w:ascii="Cambria Math" w:hAnsi="Cambria Math" w:cs="Arial"/>
                          <w:i/>
                          <w:szCs w:val="20"/>
                        </w:rPr>
                      </m:ctrlPr>
                    </m:radPr>
                    <m:deg/>
                    <m:e>
                      <m:r>
                        <w:rPr>
                          <w:rFonts w:ascii="Cambria Math" w:hAnsi="Cambria Math" w:cs="Arial"/>
                          <w:szCs w:val="20"/>
                        </w:rPr>
                        <m:t>8</m:t>
                      </m:r>
                    </m:e>
                  </m:rad>
                  <m:r>
                    <w:rPr>
                      <w:rFonts w:ascii="Cambria Math" w:hAnsi="Cambria Math" w:cs="Arial"/>
                      <w:szCs w:val="20"/>
                    </w:rPr>
                    <m:t>)</m:t>
                  </m:r>
                </m:e>
                <m:sup>
                  <m:r>
                    <m:rPr>
                      <m:nor/>
                    </m:rPr>
                    <w:rPr>
                      <w:rFonts w:cs="Arial"/>
                      <w:szCs w:val="20"/>
                    </w:rPr>
                    <m:t>2</m:t>
                  </m:r>
                </m:sup>
              </m:sSup>
            </m:oMath>
            <w:r w:rsidRPr="00596CD5">
              <w:rPr>
                <w:rFonts w:cs="Arial"/>
                <w:szCs w:val="20"/>
              </w:rPr>
              <w:t xml:space="preserve"> . </w:t>
            </w:r>
          </w:p>
          <w:p w14:paraId="1973B819" w14:textId="71BEA349" w:rsidR="00EC70B5" w:rsidRDefault="000373F2" w:rsidP="001B42A8">
            <w:pPr>
              <w:pStyle w:val="BodyText"/>
              <w:shd w:val="clear" w:color="auto" w:fill="FEEFE6"/>
            </w:pPr>
            <w:r>
              <w:t>C4.6</w:t>
            </w:r>
          </w:p>
          <w:p w14:paraId="076A6623" w14:textId="77777777" w:rsidR="00EC70B5" w:rsidRDefault="00EC70B5" w:rsidP="001B42A8">
            <w:pPr>
              <w:pStyle w:val="BodyText"/>
              <w:shd w:val="clear" w:color="auto" w:fill="FEEFE6"/>
            </w:pPr>
            <w:r>
              <w:t>A good summary of the properties of surds is available on the BBC Bitesize website (</w:t>
            </w:r>
            <w:hyperlink r:id="rId92" w:history="1">
              <w:r w:rsidRPr="00BA28EE">
                <w:rPr>
                  <w:rStyle w:val="Hyperlink"/>
                  <w:rFonts w:cs="Arial"/>
                </w:rPr>
                <w:t>www.bbc.co.uk/bitesize/guides/zg6gk2p/revision/1</w:t>
              </w:r>
            </w:hyperlink>
            <w:r>
              <w:t xml:space="preserve"> ). If the link does not work search for ‘Surds – Higher – OCR’ on the BBC Bitesize website.</w:t>
            </w:r>
          </w:p>
          <w:p w14:paraId="17DCF208" w14:textId="77777777" w:rsidR="00EC70B5" w:rsidRDefault="00EC70B5" w:rsidP="001B42A8">
            <w:pPr>
              <w:pStyle w:val="BodyText"/>
              <w:shd w:val="clear" w:color="auto" w:fill="FEEFE6"/>
            </w:pPr>
          </w:p>
          <w:p w14:paraId="123DE1EB" w14:textId="77777777" w:rsidR="00EC70B5" w:rsidRDefault="00EC70B5" w:rsidP="001B42A8">
            <w:pPr>
              <w:pStyle w:val="BodyText"/>
              <w:shd w:val="clear" w:color="auto" w:fill="FEEFE6"/>
            </w:pPr>
            <w:r>
              <w:t xml:space="preserve">To reinforce their understanding, learners can try the worksheet available on the </w:t>
            </w:r>
            <w:r w:rsidRPr="001B42A8">
              <w:t>TES</w:t>
            </w:r>
            <w:r>
              <w:t xml:space="preserve"> website (</w:t>
            </w:r>
            <w:r w:rsidRPr="001B42A8">
              <w:rPr>
                <w:rStyle w:val="Hyperlink"/>
                <w:rFonts w:cs="Arial"/>
              </w:rPr>
              <w:t>www.tes.com/teaching-resource/maths-surds-worksheet-6160541</w:t>
            </w:r>
            <w:r>
              <w:t>). If the link does not work, search for ‘</w:t>
            </w:r>
            <w:r w:rsidRPr="00A543A9">
              <w:t>maths: surds worksheet</w:t>
            </w:r>
            <w:r>
              <w:t xml:space="preserve">’ on the TES website. </w:t>
            </w:r>
            <w:r>
              <w:rPr>
                <w:b/>
                <w:bCs/>
              </w:rPr>
              <w:t>(I)</w:t>
            </w:r>
            <w:r>
              <w:t xml:space="preserve"> </w:t>
            </w:r>
          </w:p>
          <w:p w14:paraId="6B10B302" w14:textId="77777777" w:rsidR="00EC70B5" w:rsidRDefault="00EC70B5" w:rsidP="001B42A8">
            <w:pPr>
              <w:pStyle w:val="BodyText"/>
              <w:shd w:val="clear" w:color="auto" w:fill="FEEFE6"/>
            </w:pPr>
          </w:p>
          <w:p w14:paraId="7AB04E3B" w14:textId="77777777" w:rsidR="00EC70B5" w:rsidRPr="006713C8" w:rsidRDefault="00EC70B5" w:rsidP="001B42A8">
            <w:pPr>
              <w:pStyle w:val="BodyText"/>
              <w:shd w:val="clear" w:color="auto" w:fill="FEEFE6"/>
              <w:rPr>
                <w:rFonts w:eastAsia="Arial"/>
                <w:b/>
              </w:rPr>
            </w:pPr>
            <w:r w:rsidRPr="008C4B98">
              <w:rPr>
                <w:rFonts w:eastAsia="Arial"/>
              </w:rPr>
              <w:t>Some of the activities in</w:t>
            </w:r>
            <w:r w:rsidRPr="00174B77">
              <w:rPr>
                <w:rFonts w:eastAsia="Arial"/>
                <w:i/>
              </w:rPr>
              <w:t xml:space="preserve"> Manipulating Surds</w:t>
            </w:r>
            <w:r w:rsidRPr="00992AB9">
              <w:rPr>
                <w:rFonts w:eastAsia="Arial"/>
              </w:rPr>
              <w:t xml:space="preserve">, a resource from the UK Department for Education’s Standards Unit, are suitable for this level: </w:t>
            </w:r>
            <w:hyperlink r:id="rId93" w:history="1">
              <w:r>
                <w:rPr>
                  <w:rStyle w:val="Hyperlink"/>
                  <w:rFonts w:eastAsia="Arial" w:cs="Arial"/>
                </w:rPr>
                <w:t>www.nationalstemcentre.org.uk/elibrary/resource/1968/manipulating-surds-n11</w:t>
              </w:r>
            </w:hyperlink>
            <w:r>
              <w:rPr>
                <w:rFonts w:eastAsia="Arial"/>
              </w:rPr>
              <w:t xml:space="preserve">. </w:t>
            </w:r>
            <w:r w:rsidRPr="00992AB9">
              <w:rPr>
                <w:rFonts w:eastAsia="Arial"/>
                <w:b/>
              </w:rPr>
              <w:t>(F)</w:t>
            </w:r>
          </w:p>
        </w:tc>
      </w:tr>
      <w:tr w:rsidR="00B5730D" w:rsidRPr="00AB53F2" w14:paraId="1AD2130F" w14:textId="77777777" w:rsidTr="001B42A8">
        <w:trPr>
          <w:trHeight w:val="487"/>
        </w:trPr>
        <w:tc>
          <w:tcPr>
            <w:tcW w:w="2552" w:type="dxa"/>
            <w:tcMar>
              <w:top w:w="113" w:type="dxa"/>
              <w:bottom w:w="113" w:type="dxa"/>
            </w:tcMar>
          </w:tcPr>
          <w:p w14:paraId="61C4CC69" w14:textId="77777777" w:rsidR="00B5730D" w:rsidRDefault="00B5730D" w:rsidP="001B42A8">
            <w:pPr>
              <w:pStyle w:val="BodyText"/>
              <w:rPr>
                <w:lang w:eastAsia="en-GB"/>
              </w:rPr>
            </w:pPr>
            <w:r w:rsidRPr="00420B71">
              <w:rPr>
                <w:lang w:eastAsia="en-GB"/>
              </w:rPr>
              <w:lastRenderedPageBreak/>
              <w:t xml:space="preserve">C6.1 </w:t>
            </w:r>
          </w:p>
          <w:p w14:paraId="55E2CD08" w14:textId="46F03A15" w:rsidR="00B5730D" w:rsidRPr="004A4E17" w:rsidRDefault="00B5730D" w:rsidP="001B42A8">
            <w:pPr>
              <w:pStyle w:val="BodyText"/>
              <w:rPr>
                <w:lang w:eastAsia="en-GB"/>
              </w:rPr>
            </w:pPr>
            <w:r w:rsidRPr="00420B71">
              <w:rPr>
                <w:lang w:eastAsia="en-GB"/>
              </w:rPr>
              <w:t xml:space="preserve">and </w:t>
            </w:r>
            <w:r w:rsidRPr="005F6B5E">
              <w:rPr>
                <w:shd w:val="clear" w:color="auto" w:fill="FEEFE6"/>
                <w:lang w:eastAsia="en-GB"/>
              </w:rPr>
              <w:t>E6.1</w:t>
            </w:r>
            <w:r w:rsidR="00700F45" w:rsidRPr="00700F45">
              <w:rPr>
                <w:lang w:eastAsia="en-GB"/>
              </w:rPr>
              <w:t xml:space="preserve"> Pythagoras’ theorem</w:t>
            </w:r>
          </w:p>
        </w:tc>
        <w:tc>
          <w:tcPr>
            <w:tcW w:w="2126" w:type="dxa"/>
            <w:tcMar>
              <w:top w:w="113" w:type="dxa"/>
              <w:bottom w:w="113" w:type="dxa"/>
            </w:tcMar>
          </w:tcPr>
          <w:p w14:paraId="78E09387" w14:textId="77777777" w:rsidR="00B5730D" w:rsidRPr="004A4E17" w:rsidRDefault="00B5730D" w:rsidP="001B42A8">
            <w:pPr>
              <w:pStyle w:val="BodyText"/>
              <w:rPr>
                <w:lang w:eastAsia="en-GB"/>
              </w:rPr>
            </w:pPr>
            <w:r>
              <w:rPr>
                <w:lang w:eastAsia="en-GB"/>
              </w:rPr>
              <w:t>Know and use</w:t>
            </w:r>
            <w:r w:rsidRPr="00420B71">
              <w:rPr>
                <w:lang w:eastAsia="en-GB"/>
              </w:rPr>
              <w:t xml:space="preserve"> Pythagoras’ theorem</w:t>
            </w:r>
            <w:r>
              <w:rPr>
                <w:lang w:eastAsia="en-GB"/>
              </w:rPr>
              <w:t>.</w:t>
            </w:r>
            <w:r w:rsidRPr="00420B71">
              <w:rPr>
                <w:lang w:eastAsia="en-GB"/>
              </w:rPr>
              <w:t xml:space="preserve"> </w:t>
            </w:r>
          </w:p>
        </w:tc>
        <w:tc>
          <w:tcPr>
            <w:tcW w:w="9923" w:type="dxa"/>
            <w:tcMar>
              <w:top w:w="113" w:type="dxa"/>
              <w:bottom w:w="113" w:type="dxa"/>
            </w:tcMar>
          </w:tcPr>
          <w:p w14:paraId="5A88AA43" w14:textId="77777777" w:rsidR="00B5730D" w:rsidRPr="00420B71" w:rsidRDefault="00B5730D" w:rsidP="001B42A8">
            <w:pPr>
              <w:autoSpaceDE w:val="0"/>
              <w:autoSpaceDN w:val="0"/>
              <w:adjustRightInd w:val="0"/>
              <w:rPr>
                <w:rFonts w:cs="Arial"/>
                <w:szCs w:val="20"/>
                <w:lang w:eastAsia="en-GB"/>
              </w:rPr>
            </w:pPr>
            <w:r w:rsidRPr="00420B71">
              <w:rPr>
                <w:rFonts w:cs="Arial"/>
                <w:szCs w:val="20"/>
                <w:lang w:eastAsia="en-GB"/>
              </w:rPr>
              <w:t>Revise squares and square roots. Use simple examples involving right-angled triangles to illustrate Pythagoras’ theorem. Start with finding the length of the hypotenuse then move on to finding the length of one of the shorter sides. See ‘Pythagoras’ theorem’ examples on the Maths is fun website (</w:t>
            </w:r>
            <w:hyperlink r:id="rId94" w:history="1">
              <w:r w:rsidRPr="00420B71">
                <w:rPr>
                  <w:rStyle w:val="Hyperlink"/>
                  <w:rFonts w:cs="Arial"/>
                  <w:szCs w:val="20"/>
                  <w:lang w:eastAsia="en-GB"/>
                </w:rPr>
                <w:t>www.mathsisfun.com</w:t>
              </w:r>
            </w:hyperlink>
            <w:r w:rsidRPr="00420B71">
              <w:rPr>
                <w:rFonts w:cs="Arial"/>
                <w:szCs w:val="20"/>
                <w:lang w:eastAsia="en-GB"/>
              </w:rPr>
              <w:t xml:space="preserve">) </w:t>
            </w:r>
          </w:p>
          <w:p w14:paraId="47F8AEDF" w14:textId="77777777" w:rsidR="00B5730D" w:rsidRPr="00420B71" w:rsidRDefault="00B5730D" w:rsidP="001B42A8">
            <w:pPr>
              <w:autoSpaceDE w:val="0"/>
              <w:autoSpaceDN w:val="0"/>
              <w:adjustRightInd w:val="0"/>
              <w:rPr>
                <w:rFonts w:cs="Arial"/>
                <w:szCs w:val="20"/>
                <w:lang w:eastAsia="en-GB"/>
              </w:rPr>
            </w:pPr>
          </w:p>
          <w:p w14:paraId="2A597562" w14:textId="77777777" w:rsidR="00B5730D" w:rsidRPr="00AB53F2" w:rsidRDefault="00B5730D" w:rsidP="001B42A8">
            <w:pPr>
              <w:autoSpaceDE w:val="0"/>
              <w:autoSpaceDN w:val="0"/>
              <w:adjustRightInd w:val="0"/>
              <w:rPr>
                <w:rFonts w:cs="Arial"/>
                <w:szCs w:val="20"/>
                <w:lang w:eastAsia="en-GB"/>
              </w:rPr>
            </w:pPr>
            <w:r w:rsidRPr="00420B71">
              <w:rPr>
                <w:rFonts w:cs="Arial"/>
                <w:szCs w:val="20"/>
                <w:lang w:eastAsia="en-GB"/>
              </w:rPr>
              <w:t xml:space="preserve">This could be extended by exploring some of the ‘Pythagoras proofs’ on the </w:t>
            </w:r>
            <w:proofErr w:type="spellStart"/>
            <w:r w:rsidRPr="00420B71">
              <w:rPr>
                <w:rFonts w:cs="Arial"/>
                <w:szCs w:val="20"/>
                <w:lang w:eastAsia="en-GB"/>
              </w:rPr>
              <w:t>Nrich</w:t>
            </w:r>
            <w:proofErr w:type="spellEnd"/>
            <w:r w:rsidRPr="00420B71">
              <w:rPr>
                <w:rFonts w:cs="Arial"/>
                <w:szCs w:val="20"/>
                <w:lang w:eastAsia="en-GB"/>
              </w:rPr>
              <w:t xml:space="preserve"> website (</w:t>
            </w:r>
            <w:hyperlink r:id="rId95" w:history="1">
              <w:r w:rsidRPr="00420B71">
                <w:rPr>
                  <w:rStyle w:val="Hyperlink"/>
                  <w:rFonts w:cs="Arial"/>
                  <w:szCs w:val="20"/>
                  <w:lang w:eastAsia="en-GB"/>
                </w:rPr>
                <w:t>nrich.maths.org</w:t>
              </w:r>
            </w:hyperlink>
            <w:r w:rsidRPr="00420B71">
              <w:rPr>
                <w:rFonts w:cs="Arial"/>
                <w:szCs w:val="20"/>
                <w:lang w:eastAsia="en-GB"/>
              </w:rPr>
              <w:t>)</w:t>
            </w:r>
            <w:r>
              <w:rPr>
                <w:rFonts w:cs="Arial"/>
                <w:szCs w:val="20"/>
                <w:lang w:eastAsia="en-GB"/>
              </w:rPr>
              <w:t xml:space="preserve"> </w:t>
            </w:r>
            <w:r>
              <w:rPr>
                <w:rFonts w:cs="Arial"/>
                <w:b/>
                <w:bCs/>
                <w:szCs w:val="20"/>
                <w:lang w:eastAsia="en-GB"/>
              </w:rPr>
              <w:t>(E)</w:t>
            </w:r>
          </w:p>
          <w:p w14:paraId="1E5AC206" w14:textId="77777777" w:rsidR="00B5730D" w:rsidRPr="00AB53F2" w:rsidRDefault="00B5730D" w:rsidP="001B42A8">
            <w:pPr>
              <w:autoSpaceDE w:val="0"/>
              <w:autoSpaceDN w:val="0"/>
              <w:adjustRightInd w:val="0"/>
              <w:rPr>
                <w:rFonts w:cs="Arial"/>
                <w:szCs w:val="20"/>
                <w:lang w:eastAsia="en-GB"/>
              </w:rPr>
            </w:pPr>
            <w:r w:rsidRPr="00420B71">
              <w:rPr>
                <w:rFonts w:cs="Arial"/>
                <w:szCs w:val="20"/>
                <w:lang w:eastAsia="en-GB"/>
              </w:rPr>
              <w:t xml:space="preserve">Extend this work to cover diagrams where the right-angled triangle isn’t explicitly drawn, or the problem is presented without a diagram, </w:t>
            </w:r>
            <w:proofErr w:type="gramStart"/>
            <w:r w:rsidRPr="00420B71">
              <w:rPr>
                <w:rFonts w:cs="Arial"/>
                <w:szCs w:val="20"/>
                <w:lang w:eastAsia="en-GB"/>
              </w:rPr>
              <w:t>e.g.</w:t>
            </w:r>
            <w:proofErr w:type="gramEnd"/>
            <w:r w:rsidRPr="00420B71">
              <w:rPr>
                <w:rFonts w:cs="Arial"/>
                <w:szCs w:val="20"/>
                <w:lang w:eastAsia="en-GB"/>
              </w:rPr>
              <w:t xml:space="preserve"> ‘find the diagonal length across a rectangular field or the height of a building’.</w:t>
            </w:r>
            <w:r w:rsidRPr="00420B71">
              <w:rPr>
                <w:rFonts w:cs="Arial"/>
                <w:b/>
                <w:szCs w:val="20"/>
                <w:lang w:eastAsia="en-GB"/>
              </w:rPr>
              <w:t xml:space="preserve"> </w:t>
            </w:r>
            <w:r w:rsidRPr="00420B71">
              <w:rPr>
                <w:rFonts w:cs="Arial"/>
                <w:szCs w:val="20"/>
                <w:lang w:eastAsia="en-GB"/>
              </w:rPr>
              <w:t xml:space="preserve">You </w:t>
            </w:r>
            <w:r>
              <w:rPr>
                <w:rFonts w:cs="Arial"/>
                <w:szCs w:val="20"/>
                <w:lang w:eastAsia="en-GB"/>
              </w:rPr>
              <w:t>could</w:t>
            </w:r>
            <w:r w:rsidRPr="00420B71">
              <w:rPr>
                <w:rFonts w:cs="Arial"/>
                <w:szCs w:val="20"/>
                <w:lang w:eastAsia="en-GB"/>
              </w:rPr>
              <w:t xml:space="preserve"> also use examples of triangles in different orientations and where the labels are different</w:t>
            </w:r>
            <w:r>
              <w:rPr>
                <w:rFonts w:cs="Arial"/>
                <w:szCs w:val="20"/>
                <w:lang w:eastAsia="en-GB"/>
              </w:rPr>
              <w:t>,</w:t>
            </w:r>
            <w:r w:rsidRPr="00420B71">
              <w:rPr>
                <w:rFonts w:cs="Arial"/>
                <w:szCs w:val="20"/>
                <w:lang w:eastAsia="en-GB"/>
              </w:rPr>
              <w:t xml:space="preserve"> </w:t>
            </w:r>
            <w:r>
              <w:rPr>
                <w:rFonts w:cs="Arial"/>
                <w:szCs w:val="20"/>
                <w:lang w:eastAsia="en-GB"/>
              </w:rPr>
              <w:t>f</w:t>
            </w:r>
            <w:r w:rsidRPr="00420B71">
              <w:rPr>
                <w:rFonts w:cs="Arial"/>
                <w:szCs w:val="20"/>
                <w:lang w:eastAsia="en-GB"/>
              </w:rPr>
              <w:t xml:space="preserve">or example, where the hypotenuse is labelled </w:t>
            </w:r>
            <w:r w:rsidRPr="00420B71">
              <w:rPr>
                <w:rFonts w:cs="Arial"/>
                <w:i/>
                <w:szCs w:val="20"/>
                <w:lang w:eastAsia="en-GB"/>
              </w:rPr>
              <w:t>a</w:t>
            </w:r>
            <w:r w:rsidRPr="00420B71">
              <w:rPr>
                <w:rFonts w:cs="Arial"/>
                <w:szCs w:val="20"/>
                <w:lang w:eastAsia="en-GB"/>
              </w:rPr>
              <w:t xml:space="preserve"> not </w:t>
            </w:r>
            <w:r w:rsidRPr="00420B71">
              <w:rPr>
                <w:rFonts w:cs="Arial"/>
                <w:i/>
                <w:szCs w:val="20"/>
                <w:lang w:eastAsia="en-GB"/>
              </w:rPr>
              <w:t>c</w:t>
            </w:r>
            <w:r w:rsidRPr="00420B71">
              <w:rPr>
                <w:rFonts w:cs="Arial"/>
                <w:szCs w:val="20"/>
                <w:lang w:eastAsia="en-GB"/>
              </w:rPr>
              <w:t xml:space="preserve">. This will check whether </w:t>
            </w:r>
            <w:r>
              <w:rPr>
                <w:rFonts w:cs="Arial"/>
                <w:szCs w:val="20"/>
                <w:lang w:eastAsia="en-GB"/>
              </w:rPr>
              <w:t>learners</w:t>
            </w:r>
            <w:r w:rsidRPr="00420B71">
              <w:rPr>
                <w:rFonts w:cs="Arial"/>
                <w:szCs w:val="20"/>
                <w:lang w:eastAsia="en-GB"/>
              </w:rPr>
              <w:t xml:space="preserve"> really understand the theorem or whether they are just following a prescribed routine. </w:t>
            </w:r>
            <w:r w:rsidRPr="00420B71">
              <w:rPr>
                <w:rFonts w:cs="Arial"/>
                <w:b/>
                <w:szCs w:val="20"/>
                <w:lang w:eastAsia="en-GB"/>
              </w:rPr>
              <w:t>(F)</w:t>
            </w:r>
            <w:r w:rsidRPr="00420B71">
              <w:rPr>
                <w:rFonts w:cs="Arial"/>
                <w:szCs w:val="20"/>
                <w:lang w:eastAsia="en-GB"/>
              </w:rPr>
              <w:t xml:space="preserve"> </w:t>
            </w:r>
          </w:p>
        </w:tc>
      </w:tr>
      <w:tr w:rsidR="004A4F5C" w:rsidRPr="004A4E17" w14:paraId="1F404502" w14:textId="77777777" w:rsidTr="00406858">
        <w:tblPrEx>
          <w:tblCellMar>
            <w:top w:w="113" w:type="dxa"/>
            <w:bottom w:w="113" w:type="dxa"/>
          </w:tblCellMar>
        </w:tblPrEx>
        <w:trPr>
          <w:trHeight w:hRule="exact" w:val="440"/>
          <w:tblHeader/>
        </w:trPr>
        <w:tc>
          <w:tcPr>
            <w:tcW w:w="14601" w:type="dxa"/>
            <w:gridSpan w:val="3"/>
            <w:shd w:val="clear" w:color="auto" w:fill="EA5B0C"/>
            <w:tcMar>
              <w:top w:w="113" w:type="dxa"/>
              <w:bottom w:w="113" w:type="dxa"/>
            </w:tcMar>
            <w:vAlign w:val="center"/>
          </w:tcPr>
          <w:p w14:paraId="1E50DD23" w14:textId="77777777" w:rsidR="004A4F5C" w:rsidRPr="00FB2E1E" w:rsidRDefault="004A4F5C" w:rsidP="004A4F5C">
            <w:pPr>
              <w:rPr>
                <w:rFonts w:cs="Arial"/>
                <w:b/>
                <w:color w:val="FFFFFF"/>
                <w:szCs w:val="20"/>
              </w:rPr>
            </w:pPr>
            <w:r w:rsidRPr="00FB2E1E">
              <w:rPr>
                <w:rFonts w:cs="Arial"/>
                <w:b/>
                <w:color w:val="FFFFFF"/>
                <w:szCs w:val="20"/>
              </w:rPr>
              <w:t>Past and specimen papers</w:t>
            </w:r>
          </w:p>
        </w:tc>
      </w:tr>
      <w:tr w:rsidR="004A4F5C" w:rsidRPr="004A4E17" w14:paraId="578D6306" w14:textId="77777777" w:rsidTr="00406858">
        <w:tc>
          <w:tcPr>
            <w:tcW w:w="14601" w:type="dxa"/>
            <w:gridSpan w:val="3"/>
            <w:tcMar>
              <w:top w:w="113" w:type="dxa"/>
              <w:bottom w:w="113" w:type="dxa"/>
            </w:tcMar>
          </w:tcPr>
          <w:p w14:paraId="64C5519B" w14:textId="77777777" w:rsidR="00480EBE" w:rsidRPr="003604F3" w:rsidRDefault="00480EBE" w:rsidP="00480EBE">
            <w:pPr>
              <w:pStyle w:val="BodyText"/>
              <w:rPr>
                <w:rStyle w:val="Bold"/>
                <w:b w:val="0"/>
                <w:bCs/>
              </w:rPr>
            </w:pPr>
            <w:r>
              <w:rPr>
                <w:lang w:eastAsia="en-GB"/>
              </w:rPr>
              <w:t xml:space="preserve">Past/specimen papers and mark schemes are available to download at </w:t>
            </w:r>
            <w:hyperlink r:id="rId96" w:history="1">
              <w:r w:rsidRPr="00C8122F">
                <w:rPr>
                  <w:rStyle w:val="WebLink"/>
                </w:rPr>
                <w:t>www.cambridgeinternational.org/support</w:t>
              </w:r>
            </w:hyperlink>
            <w:r w:rsidRPr="00C8122F">
              <w:rPr>
                <w:rStyle w:val="BodyChar"/>
              </w:rPr>
              <w:t xml:space="preserve"> </w:t>
            </w:r>
            <w:r w:rsidRPr="00C8122F">
              <w:rPr>
                <w:rStyle w:val="Bold"/>
              </w:rPr>
              <w:t>(F)</w:t>
            </w:r>
          </w:p>
          <w:p w14:paraId="7FA42787" w14:textId="027A68EF" w:rsidR="004A4F5C" w:rsidRPr="004E2FD6" w:rsidRDefault="00480EBE">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97"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0EAAB495" w14:textId="77777777" w:rsidR="005927C9" w:rsidRDefault="005927C9" w:rsidP="003947CA">
      <w:pPr>
        <w:rPr>
          <w:bCs/>
          <w:szCs w:val="20"/>
        </w:rPr>
      </w:pPr>
    </w:p>
    <w:p w14:paraId="1DD0FB32" w14:textId="77777777" w:rsidR="003947CA" w:rsidRDefault="003947CA" w:rsidP="003947CA">
      <w:pPr>
        <w:rPr>
          <w:bCs/>
          <w:szCs w:val="20"/>
        </w:rPr>
      </w:pPr>
    </w:p>
    <w:p w14:paraId="7541717F" w14:textId="77777777" w:rsidR="003947CA" w:rsidRDefault="003947CA" w:rsidP="003947CA">
      <w:pPr>
        <w:rPr>
          <w:bCs/>
          <w:szCs w:val="20"/>
        </w:rPr>
        <w:sectPr w:rsidR="003947CA" w:rsidSect="00FC3F4A">
          <w:pgSz w:w="16840" w:h="11900" w:orient="landscape" w:code="9"/>
          <w:pgMar w:top="1134" w:right="1134" w:bottom="1134" w:left="1134" w:header="283" w:footer="454" w:gutter="0"/>
          <w:cols w:space="708"/>
          <w:titlePg/>
          <w:docGrid w:linePitch="326"/>
        </w:sectPr>
      </w:pPr>
    </w:p>
    <w:p w14:paraId="6AAC0826" w14:textId="5D60264F" w:rsidR="003947CA" w:rsidRPr="00393536" w:rsidRDefault="007473A5" w:rsidP="003947CA">
      <w:pPr>
        <w:pStyle w:val="Heading1"/>
      </w:pPr>
      <w:bookmarkStart w:id="12" w:name="_Toc114658139"/>
      <w:r>
        <w:lastRenderedPageBreak/>
        <w:t>4</w:t>
      </w:r>
      <w:r w:rsidR="006F43CD">
        <w:t>.</w:t>
      </w:r>
      <w:r>
        <w:t xml:space="preserve"> </w:t>
      </w:r>
      <w:r w:rsidR="00721291" w:rsidRPr="00721291">
        <w:t xml:space="preserve">Coordinate </w:t>
      </w:r>
      <w:r w:rsidR="00FC3862">
        <w:t>g</w:t>
      </w:r>
      <w:r w:rsidR="00721291" w:rsidRPr="00721291">
        <w:t>eometry</w:t>
      </w:r>
      <w:r w:rsidR="00062252">
        <w:t xml:space="preserve"> I</w:t>
      </w:r>
      <w:r w:rsidR="00721291" w:rsidRPr="00721291">
        <w:t xml:space="preserve">, </w:t>
      </w:r>
      <w:proofErr w:type="gramStart"/>
      <w:r w:rsidR="005D09E2">
        <w:t>r</w:t>
      </w:r>
      <w:r w:rsidR="00721291" w:rsidRPr="00721291">
        <w:t>atio</w:t>
      </w:r>
      <w:proofErr w:type="gramEnd"/>
      <w:r w:rsidR="00721291" w:rsidRPr="00721291">
        <w:t xml:space="preserve"> and </w:t>
      </w:r>
      <w:r w:rsidR="005D09E2">
        <w:t>s</w:t>
      </w:r>
      <w:r w:rsidR="00721291" w:rsidRPr="00721291">
        <w:t xml:space="preserve">cale </w:t>
      </w:r>
      <w:r w:rsidR="005D09E2">
        <w:t>d</w:t>
      </w:r>
      <w:r w:rsidR="00721291" w:rsidRPr="00721291">
        <w:t>rawing</w:t>
      </w:r>
      <w:bookmarkEnd w:id="12"/>
    </w:p>
    <w:p w14:paraId="0563C0B2" w14:textId="4F63BA23" w:rsidR="003947CA" w:rsidRDefault="003947CA" w:rsidP="003947CA">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5927C9" w:rsidRPr="004A4E17" w14:paraId="4B244074" w14:textId="77777777" w:rsidTr="00406858">
        <w:trPr>
          <w:trHeight w:hRule="exact" w:val="440"/>
          <w:tblHeader/>
        </w:trPr>
        <w:tc>
          <w:tcPr>
            <w:tcW w:w="2552" w:type="dxa"/>
            <w:shd w:val="clear" w:color="auto" w:fill="EA5B0C"/>
            <w:tcMar>
              <w:top w:w="113" w:type="dxa"/>
              <w:bottom w:w="113" w:type="dxa"/>
            </w:tcMar>
            <w:vAlign w:val="center"/>
          </w:tcPr>
          <w:p w14:paraId="5A938A63" w14:textId="79E3D06E" w:rsidR="005927C9" w:rsidRPr="004A4E17" w:rsidRDefault="005927C9" w:rsidP="00406858">
            <w:pPr>
              <w:pStyle w:val="TableHead"/>
            </w:pPr>
            <w:r w:rsidRPr="004A4E17">
              <w:t>Syllabus ref</w:t>
            </w:r>
            <w:r>
              <w:t>.</w:t>
            </w:r>
          </w:p>
        </w:tc>
        <w:tc>
          <w:tcPr>
            <w:tcW w:w="2126" w:type="dxa"/>
            <w:shd w:val="clear" w:color="auto" w:fill="EA5B0C"/>
            <w:tcMar>
              <w:top w:w="113" w:type="dxa"/>
              <w:bottom w:w="113" w:type="dxa"/>
            </w:tcMar>
            <w:vAlign w:val="center"/>
          </w:tcPr>
          <w:p w14:paraId="6930E728" w14:textId="77777777" w:rsidR="005927C9" w:rsidRPr="004A4E17" w:rsidRDefault="005927C9" w:rsidP="00406858">
            <w:pPr>
              <w:pStyle w:val="TableHead"/>
            </w:pPr>
            <w:r w:rsidRPr="004A4E17">
              <w:t>Learning objectives</w:t>
            </w:r>
          </w:p>
        </w:tc>
        <w:tc>
          <w:tcPr>
            <w:tcW w:w="9923" w:type="dxa"/>
            <w:shd w:val="clear" w:color="auto" w:fill="EA5B0C"/>
            <w:tcMar>
              <w:top w:w="113" w:type="dxa"/>
              <w:bottom w:w="113" w:type="dxa"/>
            </w:tcMar>
            <w:vAlign w:val="center"/>
          </w:tcPr>
          <w:p w14:paraId="1420D8A7" w14:textId="77777777" w:rsidR="005927C9" w:rsidRPr="00DF2AEF" w:rsidRDefault="005927C9" w:rsidP="00406858">
            <w:pPr>
              <w:pStyle w:val="TableHead"/>
            </w:pPr>
            <w:r w:rsidRPr="00DF2AEF">
              <w:t>Suggested teaching activities</w:t>
            </w:r>
            <w:r>
              <w:t xml:space="preserve"> </w:t>
            </w:r>
          </w:p>
        </w:tc>
      </w:tr>
      <w:tr w:rsidR="002B2A91" w:rsidRPr="00DB2C1F" w14:paraId="35DFB74B" w14:textId="77777777" w:rsidTr="001B42A8">
        <w:tblPrEx>
          <w:tblCellMar>
            <w:top w:w="0" w:type="dxa"/>
            <w:bottom w:w="0" w:type="dxa"/>
          </w:tblCellMar>
        </w:tblPrEx>
        <w:trPr>
          <w:trHeight w:val="487"/>
        </w:trPr>
        <w:tc>
          <w:tcPr>
            <w:tcW w:w="2552" w:type="dxa"/>
            <w:tcMar>
              <w:top w:w="113" w:type="dxa"/>
              <w:bottom w:w="113" w:type="dxa"/>
            </w:tcMar>
          </w:tcPr>
          <w:p w14:paraId="32CAB40A" w14:textId="77777777" w:rsidR="002B2A91" w:rsidRDefault="002B2A91" w:rsidP="001B42A8">
            <w:pPr>
              <w:pStyle w:val="BodyText"/>
              <w:rPr>
                <w:lang w:eastAsia="en-GB"/>
              </w:rPr>
            </w:pPr>
            <w:r w:rsidRPr="009D5962">
              <w:rPr>
                <w:lang w:eastAsia="en-GB"/>
              </w:rPr>
              <w:t xml:space="preserve">C3.1 </w:t>
            </w:r>
          </w:p>
          <w:p w14:paraId="2569B874" w14:textId="2DE60285" w:rsidR="002B2A91" w:rsidRPr="004A4E17" w:rsidRDefault="002B2A91" w:rsidP="001B42A8">
            <w:pPr>
              <w:pStyle w:val="BodyText"/>
              <w:rPr>
                <w:lang w:eastAsia="en-GB"/>
              </w:rPr>
            </w:pPr>
            <w:r w:rsidRPr="009D5962">
              <w:rPr>
                <w:lang w:eastAsia="en-GB"/>
              </w:rPr>
              <w:t xml:space="preserve">and </w:t>
            </w:r>
            <w:r w:rsidRPr="001B42A8">
              <w:rPr>
                <w:shd w:val="clear" w:color="auto" w:fill="FEEFE6"/>
                <w:lang w:eastAsia="en-GB"/>
              </w:rPr>
              <w:t>E3.1</w:t>
            </w:r>
            <w:r w:rsidR="000E3176" w:rsidRPr="000E3176">
              <w:rPr>
                <w:lang w:eastAsia="en-GB"/>
              </w:rPr>
              <w:t xml:space="preserve"> Coordinates</w:t>
            </w:r>
          </w:p>
        </w:tc>
        <w:tc>
          <w:tcPr>
            <w:tcW w:w="2126" w:type="dxa"/>
            <w:tcMar>
              <w:top w:w="113" w:type="dxa"/>
              <w:bottom w:w="113" w:type="dxa"/>
            </w:tcMar>
          </w:tcPr>
          <w:p w14:paraId="63D6054B" w14:textId="77777777" w:rsidR="002B2A91" w:rsidRPr="004A4E17" w:rsidRDefault="002B2A91" w:rsidP="001B42A8">
            <w:pPr>
              <w:pStyle w:val="BodyText"/>
              <w:rPr>
                <w:lang w:eastAsia="en-GB"/>
              </w:rPr>
            </w:pPr>
            <w:r>
              <w:rPr>
                <w:lang w:eastAsia="en-GB"/>
              </w:rPr>
              <w:t>Use and interpret</w:t>
            </w:r>
            <w:r w:rsidRPr="009D5962">
              <w:rPr>
                <w:lang w:eastAsia="en-GB"/>
              </w:rPr>
              <w:t xml:space="preserve"> Cartesian coordinates in two dimensions.</w:t>
            </w:r>
          </w:p>
        </w:tc>
        <w:tc>
          <w:tcPr>
            <w:tcW w:w="9923" w:type="dxa"/>
            <w:tcMar>
              <w:top w:w="113" w:type="dxa"/>
              <w:bottom w:w="113" w:type="dxa"/>
            </w:tcMar>
          </w:tcPr>
          <w:p w14:paraId="2495EF35" w14:textId="77777777" w:rsidR="002B2A91" w:rsidRPr="009D5962" w:rsidRDefault="002B2A91" w:rsidP="001B42A8">
            <w:pPr>
              <w:autoSpaceDE w:val="0"/>
              <w:autoSpaceDN w:val="0"/>
              <w:adjustRightInd w:val="0"/>
              <w:rPr>
                <w:rFonts w:cs="Arial"/>
                <w:b/>
                <w:szCs w:val="20"/>
                <w:lang w:eastAsia="en-GB"/>
              </w:rPr>
            </w:pPr>
            <w:r w:rsidRPr="009D5962">
              <w:rPr>
                <w:rFonts w:cs="Arial"/>
                <w:szCs w:val="20"/>
                <w:lang w:eastAsia="en-GB"/>
              </w:rPr>
              <w:t xml:space="preserve">Revise coordinates in two dimensions. </w:t>
            </w:r>
            <w:r>
              <w:rPr>
                <w:rFonts w:cs="Arial"/>
                <w:szCs w:val="20"/>
                <w:lang w:eastAsia="en-GB"/>
              </w:rPr>
              <w:t>Learners d</w:t>
            </w:r>
            <w:r w:rsidRPr="009D5962">
              <w:rPr>
                <w:rFonts w:cs="Arial"/>
                <w:szCs w:val="20"/>
                <w:lang w:eastAsia="en-GB"/>
              </w:rPr>
              <w:t xml:space="preserve">raw a picture by joining dots on a square grid. Draw </w:t>
            </w:r>
            <w:r w:rsidRPr="009D5962">
              <w:rPr>
                <w:rFonts w:cs="Arial"/>
                <w:i/>
                <w:szCs w:val="20"/>
                <w:lang w:eastAsia="en-GB"/>
              </w:rPr>
              <w:t>x</w:t>
            </w:r>
            <w:r w:rsidRPr="009D5962">
              <w:rPr>
                <w:rFonts w:cs="Arial"/>
                <w:szCs w:val="20"/>
                <w:lang w:eastAsia="en-GB"/>
              </w:rPr>
              <w:t xml:space="preserve"> and </w:t>
            </w:r>
            <w:r w:rsidRPr="009D5962">
              <w:rPr>
                <w:rFonts w:cs="Arial"/>
                <w:i/>
                <w:szCs w:val="20"/>
                <w:lang w:eastAsia="en-GB"/>
              </w:rPr>
              <w:t>y</w:t>
            </w:r>
            <w:r w:rsidRPr="009D5962">
              <w:rPr>
                <w:rFonts w:cs="Arial"/>
                <w:szCs w:val="20"/>
                <w:lang w:eastAsia="en-GB"/>
              </w:rPr>
              <w:t xml:space="preserve"> axes on the grid and write down the coordinates of each dot. </w:t>
            </w:r>
            <w:r w:rsidRPr="009D5962">
              <w:rPr>
                <w:rFonts w:cs="Arial"/>
                <w:b/>
                <w:szCs w:val="20"/>
                <w:lang w:eastAsia="en-GB"/>
              </w:rPr>
              <w:t xml:space="preserve">(I) </w:t>
            </w:r>
          </w:p>
          <w:p w14:paraId="27067961" w14:textId="77777777" w:rsidR="002B2A91" w:rsidRPr="009D5962" w:rsidRDefault="002B2A91" w:rsidP="001B42A8">
            <w:pPr>
              <w:autoSpaceDE w:val="0"/>
              <w:autoSpaceDN w:val="0"/>
              <w:adjustRightInd w:val="0"/>
              <w:rPr>
                <w:rFonts w:cs="Arial"/>
                <w:b/>
                <w:szCs w:val="20"/>
                <w:lang w:eastAsia="en-GB"/>
              </w:rPr>
            </w:pPr>
          </w:p>
          <w:p w14:paraId="3E6B4FC3" w14:textId="77777777" w:rsidR="002B2A91" w:rsidRPr="00DB2C1F" w:rsidRDefault="002B2A91" w:rsidP="001B42A8">
            <w:pPr>
              <w:pStyle w:val="BodyText"/>
              <w:rPr>
                <w:lang w:eastAsia="en-GB"/>
              </w:rPr>
            </w:pPr>
            <w:r w:rsidRPr="009D5962">
              <w:rPr>
                <w:lang w:eastAsia="en-GB"/>
              </w:rPr>
              <w:t xml:space="preserve">Ask other learners to draw these pictures from a list of coordinates only.  </w:t>
            </w:r>
          </w:p>
        </w:tc>
      </w:tr>
      <w:tr w:rsidR="002B2A91" w:rsidRPr="009D5962" w14:paraId="73E1CF5B" w14:textId="77777777" w:rsidTr="001B42A8">
        <w:tblPrEx>
          <w:tblCellMar>
            <w:top w:w="0" w:type="dxa"/>
            <w:bottom w:w="0" w:type="dxa"/>
          </w:tblCellMar>
        </w:tblPrEx>
        <w:tc>
          <w:tcPr>
            <w:tcW w:w="2552" w:type="dxa"/>
            <w:tcMar>
              <w:top w:w="113" w:type="dxa"/>
              <w:bottom w:w="113" w:type="dxa"/>
            </w:tcMar>
          </w:tcPr>
          <w:p w14:paraId="62878EB6" w14:textId="77777777" w:rsidR="002B2A91" w:rsidRDefault="002B2A91" w:rsidP="001B42A8">
            <w:pPr>
              <w:pStyle w:val="BodyText"/>
              <w:rPr>
                <w:lang w:eastAsia="en-GB"/>
              </w:rPr>
            </w:pPr>
            <w:r w:rsidRPr="009D5962">
              <w:rPr>
                <w:lang w:eastAsia="en-GB"/>
              </w:rPr>
              <w:t xml:space="preserve">C3.2 </w:t>
            </w:r>
          </w:p>
          <w:p w14:paraId="057ACD7D" w14:textId="4258D4A5" w:rsidR="002B2A91" w:rsidRPr="009D5962" w:rsidRDefault="002B2A91" w:rsidP="001B42A8">
            <w:pPr>
              <w:pStyle w:val="BodyText"/>
              <w:rPr>
                <w:lang w:eastAsia="en-GB"/>
              </w:rPr>
            </w:pPr>
            <w:r w:rsidRPr="009D5962">
              <w:rPr>
                <w:lang w:eastAsia="en-GB"/>
              </w:rPr>
              <w:t xml:space="preserve">and </w:t>
            </w:r>
            <w:r w:rsidRPr="009D5962">
              <w:rPr>
                <w:shd w:val="clear" w:color="auto" w:fill="FEEFE6"/>
                <w:lang w:eastAsia="en-GB"/>
              </w:rPr>
              <w:t>E3.2</w:t>
            </w:r>
            <w:r w:rsidR="00B811F8" w:rsidRPr="00B811F8">
              <w:rPr>
                <w:lang w:eastAsia="en-GB"/>
              </w:rPr>
              <w:t xml:space="preserve"> Drawing linear graphs</w:t>
            </w:r>
          </w:p>
        </w:tc>
        <w:tc>
          <w:tcPr>
            <w:tcW w:w="2126" w:type="dxa"/>
            <w:tcMar>
              <w:top w:w="113" w:type="dxa"/>
              <w:bottom w:w="113" w:type="dxa"/>
            </w:tcMar>
          </w:tcPr>
          <w:p w14:paraId="5329E111" w14:textId="77777777" w:rsidR="002B2A91" w:rsidRPr="009D5962" w:rsidRDefault="002B2A91" w:rsidP="001B42A8">
            <w:pPr>
              <w:autoSpaceDE w:val="0"/>
              <w:autoSpaceDN w:val="0"/>
              <w:adjustRightInd w:val="0"/>
              <w:rPr>
                <w:rFonts w:cs="Arial"/>
                <w:szCs w:val="20"/>
                <w:lang w:eastAsia="en-GB"/>
              </w:rPr>
            </w:pPr>
            <w:r>
              <w:rPr>
                <w:rFonts w:cs="Arial"/>
                <w:szCs w:val="20"/>
                <w:lang w:eastAsia="en-GB"/>
              </w:rPr>
              <w:t>Draw straight line graphs for linear equations.</w:t>
            </w:r>
          </w:p>
        </w:tc>
        <w:tc>
          <w:tcPr>
            <w:tcW w:w="9923" w:type="dxa"/>
            <w:tcMar>
              <w:top w:w="113" w:type="dxa"/>
              <w:bottom w:w="113" w:type="dxa"/>
            </w:tcMar>
          </w:tcPr>
          <w:p w14:paraId="08AC2CE9" w14:textId="77777777" w:rsidR="002B2A91" w:rsidRPr="00664427" w:rsidRDefault="002B2A91" w:rsidP="001B42A8">
            <w:pPr>
              <w:ind w:right="159"/>
              <w:rPr>
                <w:rFonts w:eastAsia="Arial" w:cs="Arial"/>
                <w:szCs w:val="20"/>
              </w:rPr>
            </w:pPr>
            <w:r w:rsidRPr="00664427">
              <w:rPr>
                <w:rFonts w:eastAsia="Arial" w:cs="Arial"/>
                <w:szCs w:val="20"/>
              </w:rPr>
              <w:t xml:space="preserve">Show learners </w:t>
            </w:r>
            <w:r w:rsidRPr="00664427">
              <w:rPr>
                <w:rFonts w:eastAsia="Arial" w:cs="Arial"/>
                <w:spacing w:val="-1"/>
                <w:szCs w:val="20"/>
              </w:rPr>
              <w:t>h</w:t>
            </w:r>
            <w:r w:rsidRPr="00664427">
              <w:rPr>
                <w:rFonts w:eastAsia="Arial" w:cs="Arial"/>
                <w:szCs w:val="20"/>
              </w:rPr>
              <w:t>ow to</w:t>
            </w:r>
            <w:r w:rsidRPr="00664427">
              <w:rPr>
                <w:rFonts w:eastAsia="Arial" w:cs="Arial"/>
                <w:spacing w:val="-2"/>
                <w:szCs w:val="20"/>
              </w:rPr>
              <w:t xml:space="preserve"> </w:t>
            </w:r>
            <w:r w:rsidRPr="00664427">
              <w:rPr>
                <w:rFonts w:eastAsia="Arial" w:cs="Arial"/>
                <w:szCs w:val="20"/>
              </w:rPr>
              <w:t>co</w:t>
            </w:r>
            <w:r w:rsidRPr="00664427">
              <w:rPr>
                <w:rFonts w:eastAsia="Arial" w:cs="Arial"/>
                <w:spacing w:val="-1"/>
                <w:szCs w:val="20"/>
              </w:rPr>
              <w:t>n</w:t>
            </w:r>
            <w:r w:rsidRPr="00664427">
              <w:rPr>
                <w:rFonts w:eastAsia="Arial" w:cs="Arial"/>
                <w:spacing w:val="1"/>
                <w:szCs w:val="20"/>
              </w:rPr>
              <w:t>s</w:t>
            </w:r>
            <w:r w:rsidRPr="00664427">
              <w:rPr>
                <w:rFonts w:eastAsia="Arial" w:cs="Arial"/>
                <w:szCs w:val="20"/>
              </w:rPr>
              <w:t>tr</w:t>
            </w:r>
            <w:r w:rsidRPr="00664427">
              <w:rPr>
                <w:rFonts w:eastAsia="Arial" w:cs="Arial"/>
                <w:spacing w:val="-1"/>
                <w:szCs w:val="20"/>
              </w:rPr>
              <w:t>u</w:t>
            </w:r>
            <w:r w:rsidRPr="00664427">
              <w:rPr>
                <w:rFonts w:eastAsia="Arial" w:cs="Arial"/>
                <w:spacing w:val="1"/>
                <w:szCs w:val="20"/>
              </w:rPr>
              <w:t>c</w:t>
            </w:r>
            <w:r w:rsidRPr="00664427">
              <w:rPr>
                <w:rFonts w:eastAsia="Arial" w:cs="Arial"/>
                <w:szCs w:val="20"/>
              </w:rPr>
              <w:t>t tab</w:t>
            </w:r>
            <w:r w:rsidRPr="00664427">
              <w:rPr>
                <w:rFonts w:eastAsia="Arial" w:cs="Arial"/>
                <w:spacing w:val="-1"/>
                <w:szCs w:val="20"/>
              </w:rPr>
              <w:t>l</w:t>
            </w:r>
            <w:r w:rsidRPr="00664427">
              <w:rPr>
                <w:rFonts w:eastAsia="Arial" w:cs="Arial"/>
                <w:szCs w:val="20"/>
              </w:rPr>
              <w:t>es of values a</w:t>
            </w:r>
            <w:r w:rsidRPr="00664427">
              <w:rPr>
                <w:rFonts w:eastAsia="Arial" w:cs="Arial"/>
                <w:spacing w:val="-1"/>
                <w:szCs w:val="20"/>
              </w:rPr>
              <w:t>n</w:t>
            </w:r>
            <w:r w:rsidRPr="00664427">
              <w:rPr>
                <w:rFonts w:eastAsia="Arial" w:cs="Arial"/>
                <w:szCs w:val="20"/>
              </w:rPr>
              <w:t>d</w:t>
            </w:r>
            <w:r w:rsidRPr="00664427">
              <w:rPr>
                <w:rFonts w:eastAsia="Arial" w:cs="Arial"/>
                <w:spacing w:val="-1"/>
                <w:szCs w:val="20"/>
              </w:rPr>
              <w:t xml:space="preserve"> </w:t>
            </w:r>
            <w:r w:rsidRPr="00664427">
              <w:rPr>
                <w:rFonts w:eastAsia="Arial" w:cs="Arial"/>
                <w:szCs w:val="20"/>
              </w:rPr>
              <w:t>use them to</w:t>
            </w:r>
            <w:r w:rsidRPr="00664427">
              <w:rPr>
                <w:rFonts w:eastAsia="Arial" w:cs="Arial"/>
                <w:spacing w:val="-2"/>
                <w:szCs w:val="20"/>
              </w:rPr>
              <w:t xml:space="preserve"> </w:t>
            </w:r>
            <w:r w:rsidRPr="00664427">
              <w:rPr>
                <w:rFonts w:eastAsia="Arial" w:cs="Arial"/>
                <w:szCs w:val="20"/>
              </w:rPr>
              <w:t>dr</w:t>
            </w:r>
            <w:r w:rsidRPr="00664427">
              <w:rPr>
                <w:rFonts w:eastAsia="Arial" w:cs="Arial"/>
                <w:spacing w:val="-1"/>
                <w:szCs w:val="20"/>
              </w:rPr>
              <w:t>a</w:t>
            </w:r>
            <w:r w:rsidRPr="00664427">
              <w:rPr>
                <w:rFonts w:eastAsia="Arial" w:cs="Arial"/>
                <w:szCs w:val="20"/>
              </w:rPr>
              <w:t xml:space="preserve">w a </w:t>
            </w:r>
            <w:proofErr w:type="gramStart"/>
            <w:r w:rsidRPr="00664427">
              <w:rPr>
                <w:rFonts w:eastAsia="Arial" w:cs="Arial"/>
                <w:szCs w:val="20"/>
              </w:rPr>
              <w:t>strai</w:t>
            </w:r>
            <w:r w:rsidRPr="00664427">
              <w:rPr>
                <w:rFonts w:eastAsia="Arial" w:cs="Arial"/>
                <w:spacing w:val="-1"/>
                <w:szCs w:val="20"/>
              </w:rPr>
              <w:t>g</w:t>
            </w:r>
            <w:r w:rsidRPr="00664427">
              <w:rPr>
                <w:rFonts w:eastAsia="Arial" w:cs="Arial"/>
                <w:szCs w:val="20"/>
              </w:rPr>
              <w:t>ht line</w:t>
            </w:r>
            <w:proofErr w:type="gramEnd"/>
            <w:r w:rsidRPr="00664427">
              <w:rPr>
                <w:rFonts w:eastAsia="Arial" w:cs="Arial"/>
                <w:szCs w:val="20"/>
              </w:rPr>
              <w:t xml:space="preserve"> gr</w:t>
            </w:r>
            <w:r w:rsidRPr="00664427">
              <w:rPr>
                <w:rFonts w:eastAsia="Arial" w:cs="Arial"/>
                <w:spacing w:val="-1"/>
                <w:szCs w:val="20"/>
              </w:rPr>
              <w:t>a</w:t>
            </w:r>
            <w:r w:rsidRPr="00664427">
              <w:rPr>
                <w:rFonts w:eastAsia="Arial" w:cs="Arial"/>
                <w:szCs w:val="20"/>
              </w:rPr>
              <w:t>ph. It is worth going through the process of finding values and converting these to coordinates to model the process for your learners. A surprisingly common error is to plot the points, but then fail to draw the line, so remind learners about this. Another common problem is a lack of accuracy, so remind learners that points must be plotted accurately and that lines should pass through all points.</w:t>
            </w:r>
          </w:p>
          <w:p w14:paraId="5043910E" w14:textId="77777777" w:rsidR="002B2A91" w:rsidRPr="00664427" w:rsidRDefault="002B2A91" w:rsidP="001B42A8">
            <w:pPr>
              <w:ind w:right="159"/>
              <w:rPr>
                <w:rFonts w:eastAsia="Arial" w:cs="Arial"/>
                <w:szCs w:val="20"/>
              </w:rPr>
            </w:pPr>
          </w:p>
          <w:p w14:paraId="4B209895" w14:textId="77777777" w:rsidR="002B2A91" w:rsidRPr="00664427" w:rsidRDefault="002B2A91" w:rsidP="001B42A8">
            <w:pPr>
              <w:ind w:right="159"/>
              <w:rPr>
                <w:rFonts w:eastAsia="Arial" w:cs="Arial"/>
                <w:szCs w:val="20"/>
              </w:rPr>
            </w:pPr>
            <w:r>
              <w:rPr>
                <w:rFonts w:eastAsia="Arial" w:cs="Arial"/>
                <w:szCs w:val="20"/>
              </w:rPr>
              <w:t>You can use g</w:t>
            </w:r>
            <w:r w:rsidRPr="00664427">
              <w:rPr>
                <w:rFonts w:eastAsia="Arial" w:cs="Arial"/>
                <w:szCs w:val="20"/>
              </w:rPr>
              <w:t xml:space="preserve">raphical packages to support introductory work; they will allow you to plot points when modelling the process for your </w:t>
            </w:r>
            <w:r>
              <w:rPr>
                <w:rFonts w:eastAsia="Arial" w:cs="Arial"/>
                <w:szCs w:val="20"/>
              </w:rPr>
              <w:t>learners</w:t>
            </w:r>
            <w:r w:rsidRPr="00664427">
              <w:rPr>
                <w:rFonts w:eastAsia="Arial" w:cs="Arial"/>
                <w:szCs w:val="20"/>
              </w:rPr>
              <w:t>, before entering the function to draw the final line.</w:t>
            </w:r>
          </w:p>
          <w:p w14:paraId="3C8A6572" w14:textId="77777777" w:rsidR="002B2A91" w:rsidRPr="00664427" w:rsidRDefault="002B2A91" w:rsidP="001B42A8">
            <w:pPr>
              <w:spacing w:before="11"/>
              <w:rPr>
                <w:rFonts w:cs="Arial"/>
                <w:szCs w:val="20"/>
              </w:rPr>
            </w:pPr>
          </w:p>
          <w:p w14:paraId="24628DAC" w14:textId="6A6FC5D3" w:rsidR="002B2A91" w:rsidRPr="009D5962" w:rsidRDefault="002B2A91" w:rsidP="001B42A8">
            <w:pPr>
              <w:ind w:right="304"/>
              <w:rPr>
                <w:rFonts w:cs="Arial"/>
                <w:szCs w:val="20"/>
                <w:lang w:eastAsia="en-GB"/>
              </w:rPr>
            </w:pPr>
            <w:r w:rsidRPr="00664427">
              <w:rPr>
                <w:rFonts w:eastAsia="Arial" w:cs="Arial"/>
                <w:szCs w:val="20"/>
              </w:rPr>
              <w:t>Ask gro</w:t>
            </w:r>
            <w:r w:rsidRPr="00664427">
              <w:rPr>
                <w:rFonts w:eastAsia="Arial" w:cs="Arial"/>
                <w:spacing w:val="-1"/>
                <w:szCs w:val="20"/>
              </w:rPr>
              <w:t>u</w:t>
            </w:r>
            <w:r w:rsidRPr="00664427">
              <w:rPr>
                <w:rFonts w:eastAsia="Arial" w:cs="Arial"/>
                <w:szCs w:val="20"/>
              </w:rPr>
              <w:t xml:space="preserve">ps of learners to </w:t>
            </w:r>
            <w:r w:rsidRPr="00664427">
              <w:rPr>
                <w:rFonts w:eastAsia="Arial" w:cs="Arial"/>
                <w:spacing w:val="-1"/>
                <w:szCs w:val="20"/>
              </w:rPr>
              <w:t>d</w:t>
            </w:r>
            <w:r w:rsidRPr="00664427">
              <w:rPr>
                <w:rFonts w:eastAsia="Arial" w:cs="Arial"/>
                <w:spacing w:val="1"/>
                <w:szCs w:val="20"/>
              </w:rPr>
              <w:t>r</w:t>
            </w:r>
            <w:r w:rsidRPr="00664427">
              <w:rPr>
                <w:rFonts w:eastAsia="Arial" w:cs="Arial"/>
                <w:szCs w:val="20"/>
              </w:rPr>
              <w:t>aw families of grap</w:t>
            </w:r>
            <w:r w:rsidRPr="00664427">
              <w:rPr>
                <w:rFonts w:eastAsia="Arial" w:cs="Arial"/>
                <w:spacing w:val="-1"/>
                <w:szCs w:val="20"/>
              </w:rPr>
              <w:t>h</w:t>
            </w:r>
            <w:r w:rsidRPr="00664427">
              <w:rPr>
                <w:rFonts w:eastAsia="Arial" w:cs="Arial"/>
                <w:szCs w:val="20"/>
              </w:rPr>
              <w:t>s and</w:t>
            </w:r>
            <w:r w:rsidRPr="00664427">
              <w:rPr>
                <w:rFonts w:eastAsia="Arial" w:cs="Arial"/>
                <w:spacing w:val="-1"/>
                <w:szCs w:val="20"/>
              </w:rPr>
              <w:t xml:space="preserve"> </w:t>
            </w:r>
            <w:r w:rsidRPr="00664427">
              <w:rPr>
                <w:rFonts w:eastAsia="Arial" w:cs="Arial"/>
                <w:szCs w:val="20"/>
              </w:rPr>
              <w:t>c</w:t>
            </w:r>
            <w:r w:rsidRPr="00664427">
              <w:rPr>
                <w:rFonts w:eastAsia="Arial" w:cs="Arial"/>
                <w:spacing w:val="-1"/>
                <w:szCs w:val="20"/>
              </w:rPr>
              <w:t>o</w:t>
            </w:r>
            <w:r w:rsidRPr="00664427">
              <w:rPr>
                <w:rFonts w:eastAsia="Arial" w:cs="Arial"/>
                <w:szCs w:val="20"/>
              </w:rPr>
              <w:t>mpare the r</w:t>
            </w:r>
            <w:r w:rsidRPr="00664427">
              <w:rPr>
                <w:rFonts w:eastAsia="Arial" w:cs="Arial"/>
                <w:spacing w:val="-1"/>
                <w:szCs w:val="20"/>
              </w:rPr>
              <w:t>e</w:t>
            </w:r>
            <w:r w:rsidRPr="00664427">
              <w:rPr>
                <w:rFonts w:eastAsia="Arial" w:cs="Arial"/>
                <w:szCs w:val="20"/>
              </w:rPr>
              <w:t>sults e.g. one gr</w:t>
            </w:r>
            <w:r w:rsidRPr="00664427">
              <w:rPr>
                <w:rFonts w:eastAsia="Arial" w:cs="Arial"/>
                <w:spacing w:val="-1"/>
                <w:szCs w:val="20"/>
              </w:rPr>
              <w:t>ou</w:t>
            </w:r>
            <w:r w:rsidRPr="00664427">
              <w:rPr>
                <w:rFonts w:eastAsia="Arial" w:cs="Arial"/>
                <w:szCs w:val="20"/>
              </w:rPr>
              <w:t>p draw</w:t>
            </w:r>
            <w:r>
              <w:rPr>
                <w:rFonts w:eastAsia="Arial" w:cs="Arial"/>
                <w:szCs w:val="20"/>
              </w:rPr>
              <w:t>s</w:t>
            </w:r>
            <w:r w:rsidRPr="00664427">
              <w:rPr>
                <w:rFonts w:eastAsia="Arial" w:cs="Arial"/>
                <w:szCs w:val="20"/>
              </w:rPr>
              <w:t xml:space="preserve"> </w:t>
            </w:r>
            <w:r w:rsidRPr="00664427">
              <w:rPr>
                <w:rFonts w:eastAsia="Arial" w:cs="Arial"/>
                <w:i/>
                <w:szCs w:val="20"/>
              </w:rPr>
              <w:t xml:space="preserve">y </w:t>
            </w:r>
            <w:r w:rsidRPr="00664427">
              <w:rPr>
                <w:rFonts w:eastAsia="Arial" w:cs="Arial"/>
                <w:szCs w:val="20"/>
              </w:rPr>
              <w:t>=</w:t>
            </w:r>
            <w:r w:rsidRPr="00664427">
              <w:rPr>
                <w:rFonts w:eastAsia="Arial" w:cs="Arial"/>
                <w:spacing w:val="-1"/>
                <w:szCs w:val="20"/>
              </w:rPr>
              <w:t xml:space="preserve"> </w:t>
            </w:r>
            <w:r w:rsidRPr="00664427">
              <w:rPr>
                <w:rFonts w:eastAsia="Arial" w:cs="Arial"/>
                <w:i/>
                <w:spacing w:val="1"/>
                <w:szCs w:val="20"/>
              </w:rPr>
              <w:t>x</w:t>
            </w:r>
            <w:r w:rsidRPr="00664427">
              <w:rPr>
                <w:rFonts w:eastAsia="Arial" w:cs="Arial"/>
                <w:szCs w:val="20"/>
              </w:rPr>
              <w:t>,</w:t>
            </w:r>
            <w:r w:rsidRPr="00664427">
              <w:rPr>
                <w:rFonts w:eastAsia="Arial" w:cs="Arial"/>
                <w:spacing w:val="-1"/>
                <w:szCs w:val="20"/>
              </w:rPr>
              <w:t xml:space="preserve"> </w:t>
            </w:r>
            <w:r>
              <w:rPr>
                <w:rFonts w:eastAsia="Arial" w:cs="Arial"/>
                <w:spacing w:val="-1"/>
                <w:szCs w:val="20"/>
              </w:rPr>
              <w:br/>
            </w:r>
            <w:r w:rsidRPr="00664427">
              <w:rPr>
                <w:rFonts w:eastAsia="Arial" w:cs="Arial"/>
                <w:i/>
                <w:szCs w:val="20"/>
              </w:rPr>
              <w:t xml:space="preserve">y </w:t>
            </w:r>
            <w:r w:rsidRPr="00664427">
              <w:rPr>
                <w:rFonts w:eastAsia="Arial" w:cs="Arial"/>
                <w:szCs w:val="20"/>
              </w:rPr>
              <w:t>= 2</w:t>
            </w:r>
            <w:r w:rsidRPr="00664427">
              <w:rPr>
                <w:rFonts w:eastAsia="Arial" w:cs="Arial"/>
                <w:i/>
                <w:spacing w:val="1"/>
                <w:szCs w:val="20"/>
              </w:rPr>
              <w:t>x</w:t>
            </w:r>
            <w:r w:rsidRPr="00664427">
              <w:rPr>
                <w:rFonts w:eastAsia="Arial" w:cs="Arial"/>
                <w:szCs w:val="20"/>
              </w:rPr>
              <w:t>,</w:t>
            </w:r>
            <w:r w:rsidRPr="00664427">
              <w:rPr>
                <w:rFonts w:eastAsia="Arial" w:cs="Arial"/>
                <w:spacing w:val="-1"/>
                <w:szCs w:val="20"/>
              </w:rPr>
              <w:t xml:space="preserve"> </w:t>
            </w:r>
            <w:r w:rsidRPr="00664427">
              <w:rPr>
                <w:rFonts w:eastAsia="Arial" w:cs="Arial"/>
                <w:i/>
                <w:szCs w:val="20"/>
              </w:rPr>
              <w:t>y</w:t>
            </w:r>
            <w:r w:rsidRPr="00664427">
              <w:rPr>
                <w:rFonts w:eastAsia="Arial" w:cs="Arial"/>
                <w:i/>
                <w:spacing w:val="-1"/>
                <w:szCs w:val="20"/>
              </w:rPr>
              <w:t xml:space="preserve"> </w:t>
            </w:r>
            <w:r w:rsidRPr="00664427">
              <w:rPr>
                <w:rFonts w:eastAsia="Arial" w:cs="Arial"/>
                <w:szCs w:val="20"/>
              </w:rPr>
              <w:t>= 3</w:t>
            </w:r>
            <w:r w:rsidRPr="00664427">
              <w:rPr>
                <w:rFonts w:eastAsia="Arial" w:cs="Arial"/>
                <w:i/>
                <w:szCs w:val="20"/>
              </w:rPr>
              <w:t>x</w:t>
            </w:r>
            <w:r>
              <w:rPr>
                <w:rFonts w:eastAsia="Arial" w:cs="Arial"/>
                <w:i/>
                <w:szCs w:val="20"/>
              </w:rPr>
              <w:t>,</w:t>
            </w:r>
            <w:r w:rsidRPr="00664427">
              <w:rPr>
                <w:rFonts w:eastAsia="Arial" w:cs="Arial"/>
                <w:i/>
                <w:szCs w:val="20"/>
              </w:rPr>
              <w:t xml:space="preserve"> </w:t>
            </w:r>
            <w:r w:rsidRPr="00664427">
              <w:rPr>
                <w:rFonts w:eastAsia="Arial" w:cs="Arial"/>
                <w:szCs w:val="20"/>
              </w:rPr>
              <w:t xml:space="preserve">etc, </w:t>
            </w:r>
            <w:r>
              <w:rPr>
                <w:rFonts w:eastAsia="Arial" w:cs="Arial"/>
                <w:szCs w:val="20"/>
              </w:rPr>
              <w:t>another</w:t>
            </w:r>
            <w:r w:rsidRPr="00664427">
              <w:rPr>
                <w:rFonts w:eastAsia="Arial" w:cs="Arial"/>
                <w:szCs w:val="20"/>
              </w:rPr>
              <w:t xml:space="preserve"> draw</w:t>
            </w:r>
            <w:r>
              <w:rPr>
                <w:rFonts w:eastAsia="Arial" w:cs="Arial"/>
                <w:szCs w:val="20"/>
              </w:rPr>
              <w:t>s</w:t>
            </w:r>
            <w:r w:rsidRPr="00664427">
              <w:rPr>
                <w:rFonts w:eastAsia="Arial" w:cs="Arial"/>
                <w:szCs w:val="20"/>
              </w:rPr>
              <w:t xml:space="preserve"> </w:t>
            </w:r>
            <w:r w:rsidRPr="00664427">
              <w:rPr>
                <w:rFonts w:eastAsia="Arial" w:cs="Arial"/>
                <w:i/>
                <w:szCs w:val="20"/>
              </w:rPr>
              <w:t xml:space="preserve">y </w:t>
            </w:r>
            <w:r w:rsidRPr="00664427">
              <w:rPr>
                <w:rFonts w:eastAsia="Arial" w:cs="Arial"/>
                <w:szCs w:val="20"/>
              </w:rPr>
              <w:t>=</w:t>
            </w:r>
            <w:r w:rsidRPr="00664427">
              <w:rPr>
                <w:rFonts w:eastAsia="Arial" w:cs="Arial"/>
                <w:spacing w:val="-1"/>
                <w:szCs w:val="20"/>
              </w:rPr>
              <w:t xml:space="preserve"> </w:t>
            </w:r>
            <w:r w:rsidRPr="00664427">
              <w:rPr>
                <w:rFonts w:eastAsia="Arial" w:cs="Arial"/>
                <w:i/>
                <w:spacing w:val="1"/>
                <w:szCs w:val="20"/>
              </w:rPr>
              <w:t>x</w:t>
            </w:r>
            <w:r w:rsidRPr="00664427">
              <w:rPr>
                <w:rFonts w:eastAsia="Arial" w:cs="Arial"/>
                <w:szCs w:val="20"/>
              </w:rPr>
              <w:t>,</w:t>
            </w:r>
            <w:r w:rsidRPr="00664427">
              <w:rPr>
                <w:rFonts w:eastAsia="Arial" w:cs="Arial"/>
                <w:spacing w:val="-1"/>
                <w:szCs w:val="20"/>
              </w:rPr>
              <w:t xml:space="preserve"> </w:t>
            </w:r>
            <w:r w:rsidRPr="00664427">
              <w:rPr>
                <w:rFonts w:eastAsia="Arial" w:cs="Arial"/>
                <w:i/>
                <w:szCs w:val="20"/>
              </w:rPr>
              <w:t>y</w:t>
            </w:r>
            <w:r w:rsidRPr="00664427">
              <w:rPr>
                <w:rFonts w:eastAsia="Arial" w:cs="Arial"/>
                <w:i/>
                <w:spacing w:val="-1"/>
                <w:szCs w:val="20"/>
              </w:rPr>
              <w:t xml:space="preserve"> </w:t>
            </w:r>
            <w:r w:rsidRPr="00664427">
              <w:rPr>
                <w:rFonts w:eastAsia="Arial" w:cs="Arial"/>
                <w:szCs w:val="20"/>
              </w:rPr>
              <w:t xml:space="preserve">= </w:t>
            </w:r>
            <w:r w:rsidRPr="00664427">
              <w:rPr>
                <w:rFonts w:eastAsia="Arial" w:cs="Arial"/>
                <w:i/>
                <w:szCs w:val="20"/>
              </w:rPr>
              <w:t xml:space="preserve">x </w:t>
            </w:r>
            <w:r w:rsidRPr="00664427">
              <w:rPr>
                <w:rFonts w:eastAsia="Arial" w:cs="Arial"/>
                <w:szCs w:val="20"/>
              </w:rPr>
              <w:t>+ 1,</w:t>
            </w:r>
            <w:r w:rsidRPr="00664427">
              <w:rPr>
                <w:rFonts w:eastAsia="Arial" w:cs="Arial"/>
                <w:spacing w:val="-1"/>
                <w:szCs w:val="20"/>
              </w:rPr>
              <w:t xml:space="preserve"> </w:t>
            </w:r>
            <w:r w:rsidRPr="00664427">
              <w:rPr>
                <w:rFonts w:eastAsia="Arial" w:cs="Arial"/>
                <w:i/>
                <w:szCs w:val="20"/>
              </w:rPr>
              <w:t>y</w:t>
            </w:r>
            <w:r w:rsidRPr="00664427">
              <w:rPr>
                <w:rFonts w:eastAsia="Arial" w:cs="Arial"/>
                <w:i/>
                <w:spacing w:val="-1"/>
                <w:szCs w:val="20"/>
              </w:rPr>
              <w:t xml:space="preserve"> </w:t>
            </w:r>
            <w:r w:rsidRPr="00664427">
              <w:rPr>
                <w:rFonts w:eastAsia="Arial" w:cs="Arial"/>
                <w:szCs w:val="20"/>
              </w:rPr>
              <w:t xml:space="preserve">= </w:t>
            </w:r>
            <w:r w:rsidRPr="00664427">
              <w:rPr>
                <w:rFonts w:eastAsia="Arial" w:cs="Arial"/>
                <w:i/>
                <w:szCs w:val="20"/>
              </w:rPr>
              <w:t>x</w:t>
            </w:r>
            <w:r w:rsidRPr="00664427">
              <w:rPr>
                <w:rFonts w:eastAsia="Arial" w:cs="Arial"/>
                <w:i/>
                <w:spacing w:val="-1"/>
                <w:szCs w:val="20"/>
              </w:rPr>
              <w:t xml:space="preserve"> </w:t>
            </w:r>
            <w:r w:rsidRPr="00664427">
              <w:rPr>
                <w:rFonts w:eastAsia="Times New Roman" w:cs="Arial"/>
                <w:szCs w:val="20"/>
              </w:rPr>
              <w:t xml:space="preserve">− </w:t>
            </w:r>
            <w:r w:rsidRPr="00664427">
              <w:rPr>
                <w:rFonts w:eastAsia="Arial" w:cs="Arial"/>
                <w:szCs w:val="20"/>
              </w:rPr>
              <w:t xml:space="preserve">2, </w:t>
            </w:r>
            <w:r>
              <w:rPr>
                <w:rFonts w:eastAsia="Arial" w:cs="Arial"/>
                <w:szCs w:val="20"/>
              </w:rPr>
              <w:t>another</w:t>
            </w:r>
            <w:r w:rsidRPr="00664427">
              <w:rPr>
                <w:rFonts w:eastAsia="Arial" w:cs="Arial"/>
                <w:szCs w:val="20"/>
              </w:rPr>
              <w:t xml:space="preserve"> dr</w:t>
            </w:r>
            <w:r w:rsidRPr="00664427">
              <w:rPr>
                <w:rFonts w:eastAsia="Arial" w:cs="Arial"/>
                <w:spacing w:val="-1"/>
                <w:szCs w:val="20"/>
              </w:rPr>
              <w:t>a</w:t>
            </w:r>
            <w:r w:rsidRPr="00664427">
              <w:rPr>
                <w:rFonts w:eastAsia="Arial" w:cs="Arial"/>
                <w:szCs w:val="20"/>
              </w:rPr>
              <w:t>w</w:t>
            </w:r>
            <w:r>
              <w:rPr>
                <w:rFonts w:eastAsia="Arial" w:cs="Arial"/>
                <w:szCs w:val="20"/>
              </w:rPr>
              <w:t>s</w:t>
            </w:r>
            <w:r w:rsidRPr="00664427">
              <w:rPr>
                <w:rFonts w:eastAsia="Arial" w:cs="Arial"/>
                <w:spacing w:val="1"/>
                <w:szCs w:val="20"/>
              </w:rPr>
              <w:t xml:space="preserve"> </w:t>
            </w:r>
            <w:r w:rsidRPr="00664427">
              <w:rPr>
                <w:rFonts w:eastAsia="Arial" w:cs="Arial"/>
                <w:i/>
                <w:szCs w:val="20"/>
              </w:rPr>
              <w:t xml:space="preserve">y </w:t>
            </w:r>
            <w:r w:rsidRPr="00664427">
              <w:rPr>
                <w:rFonts w:eastAsia="Arial" w:cs="Arial"/>
                <w:szCs w:val="20"/>
              </w:rPr>
              <w:t xml:space="preserve">= </w:t>
            </w:r>
            <w:r w:rsidRPr="00664427">
              <w:rPr>
                <w:rFonts w:eastAsia="Arial" w:cs="Arial"/>
                <w:spacing w:val="-1"/>
                <w:szCs w:val="20"/>
              </w:rPr>
              <w:t>2</w:t>
            </w:r>
            <w:r w:rsidRPr="00664427">
              <w:rPr>
                <w:rFonts w:eastAsia="Arial" w:cs="Arial"/>
                <w:i/>
                <w:spacing w:val="1"/>
                <w:szCs w:val="20"/>
              </w:rPr>
              <w:t>x</w:t>
            </w:r>
            <w:r w:rsidRPr="00664427">
              <w:rPr>
                <w:rFonts w:eastAsia="Arial" w:cs="Arial"/>
                <w:szCs w:val="20"/>
              </w:rPr>
              <w:t>,</w:t>
            </w:r>
            <w:r w:rsidRPr="00664427">
              <w:rPr>
                <w:rFonts w:eastAsia="Arial" w:cs="Arial"/>
                <w:spacing w:val="-1"/>
                <w:szCs w:val="20"/>
              </w:rPr>
              <w:t xml:space="preserve"> </w:t>
            </w:r>
            <w:r w:rsidRPr="00664427">
              <w:rPr>
                <w:rFonts w:eastAsia="Arial" w:cs="Arial"/>
                <w:i/>
                <w:szCs w:val="20"/>
              </w:rPr>
              <w:t xml:space="preserve">y </w:t>
            </w:r>
            <w:r w:rsidRPr="00664427">
              <w:rPr>
                <w:rFonts w:eastAsia="Arial" w:cs="Arial"/>
                <w:szCs w:val="20"/>
              </w:rPr>
              <w:t>=</w:t>
            </w:r>
            <w:r w:rsidRPr="00664427">
              <w:rPr>
                <w:rFonts w:eastAsia="Arial" w:cs="Arial"/>
                <w:spacing w:val="-1"/>
                <w:szCs w:val="20"/>
              </w:rPr>
              <w:t xml:space="preserve"> </w:t>
            </w:r>
            <w:r w:rsidRPr="00664427">
              <w:rPr>
                <w:rFonts w:eastAsia="Times New Roman" w:cs="Arial"/>
                <w:spacing w:val="1"/>
                <w:szCs w:val="20"/>
              </w:rPr>
              <w:t>−</w:t>
            </w:r>
            <w:r w:rsidRPr="00664427">
              <w:rPr>
                <w:rFonts w:eastAsia="Arial" w:cs="Arial"/>
                <w:szCs w:val="20"/>
              </w:rPr>
              <w:t>0.5</w:t>
            </w:r>
            <w:r w:rsidRPr="00664427">
              <w:rPr>
                <w:rFonts w:eastAsia="Arial" w:cs="Arial"/>
                <w:i/>
                <w:szCs w:val="20"/>
              </w:rPr>
              <w:t>x</w:t>
            </w:r>
            <w:r w:rsidRPr="00664427">
              <w:rPr>
                <w:rFonts w:eastAsia="Arial" w:cs="Arial"/>
                <w:i/>
                <w:spacing w:val="-3"/>
                <w:szCs w:val="20"/>
              </w:rPr>
              <w:t xml:space="preserve"> </w:t>
            </w:r>
            <w:r w:rsidRPr="00664427">
              <w:rPr>
                <w:rFonts w:eastAsia="Arial" w:cs="Arial"/>
                <w:szCs w:val="20"/>
              </w:rPr>
              <w:t>,</w:t>
            </w:r>
            <w:r w:rsidRPr="00664427">
              <w:rPr>
                <w:rFonts w:eastAsia="Arial" w:cs="Arial"/>
                <w:spacing w:val="-1"/>
                <w:szCs w:val="20"/>
              </w:rPr>
              <w:t xml:space="preserve"> </w:t>
            </w:r>
            <w:r w:rsidRPr="00664427">
              <w:rPr>
                <w:rFonts w:eastAsia="Arial" w:cs="Arial"/>
                <w:i/>
                <w:szCs w:val="20"/>
              </w:rPr>
              <w:t>y</w:t>
            </w:r>
            <w:r w:rsidRPr="00664427">
              <w:rPr>
                <w:rFonts w:eastAsia="Arial" w:cs="Arial"/>
                <w:i/>
                <w:spacing w:val="-1"/>
                <w:szCs w:val="20"/>
              </w:rPr>
              <w:t xml:space="preserve"> </w:t>
            </w:r>
            <w:r w:rsidRPr="00664427">
              <w:rPr>
                <w:rFonts w:eastAsia="Arial" w:cs="Arial"/>
                <w:szCs w:val="20"/>
              </w:rPr>
              <w:t xml:space="preserve">= </w:t>
            </w:r>
            <w:r w:rsidRPr="00664427">
              <w:rPr>
                <w:rFonts w:eastAsia="Times New Roman" w:cs="Arial"/>
                <w:spacing w:val="1"/>
                <w:szCs w:val="20"/>
              </w:rPr>
              <w:t>−</w:t>
            </w:r>
            <w:r w:rsidRPr="00664427">
              <w:rPr>
                <w:rFonts w:eastAsia="Arial" w:cs="Arial"/>
                <w:spacing w:val="-1"/>
                <w:szCs w:val="20"/>
              </w:rPr>
              <w:t>4</w:t>
            </w:r>
            <w:r w:rsidRPr="00664427">
              <w:rPr>
                <w:rFonts w:eastAsia="Arial" w:cs="Arial"/>
                <w:i/>
                <w:spacing w:val="1"/>
                <w:szCs w:val="20"/>
              </w:rPr>
              <w:t>x</w:t>
            </w:r>
            <w:r w:rsidRPr="00664427">
              <w:rPr>
                <w:rFonts w:eastAsia="Arial" w:cs="Arial"/>
                <w:szCs w:val="20"/>
              </w:rPr>
              <w:t>,</w:t>
            </w:r>
            <w:r w:rsidRPr="00664427">
              <w:rPr>
                <w:rFonts w:eastAsia="Arial" w:cs="Arial"/>
                <w:spacing w:val="-4"/>
                <w:szCs w:val="20"/>
              </w:rPr>
              <w:t xml:space="preserve"> </w:t>
            </w:r>
            <w:r>
              <w:rPr>
                <w:rFonts w:eastAsia="Arial" w:cs="Arial"/>
                <w:spacing w:val="-4"/>
                <w:szCs w:val="20"/>
              </w:rPr>
              <w:br/>
            </w:r>
            <w:r w:rsidRPr="00664427">
              <w:rPr>
                <w:rFonts w:eastAsia="Arial" w:cs="Arial"/>
                <w:i/>
                <w:szCs w:val="20"/>
              </w:rPr>
              <w:t xml:space="preserve">y </w:t>
            </w:r>
            <w:r w:rsidRPr="00664427">
              <w:rPr>
                <w:rFonts w:eastAsia="Arial" w:cs="Arial"/>
                <w:szCs w:val="20"/>
              </w:rPr>
              <w:t>= 0.2</w:t>
            </w:r>
            <w:r w:rsidRPr="00664427">
              <w:rPr>
                <w:rFonts w:eastAsia="Arial" w:cs="Arial"/>
                <w:spacing w:val="-1"/>
                <w:szCs w:val="20"/>
              </w:rPr>
              <w:t>5</w:t>
            </w:r>
            <w:r w:rsidRPr="00664427">
              <w:rPr>
                <w:rFonts w:eastAsia="Arial" w:cs="Arial"/>
                <w:i/>
                <w:szCs w:val="20"/>
              </w:rPr>
              <w:t>x</w:t>
            </w:r>
            <w:r>
              <w:rPr>
                <w:rFonts w:eastAsia="Arial" w:cs="Arial"/>
                <w:i/>
                <w:szCs w:val="20"/>
              </w:rPr>
              <w:t>,</w:t>
            </w:r>
            <w:r w:rsidRPr="00664427">
              <w:rPr>
                <w:rFonts w:eastAsia="Arial" w:cs="Arial"/>
                <w:i/>
                <w:szCs w:val="20"/>
              </w:rPr>
              <w:t xml:space="preserve"> </w:t>
            </w:r>
            <w:r w:rsidRPr="00664427">
              <w:rPr>
                <w:rFonts w:eastAsia="Arial" w:cs="Arial"/>
                <w:szCs w:val="20"/>
              </w:rPr>
              <w:t>etc</w:t>
            </w:r>
            <w:r>
              <w:rPr>
                <w:rFonts w:eastAsia="Arial" w:cs="Arial"/>
                <w:szCs w:val="20"/>
              </w:rPr>
              <w:t>.</w:t>
            </w:r>
            <w:r w:rsidRPr="00664427">
              <w:rPr>
                <w:rFonts w:eastAsia="Arial" w:cs="Arial"/>
                <w:szCs w:val="20"/>
              </w:rPr>
              <w:t xml:space="preserve"> </w:t>
            </w:r>
            <w:r w:rsidRPr="00664427">
              <w:rPr>
                <w:rFonts w:eastAsia="Arial" w:cs="Arial"/>
                <w:spacing w:val="-1"/>
                <w:szCs w:val="20"/>
              </w:rPr>
              <w:t>a</w:t>
            </w:r>
            <w:r w:rsidRPr="00664427">
              <w:rPr>
                <w:rFonts w:eastAsia="Arial" w:cs="Arial"/>
                <w:szCs w:val="20"/>
              </w:rPr>
              <w:t>s a lead</w:t>
            </w:r>
            <w:r>
              <w:rPr>
                <w:rFonts w:eastAsia="Arial" w:cs="Arial"/>
                <w:szCs w:val="20"/>
              </w:rPr>
              <w:t>-</w:t>
            </w:r>
            <w:r w:rsidRPr="00664427">
              <w:rPr>
                <w:rFonts w:eastAsia="Arial" w:cs="Arial"/>
                <w:szCs w:val="20"/>
              </w:rPr>
              <w:t>in to</w:t>
            </w:r>
            <w:r w:rsidRPr="00664427">
              <w:rPr>
                <w:rFonts w:eastAsia="Arial" w:cs="Arial"/>
                <w:spacing w:val="-2"/>
                <w:szCs w:val="20"/>
              </w:rPr>
              <w:t xml:space="preserve"> </w:t>
            </w:r>
            <w:r w:rsidRPr="00664427">
              <w:rPr>
                <w:rFonts w:eastAsia="Arial" w:cs="Arial"/>
                <w:szCs w:val="20"/>
              </w:rPr>
              <w:t>work on the equati</w:t>
            </w:r>
            <w:r w:rsidRPr="00664427">
              <w:rPr>
                <w:rFonts w:eastAsia="Arial" w:cs="Arial"/>
                <w:spacing w:val="-1"/>
                <w:szCs w:val="20"/>
              </w:rPr>
              <w:t>o</w:t>
            </w:r>
            <w:r w:rsidRPr="00664427">
              <w:rPr>
                <w:rFonts w:eastAsia="Arial" w:cs="Arial"/>
                <w:szCs w:val="20"/>
              </w:rPr>
              <w:t>n of a strai</w:t>
            </w:r>
            <w:r w:rsidRPr="00664427">
              <w:rPr>
                <w:rFonts w:eastAsia="Arial" w:cs="Arial"/>
                <w:spacing w:val="-1"/>
                <w:szCs w:val="20"/>
              </w:rPr>
              <w:t>g</w:t>
            </w:r>
            <w:r w:rsidRPr="00664427">
              <w:rPr>
                <w:rFonts w:eastAsia="Arial" w:cs="Arial"/>
                <w:szCs w:val="20"/>
              </w:rPr>
              <w:t>ht line, grad</w:t>
            </w:r>
            <w:r w:rsidRPr="00664427">
              <w:rPr>
                <w:rFonts w:eastAsia="Arial" w:cs="Arial"/>
                <w:spacing w:val="-1"/>
                <w:szCs w:val="20"/>
              </w:rPr>
              <w:t>i</w:t>
            </w:r>
            <w:r w:rsidRPr="00664427">
              <w:rPr>
                <w:rFonts w:eastAsia="Arial" w:cs="Arial"/>
                <w:szCs w:val="20"/>
              </w:rPr>
              <w:t>ent, intercept, and</w:t>
            </w:r>
            <w:r w:rsidRPr="00664427">
              <w:rPr>
                <w:rFonts w:eastAsia="Arial" w:cs="Arial"/>
                <w:spacing w:val="-2"/>
                <w:szCs w:val="20"/>
              </w:rPr>
              <w:t xml:space="preserve"> </w:t>
            </w:r>
            <w:r w:rsidRPr="00664427">
              <w:rPr>
                <w:rFonts w:eastAsia="Arial" w:cs="Arial"/>
                <w:szCs w:val="20"/>
              </w:rPr>
              <w:t>parallel</w:t>
            </w:r>
            <w:r w:rsidRPr="00664427">
              <w:rPr>
                <w:rFonts w:eastAsia="Arial" w:cs="Arial"/>
                <w:spacing w:val="-2"/>
                <w:szCs w:val="20"/>
              </w:rPr>
              <w:t xml:space="preserve"> </w:t>
            </w:r>
            <w:r w:rsidRPr="00664427">
              <w:rPr>
                <w:rFonts w:eastAsia="Arial" w:cs="Arial"/>
                <w:szCs w:val="20"/>
              </w:rPr>
              <w:t>(and</w:t>
            </w:r>
            <w:r w:rsidRPr="00664427">
              <w:rPr>
                <w:rFonts w:eastAsia="Arial" w:cs="Arial"/>
                <w:spacing w:val="-2"/>
                <w:szCs w:val="20"/>
              </w:rPr>
              <w:t xml:space="preserve"> </w:t>
            </w:r>
            <w:r w:rsidRPr="00664427">
              <w:rPr>
                <w:rFonts w:eastAsia="Arial" w:cs="Arial"/>
                <w:szCs w:val="20"/>
              </w:rPr>
              <w:t>per</w:t>
            </w:r>
            <w:r w:rsidRPr="00664427">
              <w:rPr>
                <w:rFonts w:eastAsia="Arial" w:cs="Arial"/>
                <w:spacing w:val="-1"/>
                <w:szCs w:val="20"/>
              </w:rPr>
              <w:t>p</w:t>
            </w:r>
            <w:r w:rsidRPr="00664427">
              <w:rPr>
                <w:rFonts w:eastAsia="Arial" w:cs="Arial"/>
                <w:szCs w:val="20"/>
              </w:rPr>
              <w:t>end</w:t>
            </w:r>
            <w:r w:rsidRPr="00664427">
              <w:rPr>
                <w:rFonts w:eastAsia="Arial" w:cs="Arial"/>
                <w:spacing w:val="-1"/>
                <w:szCs w:val="20"/>
              </w:rPr>
              <w:t>i</w:t>
            </w:r>
            <w:r w:rsidRPr="00664427">
              <w:rPr>
                <w:rFonts w:eastAsia="Arial" w:cs="Arial"/>
                <w:szCs w:val="20"/>
              </w:rPr>
              <w:t>cu</w:t>
            </w:r>
            <w:r w:rsidRPr="00664427">
              <w:rPr>
                <w:rFonts w:eastAsia="Arial" w:cs="Arial"/>
                <w:spacing w:val="-1"/>
                <w:szCs w:val="20"/>
              </w:rPr>
              <w:t>l</w:t>
            </w:r>
            <w:r w:rsidRPr="00664427">
              <w:rPr>
                <w:rFonts w:eastAsia="Arial" w:cs="Arial"/>
                <w:szCs w:val="20"/>
              </w:rPr>
              <w:t>ar) lines. If poss</w:t>
            </w:r>
            <w:r w:rsidRPr="00664427">
              <w:rPr>
                <w:rFonts w:eastAsia="Arial" w:cs="Arial"/>
                <w:spacing w:val="-1"/>
                <w:szCs w:val="20"/>
              </w:rPr>
              <w:t>i</w:t>
            </w:r>
            <w:r w:rsidRPr="00664427">
              <w:rPr>
                <w:rFonts w:eastAsia="Arial" w:cs="Arial"/>
                <w:szCs w:val="20"/>
              </w:rPr>
              <w:t>ble, use</w:t>
            </w:r>
            <w:r w:rsidRPr="00664427">
              <w:rPr>
                <w:rFonts w:eastAsia="Arial" w:cs="Arial"/>
                <w:spacing w:val="-2"/>
                <w:szCs w:val="20"/>
              </w:rPr>
              <w:t xml:space="preserve"> </w:t>
            </w:r>
            <w:r w:rsidRPr="00664427">
              <w:rPr>
                <w:rFonts w:eastAsia="Arial" w:cs="Arial"/>
                <w:szCs w:val="20"/>
              </w:rPr>
              <w:t>co</w:t>
            </w:r>
            <w:r w:rsidRPr="00664427">
              <w:rPr>
                <w:rFonts w:eastAsia="Arial" w:cs="Arial"/>
                <w:spacing w:val="-1"/>
                <w:szCs w:val="20"/>
              </w:rPr>
              <w:t>m</w:t>
            </w:r>
            <w:r w:rsidRPr="00664427">
              <w:rPr>
                <w:rFonts w:eastAsia="Arial" w:cs="Arial"/>
                <w:szCs w:val="20"/>
              </w:rPr>
              <w:t>puters for this activity, using</w:t>
            </w:r>
            <w:r w:rsidRPr="00664427">
              <w:rPr>
                <w:rFonts w:eastAsia="Arial" w:cs="Arial"/>
                <w:spacing w:val="-1"/>
                <w:szCs w:val="20"/>
              </w:rPr>
              <w:t xml:space="preserve"> </w:t>
            </w:r>
            <w:r w:rsidRPr="00664427">
              <w:rPr>
                <w:rFonts w:eastAsia="Arial" w:cs="Arial"/>
                <w:szCs w:val="20"/>
              </w:rPr>
              <w:t>grap</w:t>
            </w:r>
            <w:r w:rsidRPr="00664427">
              <w:rPr>
                <w:rFonts w:eastAsia="Arial" w:cs="Arial"/>
                <w:spacing w:val="-1"/>
                <w:szCs w:val="20"/>
              </w:rPr>
              <w:t>h</w:t>
            </w:r>
            <w:r w:rsidRPr="00664427">
              <w:rPr>
                <w:rFonts w:eastAsia="Arial" w:cs="Arial"/>
                <w:szCs w:val="20"/>
              </w:rPr>
              <w:t>-</w:t>
            </w:r>
            <w:r w:rsidRPr="00664427">
              <w:rPr>
                <w:rFonts w:eastAsia="Arial" w:cs="Arial"/>
                <w:spacing w:val="-1"/>
                <w:szCs w:val="20"/>
              </w:rPr>
              <w:t>d</w:t>
            </w:r>
            <w:r w:rsidRPr="00664427">
              <w:rPr>
                <w:rFonts w:eastAsia="Arial" w:cs="Arial"/>
                <w:szCs w:val="20"/>
              </w:rPr>
              <w:t>r</w:t>
            </w:r>
            <w:r w:rsidRPr="00664427">
              <w:rPr>
                <w:rFonts w:eastAsia="Arial" w:cs="Arial"/>
                <w:spacing w:val="-1"/>
                <w:szCs w:val="20"/>
              </w:rPr>
              <w:t>a</w:t>
            </w:r>
            <w:r w:rsidRPr="00664427">
              <w:rPr>
                <w:rFonts w:eastAsia="Arial" w:cs="Arial"/>
                <w:szCs w:val="20"/>
              </w:rPr>
              <w:t>wi</w:t>
            </w:r>
            <w:r w:rsidRPr="00664427">
              <w:rPr>
                <w:rFonts w:eastAsia="Arial" w:cs="Arial"/>
                <w:spacing w:val="-1"/>
                <w:szCs w:val="20"/>
              </w:rPr>
              <w:t>n</w:t>
            </w:r>
            <w:r w:rsidRPr="00664427">
              <w:rPr>
                <w:rFonts w:eastAsia="Arial" w:cs="Arial"/>
                <w:szCs w:val="20"/>
              </w:rPr>
              <w:t>g pro</w:t>
            </w:r>
            <w:r w:rsidRPr="00664427">
              <w:rPr>
                <w:rFonts w:eastAsia="Arial" w:cs="Arial"/>
                <w:spacing w:val="-1"/>
                <w:szCs w:val="20"/>
              </w:rPr>
              <w:t>g</w:t>
            </w:r>
            <w:r w:rsidRPr="00664427">
              <w:rPr>
                <w:rFonts w:eastAsia="Arial" w:cs="Arial"/>
                <w:szCs w:val="20"/>
              </w:rPr>
              <w:t>ra</w:t>
            </w:r>
            <w:r w:rsidRPr="00664427">
              <w:rPr>
                <w:rFonts w:eastAsia="Arial" w:cs="Arial"/>
                <w:spacing w:val="-1"/>
                <w:szCs w:val="20"/>
              </w:rPr>
              <w:t>m</w:t>
            </w:r>
            <w:r w:rsidRPr="00664427">
              <w:rPr>
                <w:rFonts w:eastAsia="Arial" w:cs="Arial"/>
                <w:szCs w:val="20"/>
              </w:rPr>
              <w:t>s s</w:t>
            </w:r>
            <w:r w:rsidRPr="00664427">
              <w:rPr>
                <w:rFonts w:eastAsia="Arial" w:cs="Arial"/>
                <w:spacing w:val="-1"/>
                <w:szCs w:val="20"/>
              </w:rPr>
              <w:t>u</w:t>
            </w:r>
            <w:r w:rsidRPr="00664427">
              <w:rPr>
                <w:rFonts w:eastAsia="Arial" w:cs="Arial"/>
                <w:szCs w:val="20"/>
              </w:rPr>
              <w:t xml:space="preserve">ch </w:t>
            </w:r>
            <w:r w:rsidRPr="00664427">
              <w:rPr>
                <w:rFonts w:eastAsia="Arial" w:cs="Arial"/>
                <w:spacing w:val="-1"/>
                <w:szCs w:val="20"/>
              </w:rPr>
              <w:t>a</w:t>
            </w:r>
            <w:r w:rsidRPr="00664427">
              <w:rPr>
                <w:rFonts w:eastAsia="Arial" w:cs="Arial"/>
                <w:szCs w:val="20"/>
              </w:rPr>
              <w:t xml:space="preserve">s </w:t>
            </w:r>
            <w:r w:rsidR="00F61AC1">
              <w:rPr>
                <w:rFonts w:eastAsia="Arial" w:cs="Arial"/>
                <w:szCs w:val="20"/>
              </w:rPr>
              <w:t>GeoGebra</w:t>
            </w:r>
            <w:r w:rsidRPr="00664427">
              <w:rPr>
                <w:rFonts w:eastAsia="Arial" w:cs="Arial"/>
                <w:szCs w:val="20"/>
              </w:rPr>
              <w:t>, Autogra</w:t>
            </w:r>
            <w:r w:rsidRPr="00664427">
              <w:rPr>
                <w:rFonts w:eastAsia="Arial" w:cs="Arial"/>
                <w:spacing w:val="-1"/>
                <w:szCs w:val="20"/>
              </w:rPr>
              <w:t>p</w:t>
            </w:r>
            <w:r w:rsidRPr="00664427">
              <w:rPr>
                <w:rFonts w:eastAsia="Arial" w:cs="Arial"/>
                <w:szCs w:val="20"/>
              </w:rPr>
              <w:t xml:space="preserve">h or Desmos. </w:t>
            </w:r>
          </w:p>
        </w:tc>
      </w:tr>
      <w:tr w:rsidR="002B2A91" w:rsidRPr="004A4E17" w14:paraId="4AA3FD90" w14:textId="77777777" w:rsidTr="001B42A8">
        <w:tblPrEx>
          <w:tblCellMar>
            <w:top w:w="0" w:type="dxa"/>
            <w:bottom w:w="0" w:type="dxa"/>
          </w:tblCellMar>
        </w:tblPrEx>
        <w:tc>
          <w:tcPr>
            <w:tcW w:w="2552" w:type="dxa"/>
            <w:tcMar>
              <w:top w:w="113" w:type="dxa"/>
              <w:bottom w:w="113" w:type="dxa"/>
            </w:tcMar>
          </w:tcPr>
          <w:p w14:paraId="38DCC806" w14:textId="77777777" w:rsidR="002B2A91" w:rsidRDefault="002B2A91" w:rsidP="001B42A8">
            <w:pPr>
              <w:pStyle w:val="BodyText"/>
              <w:rPr>
                <w:lang w:eastAsia="en-GB"/>
              </w:rPr>
            </w:pPr>
            <w:r w:rsidRPr="009D5962">
              <w:rPr>
                <w:lang w:eastAsia="en-GB"/>
              </w:rPr>
              <w:t>C3.</w:t>
            </w:r>
            <w:r>
              <w:rPr>
                <w:lang w:eastAsia="en-GB"/>
              </w:rPr>
              <w:t>3</w:t>
            </w:r>
            <w:r w:rsidRPr="009D5962">
              <w:rPr>
                <w:lang w:eastAsia="en-GB"/>
              </w:rPr>
              <w:t xml:space="preserve"> </w:t>
            </w:r>
          </w:p>
          <w:p w14:paraId="08F272AA" w14:textId="4F4FA6F6" w:rsidR="002B2A91" w:rsidRPr="004A4E17" w:rsidRDefault="002B2A91" w:rsidP="001B42A8">
            <w:pPr>
              <w:pStyle w:val="BodyText"/>
              <w:rPr>
                <w:lang w:eastAsia="en-GB"/>
              </w:rPr>
            </w:pPr>
            <w:r w:rsidRPr="009D5962">
              <w:rPr>
                <w:lang w:eastAsia="en-GB"/>
              </w:rPr>
              <w:t xml:space="preserve">and </w:t>
            </w:r>
            <w:r w:rsidRPr="009D5962">
              <w:rPr>
                <w:shd w:val="clear" w:color="auto" w:fill="FEEFE6"/>
                <w:lang w:eastAsia="en-GB"/>
              </w:rPr>
              <w:t>E3.</w:t>
            </w:r>
            <w:r>
              <w:rPr>
                <w:shd w:val="clear" w:color="auto" w:fill="FEEFE6"/>
                <w:lang w:eastAsia="en-GB"/>
              </w:rPr>
              <w:t>3</w:t>
            </w:r>
            <w:r w:rsidR="009B7EA3" w:rsidRPr="009B7EA3">
              <w:rPr>
                <w:lang w:eastAsia="en-GB"/>
              </w:rPr>
              <w:t xml:space="preserve"> Gradient of linear graphs</w:t>
            </w:r>
          </w:p>
        </w:tc>
        <w:tc>
          <w:tcPr>
            <w:tcW w:w="2126" w:type="dxa"/>
            <w:tcMar>
              <w:top w:w="113" w:type="dxa"/>
              <w:bottom w:w="113" w:type="dxa"/>
            </w:tcMar>
          </w:tcPr>
          <w:p w14:paraId="5825871F" w14:textId="77777777" w:rsidR="002B2A91" w:rsidRPr="009B7EA3" w:rsidRDefault="002B2A91" w:rsidP="00CD5BA1">
            <w:pPr>
              <w:pStyle w:val="ListParagraph"/>
              <w:numPr>
                <w:ilvl w:val="0"/>
                <w:numId w:val="38"/>
              </w:numPr>
              <w:autoSpaceDE w:val="0"/>
              <w:autoSpaceDN w:val="0"/>
              <w:adjustRightInd w:val="0"/>
              <w:ind w:left="323" w:hanging="283"/>
              <w:rPr>
                <w:rFonts w:cs="Arial"/>
                <w:lang w:eastAsia="en-GB"/>
              </w:rPr>
            </w:pPr>
            <w:r w:rsidRPr="009B7EA3">
              <w:rPr>
                <w:rFonts w:cs="Arial"/>
                <w:lang w:eastAsia="en-GB"/>
              </w:rPr>
              <w:t>Find the gradient of a straight line.</w:t>
            </w:r>
          </w:p>
          <w:p w14:paraId="32BDA646" w14:textId="77777777" w:rsidR="002B2A91" w:rsidRPr="009D5962" w:rsidRDefault="002B2A91" w:rsidP="009B7EA3">
            <w:pPr>
              <w:pStyle w:val="BodyText"/>
              <w:ind w:left="323" w:hanging="283"/>
              <w:rPr>
                <w:shd w:val="clear" w:color="auto" w:fill="FEEFE6"/>
                <w:lang w:eastAsia="en-GB"/>
              </w:rPr>
            </w:pPr>
          </w:p>
          <w:p w14:paraId="30A0A87E" w14:textId="77777777" w:rsidR="002B2A91" w:rsidRPr="004A4E17" w:rsidRDefault="002B2A91" w:rsidP="00CD5BA1">
            <w:pPr>
              <w:pStyle w:val="BodyText"/>
              <w:numPr>
                <w:ilvl w:val="0"/>
                <w:numId w:val="38"/>
              </w:numPr>
              <w:ind w:left="323" w:hanging="283"/>
              <w:rPr>
                <w:lang w:eastAsia="en-GB"/>
              </w:rPr>
            </w:pPr>
            <w:r w:rsidRPr="009D5962">
              <w:rPr>
                <w:shd w:val="clear" w:color="auto" w:fill="FEEFE6"/>
                <w:lang w:eastAsia="en-GB"/>
              </w:rPr>
              <w:t>Calculate the gradient of a straight line from the coordinates of two points on it.</w:t>
            </w:r>
          </w:p>
        </w:tc>
        <w:tc>
          <w:tcPr>
            <w:tcW w:w="9923" w:type="dxa"/>
            <w:tcMar>
              <w:top w:w="113" w:type="dxa"/>
              <w:bottom w:w="113" w:type="dxa"/>
            </w:tcMar>
          </w:tcPr>
          <w:p w14:paraId="1E6CB42E" w14:textId="77777777" w:rsidR="002B2A91" w:rsidRPr="009D5962" w:rsidRDefault="002B2A91" w:rsidP="001B42A8">
            <w:pPr>
              <w:autoSpaceDE w:val="0"/>
              <w:autoSpaceDN w:val="0"/>
              <w:adjustRightInd w:val="0"/>
              <w:rPr>
                <w:rFonts w:cs="Arial"/>
                <w:szCs w:val="20"/>
                <w:lang w:eastAsia="en-GB"/>
              </w:rPr>
            </w:pPr>
            <w:r w:rsidRPr="009D5962">
              <w:rPr>
                <w:rFonts w:cs="Arial"/>
                <w:szCs w:val="20"/>
                <w:lang w:eastAsia="en-GB"/>
              </w:rPr>
              <w:t xml:space="preserve">Use a diagram to help you define a line with a positive gradient as one sloping upwards, and a line with a negative gradient as one sloping downwards. </w:t>
            </w:r>
          </w:p>
          <w:p w14:paraId="4B490A59" w14:textId="77777777" w:rsidR="002B2A91" w:rsidRPr="009D5962" w:rsidRDefault="002B2A91" w:rsidP="001B42A8">
            <w:pPr>
              <w:autoSpaceDE w:val="0"/>
              <w:autoSpaceDN w:val="0"/>
              <w:adjustRightInd w:val="0"/>
              <w:rPr>
                <w:rFonts w:cs="Arial"/>
                <w:szCs w:val="20"/>
                <w:lang w:eastAsia="en-GB"/>
              </w:rPr>
            </w:pPr>
          </w:p>
          <w:p w14:paraId="4C1ED6AB" w14:textId="77777777" w:rsidR="002B2A91" w:rsidRPr="009D5962" w:rsidRDefault="002B2A91" w:rsidP="001B42A8">
            <w:pPr>
              <w:autoSpaceDE w:val="0"/>
              <w:autoSpaceDN w:val="0"/>
              <w:adjustRightInd w:val="0"/>
              <w:rPr>
                <w:rFonts w:cs="Arial"/>
                <w:szCs w:val="20"/>
                <w:lang w:eastAsia="en-GB"/>
              </w:rPr>
            </w:pPr>
            <w:r w:rsidRPr="009D5962">
              <w:rPr>
                <w:rFonts w:cs="Arial"/>
                <w:szCs w:val="20"/>
                <w:lang w:eastAsia="en-GB"/>
              </w:rPr>
              <w:t>Use simple examples to show how to calculate the gradient (positive, negative or zero) of a straight line from a graph using vertical distance divided by horizontal distance in a right-angled triangle:</w:t>
            </w:r>
          </w:p>
          <w:p w14:paraId="561E2BE5" w14:textId="77777777" w:rsidR="002B2A91" w:rsidRPr="009D5962" w:rsidRDefault="002B2A91" w:rsidP="001B42A8">
            <w:pPr>
              <w:autoSpaceDE w:val="0"/>
              <w:autoSpaceDN w:val="0"/>
              <w:adjustRightInd w:val="0"/>
              <w:rPr>
                <w:rFonts w:cs="Arial"/>
                <w:szCs w:val="20"/>
                <w:lang w:eastAsia="en-GB"/>
              </w:rPr>
            </w:pPr>
          </w:p>
          <w:p w14:paraId="5E86DEDC" w14:textId="0AFCB050" w:rsidR="002B2A91" w:rsidRPr="008A131C" w:rsidRDefault="008A131C" w:rsidP="001B42A8">
            <w:pPr>
              <w:autoSpaceDE w:val="0"/>
              <w:autoSpaceDN w:val="0"/>
              <w:adjustRightInd w:val="0"/>
              <w:rPr>
                <w:rFonts w:cs="Arial"/>
                <w:szCs w:val="20"/>
                <w:lang w:eastAsia="en-GB"/>
              </w:rPr>
            </w:pPr>
            <m:oMathPara>
              <m:oMathParaPr>
                <m:jc m:val="left"/>
              </m:oMathParaPr>
              <m:oMath>
                <m:r>
                  <m:rPr>
                    <m:nor/>
                  </m:rPr>
                  <w:rPr>
                    <w:rFonts w:cs="Arial"/>
                    <w:szCs w:val="20"/>
                    <w:lang w:eastAsia="en-GB"/>
                  </w:rPr>
                  <m:t xml:space="preserve">gradient= </m:t>
                </m:r>
                <m:f>
                  <m:fPr>
                    <m:ctrlPr>
                      <w:rPr>
                        <w:rFonts w:ascii="Cambria Math" w:hAnsi="Cambria Math" w:cs="Arial"/>
                        <w:i/>
                        <w:szCs w:val="20"/>
                        <w:lang w:eastAsia="en-GB"/>
                      </w:rPr>
                    </m:ctrlPr>
                  </m:fPr>
                  <m:num>
                    <m:r>
                      <m:rPr>
                        <m:nor/>
                      </m:rPr>
                      <w:rPr>
                        <w:rFonts w:cs="Arial"/>
                        <w:szCs w:val="20"/>
                        <w:lang w:eastAsia="en-GB"/>
                      </w:rPr>
                      <m:t xml:space="preserve">change in </m:t>
                    </m:r>
                    <m:r>
                      <m:rPr>
                        <m:nor/>
                      </m:rPr>
                      <w:rPr>
                        <w:rFonts w:cs="Arial"/>
                        <w:i/>
                        <w:iCs/>
                        <w:szCs w:val="20"/>
                        <w:lang w:eastAsia="en-GB"/>
                      </w:rPr>
                      <m:t>y</m:t>
                    </m:r>
                    <m:r>
                      <m:rPr>
                        <m:nor/>
                      </m:rPr>
                      <w:rPr>
                        <w:rFonts w:cs="Arial"/>
                        <w:szCs w:val="20"/>
                        <w:lang w:eastAsia="en-GB"/>
                      </w:rPr>
                      <m:t xml:space="preserve"> coordinates</m:t>
                    </m:r>
                  </m:num>
                  <m:den>
                    <m:r>
                      <m:rPr>
                        <m:nor/>
                      </m:rPr>
                      <w:rPr>
                        <w:rFonts w:cs="Arial"/>
                        <w:szCs w:val="20"/>
                        <w:lang w:eastAsia="en-GB"/>
                      </w:rPr>
                      <m:t xml:space="preserve">change in </m:t>
                    </m:r>
                    <m:r>
                      <m:rPr>
                        <m:nor/>
                      </m:rPr>
                      <w:rPr>
                        <w:rFonts w:cs="Arial"/>
                        <w:i/>
                        <w:iCs/>
                        <w:szCs w:val="20"/>
                        <w:lang w:eastAsia="en-GB"/>
                      </w:rPr>
                      <m:t>x</m:t>
                    </m:r>
                    <m:r>
                      <m:rPr>
                        <m:nor/>
                      </m:rPr>
                      <w:rPr>
                        <w:rFonts w:cs="Arial"/>
                        <w:szCs w:val="20"/>
                        <w:lang w:eastAsia="en-GB"/>
                      </w:rPr>
                      <m:t xml:space="preserve"> coordinates</m:t>
                    </m:r>
                  </m:den>
                </m:f>
              </m:oMath>
            </m:oMathPara>
          </w:p>
          <w:p w14:paraId="7720829F" w14:textId="77777777" w:rsidR="002B2A91" w:rsidRPr="009D5962" w:rsidRDefault="002B2A91" w:rsidP="001B42A8">
            <w:pPr>
              <w:autoSpaceDE w:val="0"/>
              <w:autoSpaceDN w:val="0"/>
              <w:adjustRightInd w:val="0"/>
              <w:rPr>
                <w:rFonts w:cs="Arial"/>
                <w:szCs w:val="20"/>
                <w:lang w:eastAsia="en-GB"/>
              </w:rPr>
            </w:pPr>
          </w:p>
          <w:p w14:paraId="354012C3" w14:textId="77777777" w:rsidR="002B2A91" w:rsidRPr="009D5962" w:rsidRDefault="002B2A91" w:rsidP="001B42A8">
            <w:pPr>
              <w:autoSpaceDE w:val="0"/>
              <w:autoSpaceDN w:val="0"/>
              <w:adjustRightInd w:val="0"/>
              <w:rPr>
                <w:rFonts w:cs="Arial"/>
                <w:szCs w:val="20"/>
                <w:lang w:eastAsia="en-GB"/>
              </w:rPr>
            </w:pPr>
            <w:r w:rsidRPr="009D5962">
              <w:rPr>
                <w:rFonts w:cs="Arial"/>
                <w:szCs w:val="20"/>
                <w:lang w:eastAsia="en-GB"/>
              </w:rPr>
              <w:t xml:space="preserve">Extend this to consider the gradient of the line </w:t>
            </w:r>
            <w:r w:rsidRPr="009D5962">
              <w:rPr>
                <w:rFonts w:cs="Arial"/>
                <w:i/>
                <w:szCs w:val="20"/>
                <w:lang w:eastAsia="en-GB"/>
              </w:rPr>
              <w:t>x</w:t>
            </w:r>
            <w:r w:rsidRPr="009D5962">
              <w:rPr>
                <w:rFonts w:cs="Arial"/>
                <w:szCs w:val="20"/>
                <w:lang w:eastAsia="en-GB"/>
              </w:rPr>
              <w:t xml:space="preserve"> = constant. </w:t>
            </w:r>
          </w:p>
          <w:p w14:paraId="761C8633" w14:textId="77777777" w:rsidR="002B2A91" w:rsidRPr="009D5962" w:rsidRDefault="002B2A91" w:rsidP="001B42A8">
            <w:pPr>
              <w:autoSpaceDE w:val="0"/>
              <w:autoSpaceDN w:val="0"/>
              <w:adjustRightInd w:val="0"/>
              <w:rPr>
                <w:rFonts w:cs="Arial"/>
                <w:szCs w:val="20"/>
                <w:lang w:eastAsia="en-GB"/>
              </w:rPr>
            </w:pPr>
          </w:p>
          <w:p w14:paraId="3F5537AE" w14:textId="454C9B46" w:rsidR="002B2A91" w:rsidRDefault="002B2A91" w:rsidP="001B42A8">
            <w:pPr>
              <w:shd w:val="clear" w:color="auto" w:fill="FEEFE6"/>
              <w:autoSpaceDE w:val="0"/>
              <w:autoSpaceDN w:val="0"/>
              <w:adjustRightInd w:val="0"/>
              <w:rPr>
                <w:rFonts w:cs="Arial"/>
                <w:szCs w:val="20"/>
                <w:lang w:eastAsia="en-GB"/>
              </w:rPr>
            </w:pPr>
            <w:r>
              <w:rPr>
                <w:rFonts w:cs="Arial"/>
                <w:szCs w:val="20"/>
                <w:lang w:eastAsia="en-GB"/>
              </w:rPr>
              <w:t>For Extended candidates, u</w:t>
            </w:r>
            <w:r w:rsidRPr="009D5962">
              <w:rPr>
                <w:rFonts w:cs="Arial"/>
                <w:szCs w:val="20"/>
                <w:lang w:eastAsia="en-GB"/>
              </w:rPr>
              <w:t>se examples to show how to calculate the gradient of a straight line from the coordinates of two points on it, first by drawing the line and then without drawing the line. Use</w:t>
            </w:r>
            <w:r w:rsidR="008A131C">
              <w:rPr>
                <w:rFonts w:cs="Arial"/>
                <w:szCs w:val="20"/>
                <w:lang w:eastAsia="en-GB"/>
              </w:rPr>
              <w:t xml:space="preserve"> </w:t>
            </w:r>
            <w:r w:rsidR="008A131C" w:rsidRPr="008A131C">
              <w:rPr>
                <w:rFonts w:cs="Arial"/>
                <w:szCs w:val="20"/>
                <w:lang w:eastAsia="en-GB"/>
              </w:rPr>
              <w:br/>
            </w:r>
            <m:oMath>
              <m:r>
                <m:rPr>
                  <m:nor/>
                </m:rPr>
                <w:rPr>
                  <w:rFonts w:cs="Arial"/>
                  <w:szCs w:val="20"/>
                  <w:lang w:eastAsia="en-GB"/>
                </w:rPr>
                <w:lastRenderedPageBreak/>
                <m:t xml:space="preserve">gradient= </m:t>
              </m:r>
              <m:f>
                <m:fPr>
                  <m:ctrlPr>
                    <w:rPr>
                      <w:rFonts w:ascii="Cambria Math" w:hAnsi="Cambria Math" w:cs="Arial"/>
                      <w:i/>
                      <w:szCs w:val="20"/>
                      <w:lang w:eastAsia="en-GB"/>
                    </w:rPr>
                  </m:ctrlPr>
                </m:fPr>
                <m:num>
                  <m:r>
                    <m:rPr>
                      <m:nor/>
                    </m:rPr>
                    <w:rPr>
                      <w:rFonts w:cs="Arial"/>
                      <w:szCs w:val="20"/>
                      <w:lang w:eastAsia="en-GB"/>
                    </w:rPr>
                    <m:t xml:space="preserve">change in </m:t>
                  </m:r>
                  <m:r>
                    <m:rPr>
                      <m:nor/>
                    </m:rPr>
                    <w:rPr>
                      <w:rFonts w:cs="Arial"/>
                      <w:i/>
                      <w:iCs/>
                      <w:szCs w:val="20"/>
                      <w:lang w:eastAsia="en-GB"/>
                    </w:rPr>
                    <m:t>y</m:t>
                  </m:r>
                  <m:r>
                    <m:rPr>
                      <m:nor/>
                    </m:rPr>
                    <w:rPr>
                      <w:rFonts w:cs="Arial"/>
                      <w:szCs w:val="20"/>
                      <w:lang w:eastAsia="en-GB"/>
                    </w:rPr>
                    <m:t xml:space="preserve"> coordinates</m:t>
                  </m:r>
                </m:num>
                <m:den>
                  <m:r>
                    <m:rPr>
                      <m:nor/>
                    </m:rPr>
                    <w:rPr>
                      <w:rFonts w:cs="Arial"/>
                      <w:szCs w:val="20"/>
                      <w:lang w:eastAsia="en-GB"/>
                    </w:rPr>
                    <m:t xml:space="preserve">change in </m:t>
                  </m:r>
                  <m:r>
                    <m:rPr>
                      <m:nor/>
                    </m:rPr>
                    <w:rPr>
                      <w:rFonts w:cs="Arial"/>
                      <w:i/>
                      <w:iCs/>
                      <w:szCs w:val="20"/>
                      <w:lang w:eastAsia="en-GB"/>
                    </w:rPr>
                    <m:t>x</m:t>
                  </m:r>
                  <m:r>
                    <m:rPr>
                      <m:nor/>
                    </m:rPr>
                    <w:rPr>
                      <w:rFonts w:cs="Arial"/>
                      <w:szCs w:val="20"/>
                      <w:lang w:eastAsia="en-GB"/>
                    </w:rPr>
                    <m:t xml:space="preserve"> coordinates</m:t>
                  </m:r>
                </m:den>
              </m:f>
            </m:oMath>
            <w:r w:rsidRPr="009D5962">
              <w:rPr>
                <w:rFonts w:cs="Arial"/>
                <w:szCs w:val="20"/>
                <w:lang w:eastAsia="en-GB"/>
              </w:rPr>
              <w:t xml:space="preserve">. </w:t>
            </w:r>
          </w:p>
          <w:p w14:paraId="4345F071" w14:textId="77777777" w:rsidR="002B2A91" w:rsidRPr="009D5962" w:rsidRDefault="002B2A91" w:rsidP="001B42A8">
            <w:pPr>
              <w:shd w:val="clear" w:color="auto" w:fill="FEEFE6"/>
              <w:autoSpaceDE w:val="0"/>
              <w:autoSpaceDN w:val="0"/>
              <w:adjustRightInd w:val="0"/>
              <w:rPr>
                <w:rFonts w:cs="Arial"/>
                <w:b/>
                <w:szCs w:val="20"/>
                <w:lang w:eastAsia="en-GB"/>
              </w:rPr>
            </w:pPr>
            <w:r w:rsidRPr="009D5962">
              <w:rPr>
                <w:rFonts w:cs="Arial"/>
                <w:szCs w:val="20"/>
                <w:lang w:eastAsia="en-GB"/>
              </w:rPr>
              <w:t>Explain the common error of subtracting the coordinates the opposite way around on the numerator to the denominator causing the sign to be incorrect.</w:t>
            </w:r>
            <w:r w:rsidRPr="009D5962">
              <w:rPr>
                <w:rFonts w:cs="Arial"/>
                <w:b/>
                <w:szCs w:val="20"/>
                <w:lang w:eastAsia="en-GB"/>
              </w:rPr>
              <w:t xml:space="preserve"> </w:t>
            </w:r>
            <w:r w:rsidRPr="009D5962">
              <w:rPr>
                <w:rFonts w:cs="Arial"/>
                <w:szCs w:val="20"/>
                <w:lang w:eastAsia="en-GB"/>
              </w:rPr>
              <w:t>The Maths is Fun website (</w:t>
            </w:r>
            <w:hyperlink r:id="rId98" w:history="1">
              <w:r w:rsidRPr="009D5962">
                <w:rPr>
                  <w:rStyle w:val="Hyperlink"/>
                  <w:rFonts w:cs="Arial"/>
                  <w:szCs w:val="20"/>
                  <w:lang w:eastAsia="en-GB"/>
                </w:rPr>
                <w:t>www.mathsisfun.com</w:t>
              </w:r>
            </w:hyperlink>
            <w:r w:rsidRPr="009D5962">
              <w:rPr>
                <w:rStyle w:val="Hyperlink"/>
                <w:rFonts w:cs="Arial"/>
                <w:szCs w:val="20"/>
              </w:rPr>
              <w:t>) ha</w:t>
            </w:r>
            <w:r w:rsidRPr="009D5962">
              <w:rPr>
                <w:rFonts w:cs="Arial"/>
                <w:szCs w:val="20"/>
                <w:lang w:eastAsia="en-GB"/>
              </w:rPr>
              <w:t xml:space="preserve">s a clear explanation for this objective. Search </w:t>
            </w:r>
            <w:r>
              <w:rPr>
                <w:rFonts w:cs="Arial"/>
                <w:szCs w:val="20"/>
                <w:lang w:eastAsia="en-GB"/>
              </w:rPr>
              <w:t>‘</w:t>
            </w:r>
            <w:r w:rsidRPr="009D5962">
              <w:rPr>
                <w:rFonts w:cs="Arial"/>
                <w:szCs w:val="20"/>
                <w:lang w:eastAsia="en-GB"/>
              </w:rPr>
              <w:t xml:space="preserve">Equation of a line from two </w:t>
            </w:r>
            <w:proofErr w:type="gramStart"/>
            <w:r w:rsidRPr="009D5962">
              <w:rPr>
                <w:rFonts w:cs="Arial"/>
                <w:szCs w:val="20"/>
                <w:lang w:eastAsia="en-GB"/>
              </w:rPr>
              <w:t>points</w:t>
            </w:r>
            <w:r>
              <w:rPr>
                <w:rFonts w:cs="Arial"/>
                <w:szCs w:val="20"/>
                <w:lang w:eastAsia="en-GB"/>
              </w:rPr>
              <w:t>’</w:t>
            </w:r>
            <w:proofErr w:type="gramEnd"/>
            <w:r w:rsidRPr="009D5962">
              <w:rPr>
                <w:rFonts w:cs="Arial"/>
                <w:szCs w:val="20"/>
                <w:lang w:eastAsia="en-GB"/>
              </w:rPr>
              <w:t xml:space="preserve">. </w:t>
            </w:r>
          </w:p>
          <w:p w14:paraId="6D25FDE8" w14:textId="77777777" w:rsidR="002B2A91" w:rsidRPr="009D5962" w:rsidRDefault="002B2A91" w:rsidP="001B42A8">
            <w:pPr>
              <w:shd w:val="clear" w:color="auto" w:fill="FEEFE6"/>
              <w:autoSpaceDE w:val="0"/>
              <w:autoSpaceDN w:val="0"/>
              <w:adjustRightInd w:val="0"/>
              <w:rPr>
                <w:rFonts w:cs="Arial"/>
                <w:szCs w:val="20"/>
                <w:lang w:eastAsia="en-GB"/>
              </w:rPr>
            </w:pPr>
          </w:p>
          <w:p w14:paraId="658AABD5" w14:textId="77777777" w:rsidR="002B2A91" w:rsidRDefault="002B2A91" w:rsidP="001B42A8">
            <w:pPr>
              <w:shd w:val="clear" w:color="auto" w:fill="FEEFE6"/>
              <w:autoSpaceDE w:val="0"/>
              <w:autoSpaceDN w:val="0"/>
              <w:adjustRightInd w:val="0"/>
              <w:rPr>
                <w:rFonts w:cs="Arial"/>
                <w:b/>
                <w:szCs w:val="20"/>
                <w:lang w:eastAsia="en-GB"/>
              </w:rPr>
            </w:pPr>
            <w:r w:rsidRPr="009D5962">
              <w:rPr>
                <w:rFonts w:cs="Arial"/>
                <w:szCs w:val="20"/>
                <w:lang w:eastAsia="en-GB"/>
              </w:rPr>
              <w:t>The underground maths website (</w:t>
            </w:r>
            <w:hyperlink r:id="rId99" w:history="1">
              <w:r w:rsidRPr="009D5962">
                <w:rPr>
                  <w:rStyle w:val="Hyperlink"/>
                  <w:rFonts w:cs="Arial"/>
                  <w:szCs w:val="20"/>
                  <w:lang w:eastAsia="en-GB"/>
                </w:rPr>
                <w:t>undergroundmathematics.org</w:t>
              </w:r>
            </w:hyperlink>
            <w:r w:rsidRPr="009D5962">
              <w:rPr>
                <w:rStyle w:val="Hyperlink"/>
                <w:rFonts w:cs="Arial"/>
                <w:szCs w:val="20"/>
                <w:u w:val="none"/>
              </w:rPr>
              <w:t>)</w:t>
            </w:r>
            <w:r w:rsidRPr="009D5962">
              <w:rPr>
                <w:rFonts w:cs="Arial"/>
                <w:szCs w:val="20"/>
                <w:lang w:eastAsia="en-GB"/>
              </w:rPr>
              <w:t xml:space="preserve"> uses an interactive applet to help learners explore how to </w:t>
            </w:r>
            <w:r w:rsidRPr="009D5962">
              <w:rPr>
                <w:rFonts w:cs="Arial"/>
                <w:color w:val="000000" w:themeColor="text1"/>
                <w:szCs w:val="20"/>
                <w:lang w:eastAsia="en-GB"/>
              </w:rPr>
              <w:t xml:space="preserve">calculate the gradient of a straight line from the coordinates of two points. You can use this to arrive at the general formula </w:t>
            </w:r>
            <w:r w:rsidRPr="009D5962">
              <w:rPr>
                <w:rStyle w:val="mi"/>
                <w:rFonts w:cs="Arial"/>
                <w:i/>
                <w:color w:val="000000" w:themeColor="text1"/>
                <w:szCs w:val="20"/>
                <w:bdr w:val="none" w:sz="0" w:space="0" w:color="auto" w:frame="1"/>
              </w:rPr>
              <w:t>y</w:t>
            </w:r>
            <w:r w:rsidRPr="009D5962">
              <w:rPr>
                <w:rStyle w:val="mo"/>
                <w:rFonts w:cs="Arial"/>
                <w:color w:val="000000" w:themeColor="text1"/>
                <w:szCs w:val="20"/>
                <w:bdr w:val="none" w:sz="0" w:space="0" w:color="auto" w:frame="1"/>
              </w:rPr>
              <w:t>−</w:t>
            </w:r>
            <w:r w:rsidRPr="009D5962">
              <w:rPr>
                <w:rStyle w:val="mi"/>
                <w:rFonts w:cs="Arial"/>
                <w:i/>
                <w:color w:val="000000" w:themeColor="text1"/>
                <w:szCs w:val="20"/>
                <w:bdr w:val="none" w:sz="0" w:space="0" w:color="auto" w:frame="1"/>
              </w:rPr>
              <w:t>y</w:t>
            </w:r>
            <w:r w:rsidRPr="009D5962">
              <w:rPr>
                <w:rStyle w:val="mn"/>
                <w:rFonts w:cs="Arial"/>
                <w:color w:val="000000" w:themeColor="text1"/>
                <w:szCs w:val="20"/>
                <w:bdr w:val="none" w:sz="0" w:space="0" w:color="auto" w:frame="1"/>
                <w:vertAlign w:val="subscript"/>
              </w:rPr>
              <w:t>1</w:t>
            </w:r>
            <w:r w:rsidRPr="009D5962">
              <w:rPr>
                <w:rStyle w:val="mo"/>
                <w:rFonts w:cs="Arial"/>
                <w:color w:val="000000" w:themeColor="text1"/>
                <w:szCs w:val="20"/>
                <w:bdr w:val="none" w:sz="0" w:space="0" w:color="auto" w:frame="1"/>
              </w:rPr>
              <w:t>=</w:t>
            </w:r>
            <w:r w:rsidRPr="009D5962">
              <w:rPr>
                <w:rStyle w:val="mi"/>
                <w:rFonts w:cs="Arial"/>
                <w:i/>
                <w:color w:val="000000" w:themeColor="text1"/>
                <w:szCs w:val="20"/>
                <w:bdr w:val="none" w:sz="0" w:space="0" w:color="auto" w:frame="1"/>
              </w:rPr>
              <w:t>m</w:t>
            </w:r>
            <w:r w:rsidRPr="009D5962">
              <w:rPr>
                <w:rStyle w:val="mo"/>
                <w:rFonts w:cs="Arial"/>
                <w:color w:val="000000" w:themeColor="text1"/>
                <w:szCs w:val="20"/>
                <w:bdr w:val="none" w:sz="0" w:space="0" w:color="auto" w:frame="1"/>
              </w:rPr>
              <w:t>(</w:t>
            </w:r>
            <w:r w:rsidRPr="009D5962">
              <w:rPr>
                <w:rStyle w:val="mi"/>
                <w:rFonts w:cs="Arial"/>
                <w:i/>
                <w:color w:val="000000" w:themeColor="text1"/>
                <w:szCs w:val="20"/>
                <w:bdr w:val="none" w:sz="0" w:space="0" w:color="auto" w:frame="1"/>
              </w:rPr>
              <w:t>x</w:t>
            </w:r>
            <w:r w:rsidRPr="009D5962">
              <w:rPr>
                <w:rStyle w:val="mo"/>
                <w:rFonts w:cs="Arial"/>
                <w:color w:val="000000" w:themeColor="text1"/>
                <w:szCs w:val="20"/>
                <w:bdr w:val="none" w:sz="0" w:space="0" w:color="auto" w:frame="1"/>
              </w:rPr>
              <w:t>−</w:t>
            </w:r>
            <w:r w:rsidRPr="009D5962">
              <w:rPr>
                <w:rStyle w:val="mi"/>
                <w:rFonts w:cs="Arial"/>
                <w:i/>
                <w:color w:val="000000" w:themeColor="text1"/>
                <w:szCs w:val="20"/>
                <w:bdr w:val="none" w:sz="0" w:space="0" w:color="auto" w:frame="1"/>
              </w:rPr>
              <w:t>x</w:t>
            </w:r>
            <w:r w:rsidRPr="009D5962">
              <w:rPr>
                <w:rStyle w:val="mn"/>
                <w:rFonts w:cs="Arial"/>
                <w:color w:val="000000" w:themeColor="text1"/>
                <w:szCs w:val="20"/>
                <w:bdr w:val="none" w:sz="0" w:space="0" w:color="auto" w:frame="1"/>
                <w:vertAlign w:val="subscript"/>
              </w:rPr>
              <w:t>1</w:t>
            </w:r>
            <w:r w:rsidRPr="009D5962">
              <w:rPr>
                <w:rStyle w:val="mo"/>
                <w:rFonts w:cs="Arial"/>
                <w:color w:val="000000" w:themeColor="text1"/>
                <w:szCs w:val="20"/>
                <w:bdr w:val="none" w:sz="0" w:space="0" w:color="auto" w:frame="1"/>
              </w:rPr>
              <w:t xml:space="preserve">). The link includes a clear explanation and examples, and links it to the work learners have already done on transformations of </w:t>
            </w:r>
            <w:r w:rsidRPr="00D3122E">
              <w:rPr>
                <w:rStyle w:val="mo"/>
                <w:rFonts w:cs="Arial"/>
                <w:color w:val="000000" w:themeColor="text1"/>
                <w:szCs w:val="20"/>
                <w:bdr w:val="none" w:sz="0" w:space="0" w:color="auto" w:frame="1"/>
              </w:rPr>
              <w:t>graphs (E2.1</w:t>
            </w:r>
            <w:r>
              <w:rPr>
                <w:rStyle w:val="mo"/>
                <w:rFonts w:cs="Arial"/>
                <w:color w:val="000000" w:themeColor="text1"/>
                <w:szCs w:val="20"/>
                <w:bdr w:val="none" w:sz="0" w:space="0" w:color="auto" w:frame="1"/>
              </w:rPr>
              <w:t>0</w:t>
            </w:r>
            <w:r w:rsidRPr="00D3122E">
              <w:rPr>
                <w:rStyle w:val="mo"/>
                <w:rFonts w:cs="Arial"/>
                <w:color w:val="000000" w:themeColor="text1"/>
                <w:szCs w:val="20"/>
                <w:bdr w:val="none" w:sz="0" w:space="0" w:color="auto" w:frame="1"/>
              </w:rPr>
              <w:t>).</w:t>
            </w:r>
            <w:r w:rsidRPr="009D5962">
              <w:rPr>
                <w:rStyle w:val="mo"/>
                <w:rFonts w:cs="Arial"/>
                <w:color w:val="000000" w:themeColor="text1"/>
                <w:szCs w:val="20"/>
                <w:bdr w:val="none" w:sz="0" w:space="0" w:color="auto" w:frame="1"/>
              </w:rPr>
              <w:t xml:space="preserve"> Search for ‘The equation of a straight line’. </w:t>
            </w:r>
            <w:r w:rsidRPr="009D5962">
              <w:rPr>
                <w:rStyle w:val="mo"/>
                <w:rFonts w:cs="Arial"/>
                <w:b/>
                <w:color w:val="000000" w:themeColor="text1"/>
                <w:szCs w:val="20"/>
                <w:bdr w:val="none" w:sz="0" w:space="0" w:color="auto" w:frame="1"/>
              </w:rPr>
              <w:t>(I)</w:t>
            </w:r>
            <w:r w:rsidRPr="009D5962">
              <w:rPr>
                <w:rStyle w:val="mo"/>
                <w:rFonts w:cs="Arial"/>
                <w:color w:val="000000" w:themeColor="text1"/>
                <w:szCs w:val="20"/>
                <w:bdr w:val="none" w:sz="0" w:space="0" w:color="auto" w:frame="1"/>
              </w:rPr>
              <w:t xml:space="preserve"> </w:t>
            </w:r>
            <w:r w:rsidRPr="009D5962">
              <w:rPr>
                <w:rFonts w:cs="Arial"/>
                <w:b/>
                <w:szCs w:val="20"/>
                <w:lang w:eastAsia="en-GB"/>
              </w:rPr>
              <w:t xml:space="preserve"> </w:t>
            </w:r>
          </w:p>
          <w:p w14:paraId="13EF02A4" w14:textId="77777777" w:rsidR="002B2A91" w:rsidRPr="00D3122E" w:rsidRDefault="002B2A91" w:rsidP="001B42A8">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09"/>
              <w:gridCol w:w="7882"/>
            </w:tblGrid>
            <w:tr w:rsidR="002B2A91" w:rsidRPr="009D5962" w14:paraId="5152A304"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53451582" w14:textId="77777777" w:rsidR="002B2A91" w:rsidRPr="009D5962" w:rsidRDefault="002B2A91" w:rsidP="001B42A8">
                  <w:pPr>
                    <w:rPr>
                      <w:rFonts w:cs="Arial"/>
                      <w:spacing w:val="-1"/>
                      <w:szCs w:val="20"/>
                    </w:rPr>
                  </w:pPr>
                  <w:r w:rsidRPr="009D5962">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1C570474" w14:textId="77777777" w:rsidR="002B2A91" w:rsidRPr="009D5962" w:rsidRDefault="002B2A91" w:rsidP="001B42A8">
                  <w:pPr>
                    <w:rPr>
                      <w:rFonts w:cs="Arial"/>
                      <w:spacing w:val="-1"/>
                      <w:szCs w:val="20"/>
                    </w:rPr>
                  </w:pPr>
                  <w:r w:rsidRPr="009D5962">
                    <w:rPr>
                      <w:rFonts w:cs="Arial"/>
                      <w:spacing w:val="-1"/>
                      <w:szCs w:val="20"/>
                    </w:rPr>
                    <w:t xml:space="preserve"> </w:t>
                  </w:r>
                </w:p>
              </w:tc>
            </w:tr>
            <w:tr w:rsidR="002B2A91" w:rsidRPr="009D5962" w14:paraId="1B95906D"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6A44B83A" w14:textId="77777777" w:rsidR="002B2A91" w:rsidRPr="009D5962" w:rsidRDefault="002B2A91" w:rsidP="001B42A8">
                  <w:pPr>
                    <w:rPr>
                      <w:rFonts w:cs="Arial"/>
                      <w:spacing w:val="-1"/>
                      <w:szCs w:val="20"/>
                    </w:rPr>
                  </w:pPr>
                  <w:r>
                    <w:rPr>
                      <w:rFonts w:cs="Arial"/>
                      <w:spacing w:val="-1"/>
                      <w:szCs w:val="20"/>
                    </w:rPr>
                    <w:t>Teaching Pack</w:t>
                  </w:r>
                  <w:r w:rsidRPr="009D5962">
                    <w:rPr>
                      <w:rFonts w:cs="Arial"/>
                      <w:spacing w:val="-1"/>
                      <w:szCs w:val="20"/>
                    </w:rPr>
                    <w:t>: Straight line graphs</w:t>
                  </w:r>
                </w:p>
                <w:p w14:paraId="695C78DC" w14:textId="77777777" w:rsidR="002B2A91" w:rsidRPr="009D5962" w:rsidRDefault="002B2A91" w:rsidP="001B42A8">
                  <w:pPr>
                    <w:rPr>
                      <w:rFonts w:cs="Arial"/>
                      <w:spacing w:val="-1"/>
                      <w:szCs w:val="20"/>
                    </w:rPr>
                  </w:pPr>
                  <w:r w:rsidRPr="009D5962">
                    <w:rPr>
                      <w:rFonts w:cs="Arial"/>
                      <w:spacing w:val="-1"/>
                      <w:szCs w:val="20"/>
                    </w:rPr>
                    <w:t xml:space="preserve">The </w:t>
                  </w:r>
                  <w:r>
                    <w:rPr>
                      <w:rFonts w:cs="Arial"/>
                      <w:spacing w:val="-1"/>
                      <w:szCs w:val="20"/>
                    </w:rPr>
                    <w:t>Teaching Pack</w:t>
                  </w:r>
                  <w:r w:rsidRPr="009D5962">
                    <w:rPr>
                      <w:rFonts w:cs="Arial"/>
                      <w:spacing w:val="-1"/>
                      <w:szCs w:val="20"/>
                    </w:rPr>
                    <w:t xml:space="preserve"> includes a lesson on finding the gradient of a straight line.</w:t>
                  </w:r>
                </w:p>
              </w:tc>
            </w:tr>
          </w:tbl>
          <w:p w14:paraId="53D26CC7" w14:textId="77777777" w:rsidR="002B2A91" w:rsidRPr="004A4E17" w:rsidRDefault="002B2A91" w:rsidP="001B42A8">
            <w:pPr>
              <w:pStyle w:val="BodyText"/>
            </w:pPr>
          </w:p>
        </w:tc>
      </w:tr>
      <w:tr w:rsidR="002B2A91" w:rsidRPr="004A4E17" w14:paraId="6DA076F1" w14:textId="77777777" w:rsidTr="001B42A8">
        <w:tblPrEx>
          <w:tblCellMar>
            <w:top w:w="0" w:type="dxa"/>
            <w:bottom w:w="0" w:type="dxa"/>
          </w:tblCellMar>
        </w:tblPrEx>
        <w:tc>
          <w:tcPr>
            <w:tcW w:w="2552" w:type="dxa"/>
            <w:tcMar>
              <w:top w:w="113" w:type="dxa"/>
              <w:bottom w:w="113" w:type="dxa"/>
            </w:tcMar>
          </w:tcPr>
          <w:p w14:paraId="10434D0A" w14:textId="11670775" w:rsidR="002B2A91" w:rsidRPr="001B42A8" w:rsidRDefault="002B2A91" w:rsidP="001B42A8">
            <w:pPr>
              <w:pStyle w:val="BodyText"/>
              <w:rPr>
                <w:shd w:val="clear" w:color="auto" w:fill="FEEFE6"/>
                <w:lang w:eastAsia="en-GB"/>
              </w:rPr>
            </w:pPr>
            <w:r w:rsidRPr="001B42A8">
              <w:rPr>
                <w:shd w:val="clear" w:color="auto" w:fill="FEEFE6"/>
                <w:lang w:eastAsia="en-GB"/>
              </w:rPr>
              <w:lastRenderedPageBreak/>
              <w:t>E3.4</w:t>
            </w:r>
            <w:r w:rsidR="008F3797">
              <w:rPr>
                <w:shd w:val="clear" w:color="auto" w:fill="FEEFE6"/>
                <w:lang w:eastAsia="en-GB"/>
              </w:rPr>
              <w:t xml:space="preserve"> </w:t>
            </w:r>
            <w:r w:rsidR="008F3797" w:rsidRPr="008F3797">
              <w:rPr>
                <w:shd w:val="clear" w:color="auto" w:fill="FEEFE6"/>
                <w:lang w:eastAsia="en-GB"/>
              </w:rPr>
              <w:t>Length and midpoint</w:t>
            </w:r>
          </w:p>
          <w:p w14:paraId="00EF364E" w14:textId="77777777" w:rsidR="002B2A91" w:rsidRPr="004A4E17" w:rsidRDefault="002B2A91" w:rsidP="001B42A8">
            <w:pPr>
              <w:pStyle w:val="BodyText"/>
              <w:rPr>
                <w:lang w:eastAsia="en-GB"/>
              </w:rPr>
            </w:pPr>
            <w:r>
              <w:rPr>
                <w:lang w:eastAsia="en-GB"/>
              </w:rPr>
              <w:t>(</w:t>
            </w:r>
            <w:proofErr w:type="gramStart"/>
            <w:r>
              <w:rPr>
                <w:lang w:eastAsia="en-GB"/>
              </w:rPr>
              <w:t>note</w:t>
            </w:r>
            <w:proofErr w:type="gramEnd"/>
            <w:r>
              <w:rPr>
                <w:lang w:eastAsia="en-GB"/>
              </w:rPr>
              <w:t xml:space="preserve"> there is no C3.4)</w:t>
            </w:r>
          </w:p>
        </w:tc>
        <w:tc>
          <w:tcPr>
            <w:tcW w:w="2126" w:type="dxa"/>
            <w:tcMar>
              <w:top w:w="113" w:type="dxa"/>
              <w:bottom w:w="113" w:type="dxa"/>
            </w:tcMar>
          </w:tcPr>
          <w:p w14:paraId="7402EE41" w14:textId="77777777" w:rsidR="002B2A91" w:rsidRDefault="002B2A91" w:rsidP="00CD5BA1">
            <w:pPr>
              <w:pStyle w:val="BodyText"/>
              <w:numPr>
                <w:ilvl w:val="0"/>
                <w:numId w:val="39"/>
              </w:numPr>
              <w:shd w:val="clear" w:color="auto" w:fill="FEEFE6"/>
              <w:ind w:left="323" w:hanging="283"/>
              <w:rPr>
                <w:lang w:eastAsia="en-GB"/>
              </w:rPr>
            </w:pPr>
            <w:r w:rsidRPr="009D5962">
              <w:rPr>
                <w:lang w:eastAsia="en-GB"/>
              </w:rPr>
              <w:t>Calculate the length</w:t>
            </w:r>
            <w:r>
              <w:rPr>
                <w:lang w:eastAsia="en-GB"/>
              </w:rPr>
              <w:t xml:space="preserve"> of a line segment.</w:t>
            </w:r>
          </w:p>
          <w:p w14:paraId="2F7B1BFE" w14:textId="77777777" w:rsidR="002B2A91" w:rsidRDefault="002B2A91" w:rsidP="00566831">
            <w:pPr>
              <w:pStyle w:val="BodyText"/>
              <w:ind w:left="323" w:hanging="283"/>
              <w:rPr>
                <w:lang w:eastAsia="en-GB"/>
              </w:rPr>
            </w:pPr>
          </w:p>
          <w:p w14:paraId="20ED9F57" w14:textId="77777777" w:rsidR="002B2A91" w:rsidRPr="004A4E17" w:rsidRDefault="002B2A91" w:rsidP="00CD5BA1">
            <w:pPr>
              <w:pStyle w:val="BodyText"/>
              <w:numPr>
                <w:ilvl w:val="0"/>
                <w:numId w:val="39"/>
              </w:numPr>
              <w:shd w:val="clear" w:color="auto" w:fill="FEEFE6"/>
              <w:ind w:left="323" w:hanging="283"/>
              <w:rPr>
                <w:lang w:eastAsia="en-GB"/>
              </w:rPr>
            </w:pPr>
            <w:r>
              <w:rPr>
                <w:lang w:eastAsia="en-GB"/>
              </w:rPr>
              <w:t>Find</w:t>
            </w:r>
            <w:r w:rsidRPr="009D5962">
              <w:rPr>
                <w:lang w:eastAsia="en-GB"/>
              </w:rPr>
              <w:t xml:space="preserve"> the coordinates of the mid</w:t>
            </w:r>
            <w:r>
              <w:rPr>
                <w:lang w:eastAsia="en-GB"/>
              </w:rPr>
              <w:t>-</w:t>
            </w:r>
            <w:r w:rsidRPr="009D5962">
              <w:rPr>
                <w:lang w:eastAsia="en-GB"/>
              </w:rPr>
              <w:t xml:space="preserve">point of a line </w:t>
            </w:r>
            <w:r>
              <w:rPr>
                <w:lang w:eastAsia="en-GB"/>
              </w:rPr>
              <w:t>segment.</w:t>
            </w:r>
          </w:p>
        </w:tc>
        <w:tc>
          <w:tcPr>
            <w:tcW w:w="9923" w:type="dxa"/>
            <w:tcMar>
              <w:top w:w="113" w:type="dxa"/>
              <w:bottom w:w="113" w:type="dxa"/>
            </w:tcMar>
          </w:tcPr>
          <w:p w14:paraId="57068BB2" w14:textId="77777777" w:rsidR="002B2A91" w:rsidRPr="009D5962" w:rsidRDefault="002B2A91" w:rsidP="001B42A8">
            <w:pPr>
              <w:shd w:val="clear" w:color="auto" w:fill="FEEFE6"/>
              <w:autoSpaceDE w:val="0"/>
              <w:autoSpaceDN w:val="0"/>
              <w:adjustRightInd w:val="0"/>
              <w:rPr>
                <w:rFonts w:cs="Arial"/>
                <w:szCs w:val="20"/>
                <w:lang w:eastAsia="en-GB"/>
              </w:rPr>
            </w:pPr>
            <w:r w:rsidRPr="009D5962">
              <w:rPr>
                <w:rFonts w:cs="Arial"/>
                <w:szCs w:val="20"/>
                <w:lang w:eastAsia="en-GB"/>
              </w:rPr>
              <w:t xml:space="preserve">Revise Pythagoras’ theorem </w:t>
            </w:r>
            <w:r>
              <w:rPr>
                <w:rFonts w:cs="Arial"/>
                <w:szCs w:val="20"/>
                <w:lang w:eastAsia="en-GB"/>
              </w:rPr>
              <w:t>(topic 6.1)</w:t>
            </w:r>
            <w:r w:rsidRPr="009D5962">
              <w:rPr>
                <w:rFonts w:cs="Arial"/>
                <w:szCs w:val="20"/>
                <w:lang w:eastAsia="en-GB"/>
              </w:rPr>
              <w:t xml:space="preserve">. </w:t>
            </w:r>
            <w:r>
              <w:rPr>
                <w:rFonts w:cs="Arial"/>
                <w:szCs w:val="20"/>
                <w:lang w:eastAsia="en-GB"/>
              </w:rPr>
              <w:t>S</w:t>
            </w:r>
            <w:r w:rsidRPr="009D5962">
              <w:rPr>
                <w:rFonts w:cs="Arial"/>
                <w:szCs w:val="20"/>
                <w:lang w:eastAsia="en-GB"/>
              </w:rPr>
              <w:t xml:space="preserve">how how to calculate the length of a </w:t>
            </w:r>
            <w:proofErr w:type="gramStart"/>
            <w:r w:rsidRPr="009D5962">
              <w:rPr>
                <w:rFonts w:cs="Arial"/>
                <w:szCs w:val="20"/>
                <w:lang w:eastAsia="en-GB"/>
              </w:rPr>
              <w:t>straight line</w:t>
            </w:r>
            <w:proofErr w:type="gramEnd"/>
            <w:r w:rsidRPr="009D5962">
              <w:rPr>
                <w:rFonts w:cs="Arial"/>
                <w:szCs w:val="20"/>
                <w:lang w:eastAsia="en-GB"/>
              </w:rPr>
              <w:t xml:space="preserve"> segment from the coordinates of its end points using a sketch.</w:t>
            </w:r>
          </w:p>
          <w:p w14:paraId="312A0342" w14:textId="77777777" w:rsidR="002B2A91" w:rsidRPr="009D5962" w:rsidRDefault="002B2A91" w:rsidP="001B42A8">
            <w:pPr>
              <w:shd w:val="clear" w:color="auto" w:fill="FEEFE6"/>
              <w:autoSpaceDE w:val="0"/>
              <w:autoSpaceDN w:val="0"/>
              <w:adjustRightInd w:val="0"/>
              <w:rPr>
                <w:rFonts w:cs="Arial"/>
                <w:szCs w:val="20"/>
                <w:lang w:eastAsia="en-GB"/>
              </w:rPr>
            </w:pPr>
          </w:p>
          <w:p w14:paraId="33CBBB6A" w14:textId="77777777" w:rsidR="002B2A91" w:rsidRPr="00305D01" w:rsidRDefault="002B2A91" w:rsidP="001B42A8">
            <w:pPr>
              <w:shd w:val="clear" w:color="auto" w:fill="FEEFE6"/>
              <w:autoSpaceDE w:val="0"/>
              <w:autoSpaceDN w:val="0"/>
              <w:adjustRightInd w:val="0"/>
              <w:rPr>
                <w:rFonts w:cs="Arial"/>
                <w:b/>
                <w:bCs/>
                <w:szCs w:val="20"/>
                <w:lang w:eastAsia="en-GB"/>
              </w:rPr>
            </w:pPr>
            <w:r w:rsidRPr="009D5962">
              <w:rPr>
                <w:rFonts w:cs="Arial"/>
                <w:szCs w:val="20"/>
                <w:lang w:eastAsia="en-GB"/>
              </w:rPr>
              <w:t xml:space="preserve">To challenge learners, do this using the formula </w:t>
            </w:r>
            <m:oMath>
              <m:rad>
                <m:radPr>
                  <m:degHide m:val="1"/>
                  <m:ctrlPr>
                    <w:rPr>
                      <w:rFonts w:ascii="Cambria Math" w:hAnsi="Cambria Math" w:cs="Arial"/>
                      <w:i/>
                      <w:szCs w:val="20"/>
                      <w:lang w:eastAsia="en-GB"/>
                    </w:rPr>
                  </m:ctrlPr>
                </m:radPr>
                <m:deg/>
                <m:e>
                  <m:sSup>
                    <m:sSupPr>
                      <m:ctrlPr>
                        <w:rPr>
                          <w:rFonts w:ascii="Cambria Math" w:hAnsi="Cambria Math" w:cs="Arial"/>
                          <w:i/>
                          <w:szCs w:val="20"/>
                          <w:lang w:eastAsia="en-GB"/>
                        </w:rPr>
                      </m:ctrlPr>
                    </m:sSupPr>
                    <m:e>
                      <m:r>
                        <w:rPr>
                          <w:rFonts w:ascii="Cambria Math" w:hAnsi="Cambria Math" w:cs="Arial"/>
                          <w:szCs w:val="20"/>
                          <w:lang w:eastAsia="en-GB"/>
                        </w:rPr>
                        <m:t>(</m:t>
                      </m:r>
                      <m:sSub>
                        <m:sSubPr>
                          <m:ctrlPr>
                            <w:rPr>
                              <w:rFonts w:ascii="Cambria Math" w:hAnsi="Cambria Math" w:cs="Arial"/>
                              <w:i/>
                              <w:szCs w:val="20"/>
                              <w:lang w:eastAsia="en-GB"/>
                            </w:rPr>
                          </m:ctrlPr>
                        </m:sSubPr>
                        <m:e>
                          <m:r>
                            <w:rPr>
                              <w:rFonts w:ascii="Cambria Math" w:hAnsi="Cambria Math" w:cs="Arial"/>
                              <w:szCs w:val="20"/>
                              <w:lang w:eastAsia="en-GB"/>
                            </w:rPr>
                            <m:t>x</m:t>
                          </m:r>
                        </m:e>
                        <m:sub>
                          <m:r>
                            <w:rPr>
                              <w:rFonts w:ascii="Cambria Math" w:hAnsi="Cambria Math" w:cs="Arial"/>
                              <w:szCs w:val="20"/>
                              <w:lang w:eastAsia="en-GB"/>
                            </w:rPr>
                            <m:t>1</m:t>
                          </m:r>
                        </m:sub>
                      </m:sSub>
                      <m:r>
                        <w:rPr>
                          <w:rFonts w:ascii="Cambria Math" w:hAnsi="Cambria Math" w:cs="Arial"/>
                          <w:szCs w:val="20"/>
                          <w:lang w:eastAsia="en-GB"/>
                        </w:rPr>
                        <m:t>-</m:t>
                      </m:r>
                      <m:sSub>
                        <m:sSubPr>
                          <m:ctrlPr>
                            <w:rPr>
                              <w:rFonts w:ascii="Cambria Math" w:hAnsi="Cambria Math" w:cs="Arial"/>
                              <w:i/>
                              <w:szCs w:val="20"/>
                              <w:lang w:eastAsia="en-GB"/>
                            </w:rPr>
                          </m:ctrlPr>
                        </m:sSubPr>
                        <m:e>
                          <m:r>
                            <w:rPr>
                              <w:rFonts w:ascii="Cambria Math" w:hAnsi="Cambria Math" w:cs="Arial"/>
                              <w:szCs w:val="20"/>
                              <w:lang w:eastAsia="en-GB"/>
                            </w:rPr>
                            <m:t>x</m:t>
                          </m:r>
                        </m:e>
                        <m:sub>
                          <m:r>
                            <w:rPr>
                              <w:rFonts w:ascii="Cambria Math" w:hAnsi="Cambria Math" w:cs="Arial"/>
                              <w:szCs w:val="20"/>
                              <w:lang w:eastAsia="en-GB"/>
                            </w:rPr>
                            <m:t>2</m:t>
                          </m:r>
                        </m:sub>
                      </m:sSub>
                      <m:r>
                        <w:rPr>
                          <w:rFonts w:ascii="Cambria Math" w:hAnsi="Cambria Math" w:cs="Arial"/>
                          <w:szCs w:val="20"/>
                          <w:lang w:eastAsia="en-GB"/>
                        </w:rPr>
                        <m:t>)</m:t>
                      </m:r>
                    </m:e>
                    <m:sup>
                      <m:r>
                        <w:rPr>
                          <w:rFonts w:ascii="Cambria Math" w:hAnsi="Cambria Math" w:cs="Arial"/>
                          <w:szCs w:val="20"/>
                          <w:lang w:eastAsia="en-GB"/>
                        </w:rPr>
                        <m:t>2</m:t>
                      </m:r>
                    </m:sup>
                  </m:sSup>
                  <m:r>
                    <w:rPr>
                      <w:rFonts w:ascii="Cambria Math" w:hAnsi="Cambria Math" w:cs="Arial"/>
                      <w:szCs w:val="20"/>
                      <w:lang w:eastAsia="en-GB"/>
                    </w:rPr>
                    <m:t>+</m:t>
                  </m:r>
                  <m:sSup>
                    <m:sSupPr>
                      <m:ctrlPr>
                        <w:rPr>
                          <w:rFonts w:ascii="Cambria Math" w:hAnsi="Cambria Math" w:cs="Arial"/>
                          <w:i/>
                          <w:szCs w:val="20"/>
                          <w:lang w:eastAsia="en-GB"/>
                        </w:rPr>
                      </m:ctrlPr>
                    </m:sSupPr>
                    <m:e>
                      <m:r>
                        <w:rPr>
                          <w:rFonts w:ascii="Cambria Math" w:hAnsi="Cambria Math" w:cs="Arial"/>
                          <w:szCs w:val="20"/>
                          <w:lang w:eastAsia="en-GB"/>
                        </w:rPr>
                        <m:t>(</m:t>
                      </m:r>
                      <m:sSub>
                        <m:sSubPr>
                          <m:ctrlPr>
                            <w:rPr>
                              <w:rFonts w:ascii="Cambria Math" w:hAnsi="Cambria Math" w:cs="Arial"/>
                              <w:i/>
                              <w:szCs w:val="20"/>
                              <w:lang w:eastAsia="en-GB"/>
                            </w:rPr>
                          </m:ctrlPr>
                        </m:sSubPr>
                        <m:e>
                          <m:r>
                            <w:rPr>
                              <w:rFonts w:ascii="Cambria Math" w:hAnsi="Cambria Math" w:cs="Arial"/>
                              <w:szCs w:val="20"/>
                              <w:lang w:eastAsia="en-GB"/>
                            </w:rPr>
                            <m:t>y</m:t>
                          </m:r>
                        </m:e>
                        <m:sub>
                          <m:r>
                            <w:rPr>
                              <w:rFonts w:ascii="Cambria Math" w:hAnsi="Cambria Math" w:cs="Arial"/>
                              <w:szCs w:val="20"/>
                              <w:lang w:eastAsia="en-GB"/>
                            </w:rPr>
                            <m:t>1</m:t>
                          </m:r>
                        </m:sub>
                      </m:sSub>
                      <m:r>
                        <w:rPr>
                          <w:rFonts w:ascii="Cambria Math" w:hAnsi="Cambria Math" w:cs="Arial"/>
                          <w:szCs w:val="20"/>
                          <w:lang w:eastAsia="en-GB"/>
                        </w:rPr>
                        <m:t>-</m:t>
                      </m:r>
                      <m:sSub>
                        <m:sSubPr>
                          <m:ctrlPr>
                            <w:rPr>
                              <w:rFonts w:ascii="Cambria Math" w:hAnsi="Cambria Math" w:cs="Arial"/>
                              <w:i/>
                              <w:szCs w:val="20"/>
                              <w:lang w:eastAsia="en-GB"/>
                            </w:rPr>
                          </m:ctrlPr>
                        </m:sSubPr>
                        <m:e>
                          <m:r>
                            <w:rPr>
                              <w:rFonts w:ascii="Cambria Math" w:hAnsi="Cambria Math" w:cs="Arial"/>
                              <w:szCs w:val="20"/>
                              <w:lang w:eastAsia="en-GB"/>
                            </w:rPr>
                            <m:t>y</m:t>
                          </m:r>
                        </m:e>
                        <m:sub>
                          <m:r>
                            <w:rPr>
                              <w:rFonts w:ascii="Cambria Math" w:hAnsi="Cambria Math" w:cs="Arial"/>
                              <w:szCs w:val="20"/>
                              <w:lang w:eastAsia="en-GB"/>
                            </w:rPr>
                            <m:t>2</m:t>
                          </m:r>
                        </m:sub>
                      </m:sSub>
                      <m:r>
                        <w:rPr>
                          <w:rFonts w:ascii="Cambria Math" w:hAnsi="Cambria Math" w:cs="Arial"/>
                          <w:szCs w:val="20"/>
                          <w:lang w:eastAsia="en-GB"/>
                        </w:rPr>
                        <m:t>)</m:t>
                      </m:r>
                    </m:e>
                    <m:sup>
                      <m:r>
                        <w:rPr>
                          <w:rFonts w:ascii="Cambria Math" w:hAnsi="Cambria Math" w:cs="Arial"/>
                          <w:szCs w:val="20"/>
                          <w:lang w:eastAsia="en-GB"/>
                        </w:rPr>
                        <m:t>2</m:t>
                      </m:r>
                    </m:sup>
                  </m:sSup>
                </m:e>
              </m:rad>
            </m:oMath>
            <w:r w:rsidRPr="009D5962">
              <w:rPr>
                <w:rFonts w:cs="Arial"/>
                <w:szCs w:val="20"/>
                <w:lang w:eastAsia="en-GB"/>
              </w:rPr>
              <w:t xml:space="preserve"> . </w:t>
            </w:r>
            <w:r>
              <w:rPr>
                <w:rFonts w:cs="Arial"/>
                <w:b/>
                <w:bCs/>
                <w:szCs w:val="20"/>
                <w:lang w:eastAsia="en-GB"/>
              </w:rPr>
              <w:t>(E)</w:t>
            </w:r>
          </w:p>
          <w:p w14:paraId="29E1B371" w14:textId="77777777" w:rsidR="002B2A91" w:rsidRPr="009D5962" w:rsidRDefault="002B2A91" w:rsidP="001B42A8">
            <w:pPr>
              <w:shd w:val="clear" w:color="auto" w:fill="FEEFE6"/>
              <w:autoSpaceDE w:val="0"/>
              <w:autoSpaceDN w:val="0"/>
              <w:adjustRightInd w:val="0"/>
              <w:rPr>
                <w:rFonts w:cs="Arial"/>
                <w:szCs w:val="20"/>
                <w:lang w:eastAsia="en-GB"/>
              </w:rPr>
            </w:pPr>
          </w:p>
          <w:p w14:paraId="52ADB909" w14:textId="77777777" w:rsidR="002B2A91" w:rsidRPr="004A4E17" w:rsidRDefault="002B2A91" w:rsidP="001B42A8">
            <w:pPr>
              <w:pStyle w:val="BodyText"/>
              <w:shd w:val="clear" w:color="auto" w:fill="FEEFE6"/>
            </w:pPr>
            <w:r>
              <w:rPr>
                <w:lang w:eastAsia="en-GB"/>
              </w:rPr>
              <w:t>S</w:t>
            </w:r>
            <w:r w:rsidRPr="009D5962">
              <w:rPr>
                <w:lang w:eastAsia="en-GB"/>
              </w:rPr>
              <w:t xml:space="preserve">how how to find the coordinates of the midpoint of a straight line from the coordinates of its end points. Include examples working backwards, </w:t>
            </w:r>
            <w:proofErr w:type="gramStart"/>
            <w:r w:rsidRPr="009D5962">
              <w:rPr>
                <w:lang w:eastAsia="en-GB"/>
              </w:rPr>
              <w:t>e.g.</w:t>
            </w:r>
            <w:proofErr w:type="gramEnd"/>
            <w:r w:rsidRPr="009D5962">
              <w:rPr>
                <w:lang w:eastAsia="en-GB"/>
              </w:rPr>
              <w:t xml:space="preserve"> when an end point and a midpoint are known, find the other end point. </w:t>
            </w:r>
            <w:r w:rsidRPr="009D5962">
              <w:rPr>
                <w:b/>
                <w:lang w:eastAsia="en-GB"/>
              </w:rPr>
              <w:t>(I)</w:t>
            </w:r>
          </w:p>
        </w:tc>
      </w:tr>
      <w:tr w:rsidR="002B2A91" w:rsidRPr="004A4E17" w14:paraId="21681F7B" w14:textId="77777777" w:rsidTr="001B42A8">
        <w:tblPrEx>
          <w:tblCellMar>
            <w:top w:w="0" w:type="dxa"/>
            <w:bottom w:w="0" w:type="dxa"/>
          </w:tblCellMar>
        </w:tblPrEx>
        <w:tc>
          <w:tcPr>
            <w:tcW w:w="2552" w:type="dxa"/>
            <w:tcMar>
              <w:top w:w="113" w:type="dxa"/>
              <w:bottom w:w="113" w:type="dxa"/>
            </w:tcMar>
          </w:tcPr>
          <w:p w14:paraId="3FFFF23D" w14:textId="77777777" w:rsidR="002B2A91" w:rsidRDefault="002B2A91" w:rsidP="001B42A8">
            <w:pPr>
              <w:pStyle w:val="BodyText"/>
              <w:rPr>
                <w:lang w:eastAsia="en-GB"/>
              </w:rPr>
            </w:pPr>
            <w:r w:rsidRPr="009D5962">
              <w:rPr>
                <w:lang w:eastAsia="en-GB"/>
              </w:rPr>
              <w:t>C3.</w:t>
            </w:r>
            <w:r>
              <w:rPr>
                <w:lang w:eastAsia="en-GB"/>
              </w:rPr>
              <w:t xml:space="preserve">5 </w:t>
            </w:r>
          </w:p>
          <w:p w14:paraId="58FCDD35" w14:textId="38D16502" w:rsidR="002B2A91" w:rsidRPr="00DB2C1F" w:rsidRDefault="002B2A91" w:rsidP="001B42A8">
            <w:pPr>
              <w:pStyle w:val="BodyText"/>
              <w:rPr>
                <w:lang w:eastAsia="en-GB"/>
              </w:rPr>
            </w:pPr>
            <w:r>
              <w:rPr>
                <w:lang w:eastAsia="en-GB"/>
              </w:rPr>
              <w:t xml:space="preserve">and </w:t>
            </w:r>
            <w:r w:rsidRPr="001B42A8">
              <w:rPr>
                <w:shd w:val="clear" w:color="auto" w:fill="FEEFE6"/>
                <w:lang w:eastAsia="en-GB"/>
              </w:rPr>
              <w:t>E3.5</w:t>
            </w:r>
            <w:r w:rsidR="00566831" w:rsidRPr="00566831">
              <w:rPr>
                <w:lang w:eastAsia="en-GB"/>
              </w:rPr>
              <w:t xml:space="preserve"> Equations of linear graphs</w:t>
            </w:r>
          </w:p>
        </w:tc>
        <w:tc>
          <w:tcPr>
            <w:tcW w:w="2126" w:type="dxa"/>
            <w:tcMar>
              <w:top w:w="113" w:type="dxa"/>
              <w:bottom w:w="113" w:type="dxa"/>
            </w:tcMar>
          </w:tcPr>
          <w:p w14:paraId="77BF2C4B" w14:textId="77777777" w:rsidR="002B2A91" w:rsidRPr="009D5962" w:rsidRDefault="002B2A91" w:rsidP="001B42A8">
            <w:pPr>
              <w:autoSpaceDE w:val="0"/>
              <w:autoSpaceDN w:val="0"/>
              <w:adjustRightInd w:val="0"/>
              <w:rPr>
                <w:rFonts w:cs="Arial"/>
                <w:szCs w:val="20"/>
                <w:lang w:eastAsia="en-GB"/>
              </w:rPr>
            </w:pPr>
            <w:r w:rsidRPr="009D5962">
              <w:rPr>
                <w:rFonts w:cs="Arial"/>
                <w:szCs w:val="20"/>
                <w:lang w:eastAsia="en-GB"/>
              </w:rPr>
              <w:t>Interpret and obtain the equation of a straight</w:t>
            </w:r>
            <w:r>
              <w:rPr>
                <w:rFonts w:cs="Arial"/>
                <w:szCs w:val="20"/>
                <w:lang w:eastAsia="en-GB"/>
              </w:rPr>
              <w:t>-</w:t>
            </w:r>
            <w:r w:rsidRPr="009D5962">
              <w:rPr>
                <w:rFonts w:cs="Arial"/>
                <w:szCs w:val="20"/>
                <w:lang w:eastAsia="en-GB"/>
              </w:rPr>
              <w:t>line graph in the form</w:t>
            </w:r>
          </w:p>
          <w:p w14:paraId="7C13249D" w14:textId="77777777" w:rsidR="002B2A91" w:rsidRDefault="002B2A91" w:rsidP="001B42A8">
            <w:pPr>
              <w:tabs>
                <w:tab w:val="left" w:pos="2445"/>
              </w:tabs>
              <w:autoSpaceDE w:val="0"/>
              <w:autoSpaceDN w:val="0"/>
              <w:adjustRightInd w:val="0"/>
              <w:rPr>
                <w:rFonts w:cs="Arial"/>
                <w:i/>
                <w:iCs/>
                <w:szCs w:val="20"/>
                <w:lang w:eastAsia="en-GB"/>
              </w:rPr>
            </w:pPr>
            <w:r w:rsidRPr="009D5962">
              <w:rPr>
                <w:rFonts w:cs="Arial"/>
                <w:szCs w:val="20"/>
                <w:lang w:eastAsia="en-GB"/>
              </w:rPr>
              <w:t xml:space="preserve"> </w:t>
            </w:r>
            <w:r w:rsidRPr="009D5962">
              <w:rPr>
                <w:rFonts w:cs="Arial"/>
                <w:i/>
                <w:iCs/>
                <w:szCs w:val="20"/>
                <w:lang w:eastAsia="en-GB"/>
              </w:rPr>
              <w:t xml:space="preserve">y </w:t>
            </w:r>
            <w:r w:rsidRPr="009D5962">
              <w:rPr>
                <w:rFonts w:cs="Arial"/>
                <w:szCs w:val="20"/>
                <w:lang w:eastAsia="en-GB"/>
              </w:rPr>
              <w:t xml:space="preserve">= </w:t>
            </w:r>
            <w:r w:rsidRPr="009D5962">
              <w:rPr>
                <w:rFonts w:cs="Arial"/>
                <w:i/>
                <w:iCs/>
                <w:szCs w:val="20"/>
                <w:lang w:eastAsia="en-GB"/>
              </w:rPr>
              <w:t xml:space="preserve">mx </w:t>
            </w:r>
            <w:r w:rsidRPr="009D5962">
              <w:rPr>
                <w:rFonts w:cs="Arial"/>
                <w:szCs w:val="20"/>
                <w:lang w:eastAsia="en-GB"/>
              </w:rPr>
              <w:t xml:space="preserve">+ </w:t>
            </w:r>
            <w:r w:rsidRPr="009D5962">
              <w:rPr>
                <w:rFonts w:cs="Arial"/>
                <w:i/>
                <w:iCs/>
                <w:szCs w:val="20"/>
                <w:lang w:eastAsia="en-GB"/>
              </w:rPr>
              <w:t>c.</w:t>
            </w:r>
          </w:p>
          <w:p w14:paraId="0570A67B" w14:textId="77777777" w:rsidR="002B2A91" w:rsidRDefault="002B2A91" w:rsidP="001B42A8">
            <w:pPr>
              <w:pStyle w:val="BodyText"/>
              <w:rPr>
                <w:lang w:eastAsia="en-GB"/>
              </w:rPr>
            </w:pPr>
          </w:p>
          <w:p w14:paraId="4DAF7182" w14:textId="77777777" w:rsidR="002B2A91" w:rsidRPr="004A4E17" w:rsidRDefault="002B2A91" w:rsidP="001B42A8">
            <w:pPr>
              <w:pStyle w:val="BodyText"/>
              <w:rPr>
                <w:lang w:eastAsia="en-GB"/>
              </w:rPr>
            </w:pPr>
            <w:r w:rsidRPr="001B42A8">
              <w:rPr>
                <w:shd w:val="clear" w:color="auto" w:fill="FEEFE6"/>
                <w:lang w:eastAsia="en-GB"/>
              </w:rPr>
              <w:t>Interpret and obtain the equation of a straight</w:t>
            </w:r>
            <w:r>
              <w:rPr>
                <w:shd w:val="clear" w:color="auto" w:fill="FEEFE6"/>
                <w:lang w:eastAsia="en-GB"/>
              </w:rPr>
              <w:t>-</w:t>
            </w:r>
            <w:r w:rsidRPr="001B42A8">
              <w:rPr>
                <w:shd w:val="clear" w:color="auto" w:fill="FEEFE6"/>
                <w:lang w:eastAsia="en-GB"/>
              </w:rPr>
              <w:t>line graph</w:t>
            </w:r>
          </w:p>
        </w:tc>
        <w:tc>
          <w:tcPr>
            <w:tcW w:w="9923" w:type="dxa"/>
            <w:tcMar>
              <w:top w:w="113" w:type="dxa"/>
              <w:bottom w:w="113" w:type="dxa"/>
            </w:tcMar>
          </w:tcPr>
          <w:p w14:paraId="5EA2643D" w14:textId="77777777" w:rsidR="002B2A91" w:rsidRPr="009D5962" w:rsidRDefault="002B2A91" w:rsidP="001B42A8">
            <w:pPr>
              <w:autoSpaceDE w:val="0"/>
              <w:autoSpaceDN w:val="0"/>
              <w:adjustRightInd w:val="0"/>
              <w:rPr>
                <w:rFonts w:cs="Arial"/>
                <w:b/>
                <w:szCs w:val="20"/>
                <w:lang w:eastAsia="en-GB"/>
              </w:rPr>
            </w:pPr>
            <w:r w:rsidRPr="009D5962">
              <w:rPr>
                <w:rFonts w:cs="Arial"/>
                <w:szCs w:val="20"/>
                <w:lang w:eastAsia="en-GB"/>
              </w:rPr>
              <w:t xml:space="preserve">Revise drawing a graph of </w:t>
            </w:r>
            <w:r w:rsidRPr="009D5962">
              <w:rPr>
                <w:rFonts w:cs="Arial"/>
                <w:i/>
                <w:szCs w:val="20"/>
                <w:lang w:eastAsia="en-GB"/>
              </w:rPr>
              <w:t>y</w:t>
            </w:r>
            <w:r w:rsidRPr="009D5962">
              <w:rPr>
                <w:rFonts w:cs="Arial"/>
                <w:szCs w:val="20"/>
                <w:lang w:eastAsia="en-GB"/>
              </w:rPr>
              <w:t xml:space="preserve"> = m</w:t>
            </w:r>
            <w:r w:rsidRPr="009D5962">
              <w:rPr>
                <w:rFonts w:cs="Arial"/>
                <w:i/>
                <w:szCs w:val="20"/>
                <w:lang w:eastAsia="en-GB"/>
              </w:rPr>
              <w:t>x</w:t>
            </w:r>
            <w:r w:rsidRPr="009D5962">
              <w:rPr>
                <w:rFonts w:cs="Arial"/>
                <w:szCs w:val="20"/>
                <w:lang w:eastAsia="en-GB"/>
              </w:rPr>
              <w:t xml:space="preserve"> + c from a table of values. Interpret the meaning of </w:t>
            </w:r>
            <w:r w:rsidRPr="009D5962">
              <w:rPr>
                <w:rFonts w:cs="Arial"/>
                <w:i/>
                <w:szCs w:val="20"/>
                <w:lang w:eastAsia="en-GB"/>
              </w:rPr>
              <w:t>m</w:t>
            </w:r>
            <w:r w:rsidRPr="009D5962">
              <w:rPr>
                <w:rFonts w:cs="Arial"/>
                <w:szCs w:val="20"/>
                <w:lang w:eastAsia="en-GB"/>
              </w:rPr>
              <w:t xml:space="preserve"> and </w:t>
            </w:r>
            <w:r w:rsidRPr="009D5962">
              <w:rPr>
                <w:rFonts w:cs="Arial"/>
                <w:i/>
                <w:szCs w:val="20"/>
                <w:lang w:eastAsia="en-GB"/>
              </w:rPr>
              <w:t>c</w:t>
            </w:r>
            <w:r w:rsidRPr="009D5962">
              <w:rPr>
                <w:rFonts w:cs="Arial"/>
                <w:szCs w:val="20"/>
                <w:lang w:eastAsia="en-GB"/>
              </w:rPr>
              <w:t xml:space="preserve"> from the equation using the terms gradient and intercept. Starting with a </w:t>
            </w:r>
            <w:proofErr w:type="gramStart"/>
            <w:r w:rsidRPr="009D5962">
              <w:rPr>
                <w:rFonts w:cs="Arial"/>
                <w:szCs w:val="20"/>
                <w:lang w:eastAsia="en-GB"/>
              </w:rPr>
              <w:t>straight line</w:t>
            </w:r>
            <w:proofErr w:type="gramEnd"/>
            <w:r w:rsidRPr="009D5962">
              <w:rPr>
                <w:rFonts w:cs="Arial"/>
                <w:szCs w:val="20"/>
                <w:lang w:eastAsia="en-GB"/>
              </w:rPr>
              <w:t xml:space="preserve"> graph, show how its equation </w:t>
            </w:r>
            <w:r>
              <w:rPr>
                <w:rFonts w:cs="Arial"/>
                <w:szCs w:val="20"/>
                <w:lang w:eastAsia="en-GB"/>
              </w:rPr>
              <w:br/>
            </w:r>
            <w:r w:rsidRPr="009D5962">
              <w:rPr>
                <w:rFonts w:cs="Arial"/>
                <w:szCs w:val="20"/>
                <w:lang w:eastAsia="en-GB"/>
              </w:rPr>
              <w:t>(</w:t>
            </w:r>
            <w:r w:rsidRPr="009D5962">
              <w:rPr>
                <w:rFonts w:cs="Arial"/>
                <w:i/>
                <w:szCs w:val="20"/>
                <w:lang w:eastAsia="en-GB"/>
              </w:rPr>
              <w:t>y</w:t>
            </w:r>
            <w:r w:rsidRPr="009D5962">
              <w:rPr>
                <w:rFonts w:cs="Arial"/>
                <w:szCs w:val="20"/>
                <w:lang w:eastAsia="en-GB"/>
              </w:rPr>
              <w:t xml:space="preserve"> = m</w:t>
            </w:r>
            <w:r w:rsidRPr="009D5962">
              <w:rPr>
                <w:rFonts w:cs="Arial"/>
                <w:i/>
                <w:szCs w:val="20"/>
                <w:lang w:eastAsia="en-GB"/>
              </w:rPr>
              <w:t>x</w:t>
            </w:r>
            <w:r w:rsidRPr="009D5962">
              <w:rPr>
                <w:rFonts w:cs="Arial"/>
                <w:szCs w:val="20"/>
                <w:lang w:eastAsia="en-GB"/>
              </w:rPr>
              <w:t xml:space="preserve"> + c) can be obtained. </w:t>
            </w:r>
            <w:r>
              <w:rPr>
                <w:rFonts w:cs="Arial"/>
                <w:szCs w:val="20"/>
                <w:lang w:eastAsia="en-GB"/>
              </w:rPr>
              <w:t xml:space="preserve">Emphasise that learners should present equations of a line in fully simplified form. </w:t>
            </w:r>
            <w:r w:rsidRPr="009D5962">
              <w:rPr>
                <w:rFonts w:cs="Arial"/>
                <w:b/>
                <w:szCs w:val="20"/>
                <w:lang w:eastAsia="en-GB"/>
              </w:rPr>
              <w:t xml:space="preserve">(I)  </w:t>
            </w:r>
          </w:p>
          <w:p w14:paraId="16EC541A" w14:textId="77777777" w:rsidR="002B2A91" w:rsidRPr="009D5962" w:rsidRDefault="002B2A91" w:rsidP="001B42A8">
            <w:pPr>
              <w:autoSpaceDE w:val="0"/>
              <w:autoSpaceDN w:val="0"/>
              <w:adjustRightInd w:val="0"/>
              <w:rPr>
                <w:rFonts w:cs="Arial"/>
                <w:b/>
                <w:szCs w:val="20"/>
                <w:lang w:eastAsia="en-GB"/>
              </w:rPr>
            </w:pPr>
          </w:p>
          <w:p w14:paraId="0363180E" w14:textId="77777777" w:rsidR="002B2A91" w:rsidRPr="009D5962" w:rsidRDefault="002B2A91" w:rsidP="001B42A8">
            <w:pPr>
              <w:autoSpaceDE w:val="0"/>
              <w:autoSpaceDN w:val="0"/>
              <w:adjustRightInd w:val="0"/>
              <w:rPr>
                <w:rFonts w:cs="Arial"/>
                <w:szCs w:val="20"/>
                <w:lang w:eastAsia="en-GB"/>
              </w:rPr>
            </w:pPr>
            <w:r w:rsidRPr="009D5962">
              <w:rPr>
                <w:rFonts w:cs="Arial"/>
                <w:szCs w:val="20"/>
                <w:lang w:eastAsia="en-GB"/>
              </w:rPr>
              <w:t xml:space="preserve">To interpret the meaning of an equation, explain how an equation simply gives the relationship between the </w:t>
            </w:r>
            <w:r w:rsidRPr="009D5962">
              <w:rPr>
                <w:rFonts w:cs="Arial"/>
                <w:i/>
                <w:szCs w:val="20"/>
                <w:lang w:eastAsia="en-GB"/>
              </w:rPr>
              <w:t>x</w:t>
            </w:r>
            <w:r w:rsidRPr="009D5962">
              <w:rPr>
                <w:rFonts w:cs="Arial"/>
                <w:szCs w:val="20"/>
                <w:lang w:eastAsia="en-GB"/>
              </w:rPr>
              <w:t xml:space="preserve"> and </w:t>
            </w:r>
            <w:r w:rsidRPr="009D5962">
              <w:rPr>
                <w:rFonts w:cs="Arial"/>
                <w:i/>
                <w:szCs w:val="20"/>
                <w:lang w:eastAsia="en-GB"/>
              </w:rPr>
              <w:t>y</w:t>
            </w:r>
            <w:r w:rsidRPr="009D5962">
              <w:rPr>
                <w:rFonts w:cs="Arial"/>
                <w:szCs w:val="20"/>
                <w:lang w:eastAsia="en-GB"/>
              </w:rPr>
              <w:t xml:space="preserve"> coordinates on the line, </w:t>
            </w:r>
            <w:proofErr w:type="gramStart"/>
            <w:r w:rsidRPr="009D5962">
              <w:rPr>
                <w:rFonts w:cs="Arial"/>
                <w:szCs w:val="20"/>
                <w:lang w:eastAsia="en-GB"/>
              </w:rPr>
              <w:t>e.g.</w:t>
            </w:r>
            <w:proofErr w:type="gramEnd"/>
            <w:r w:rsidRPr="009D5962">
              <w:rPr>
                <w:rFonts w:cs="Arial"/>
                <w:szCs w:val="20"/>
                <w:lang w:eastAsia="en-GB"/>
              </w:rPr>
              <w:t xml:space="preserve"> for the equation </w:t>
            </w:r>
            <w:r w:rsidRPr="009D5962">
              <w:rPr>
                <w:rFonts w:cs="Arial"/>
                <w:i/>
                <w:szCs w:val="20"/>
                <w:lang w:eastAsia="en-GB"/>
              </w:rPr>
              <w:t>y</w:t>
            </w:r>
            <w:r w:rsidRPr="009D5962">
              <w:rPr>
                <w:rFonts w:cs="Arial"/>
                <w:szCs w:val="20"/>
                <w:lang w:eastAsia="en-GB"/>
              </w:rPr>
              <w:t xml:space="preserve"> = 2</w:t>
            </w:r>
            <w:r w:rsidRPr="009D5962">
              <w:rPr>
                <w:rFonts w:cs="Arial"/>
                <w:i/>
                <w:szCs w:val="20"/>
                <w:lang w:eastAsia="en-GB"/>
              </w:rPr>
              <w:t>x</w:t>
            </w:r>
            <w:r w:rsidRPr="009D5962">
              <w:rPr>
                <w:rFonts w:cs="Arial"/>
                <w:szCs w:val="20"/>
                <w:lang w:eastAsia="en-GB"/>
              </w:rPr>
              <w:t xml:space="preserve"> this means the </w:t>
            </w:r>
            <w:r w:rsidRPr="009D5962">
              <w:rPr>
                <w:rFonts w:cs="Arial"/>
                <w:i/>
                <w:szCs w:val="20"/>
                <w:lang w:eastAsia="en-GB"/>
              </w:rPr>
              <w:t>y</w:t>
            </w:r>
            <w:r w:rsidRPr="009D5962">
              <w:rPr>
                <w:rFonts w:cs="Arial"/>
                <w:szCs w:val="20"/>
                <w:lang w:eastAsia="en-GB"/>
              </w:rPr>
              <w:t xml:space="preserve"> ordinate is always double the </w:t>
            </w:r>
            <w:r w:rsidRPr="009D5962">
              <w:rPr>
                <w:rFonts w:cs="Arial"/>
                <w:i/>
                <w:szCs w:val="20"/>
                <w:lang w:eastAsia="en-GB"/>
              </w:rPr>
              <w:t>x</w:t>
            </w:r>
            <w:r w:rsidRPr="009D5962">
              <w:rPr>
                <w:rFonts w:cs="Arial"/>
                <w:szCs w:val="20"/>
                <w:lang w:eastAsia="en-GB"/>
              </w:rPr>
              <w:t xml:space="preserve"> ordinate. Use this to identify if a point lies on the line, </w:t>
            </w:r>
            <w:proofErr w:type="gramStart"/>
            <w:r w:rsidRPr="009D5962">
              <w:rPr>
                <w:rFonts w:cs="Arial"/>
                <w:szCs w:val="20"/>
                <w:lang w:eastAsia="en-GB"/>
              </w:rPr>
              <w:t>e.g.</w:t>
            </w:r>
            <w:proofErr w:type="gramEnd"/>
            <w:r w:rsidRPr="009D5962">
              <w:rPr>
                <w:rFonts w:cs="Arial"/>
                <w:szCs w:val="20"/>
                <w:lang w:eastAsia="en-GB"/>
              </w:rPr>
              <w:t xml:space="preserve"> which of these points: (2, 8), (–4, 8), (7, 14), (20, 10), (0, 0) lies on the line </w:t>
            </w:r>
            <w:r w:rsidRPr="009D5962">
              <w:rPr>
                <w:rFonts w:cs="Arial"/>
                <w:i/>
                <w:szCs w:val="20"/>
                <w:lang w:eastAsia="en-GB"/>
              </w:rPr>
              <w:t>y</w:t>
            </w:r>
            <w:r w:rsidRPr="009D5962">
              <w:rPr>
                <w:rFonts w:cs="Arial"/>
                <w:szCs w:val="20"/>
                <w:lang w:eastAsia="en-GB"/>
              </w:rPr>
              <w:t xml:space="preserve"> = 2</w:t>
            </w:r>
            <w:r w:rsidRPr="009D5962">
              <w:rPr>
                <w:rFonts w:cs="Arial"/>
                <w:i/>
                <w:szCs w:val="20"/>
                <w:lang w:eastAsia="en-GB"/>
              </w:rPr>
              <w:t>x</w:t>
            </w:r>
            <w:r w:rsidRPr="009D5962">
              <w:rPr>
                <w:rFonts w:cs="Arial"/>
                <w:szCs w:val="20"/>
                <w:lang w:eastAsia="en-GB"/>
              </w:rPr>
              <w:t xml:space="preserve">? </w:t>
            </w:r>
          </w:p>
          <w:p w14:paraId="0B9E83D1" w14:textId="77777777" w:rsidR="002B2A91" w:rsidRPr="009D5962" w:rsidRDefault="002B2A91" w:rsidP="001B42A8">
            <w:pPr>
              <w:autoSpaceDE w:val="0"/>
              <w:autoSpaceDN w:val="0"/>
              <w:adjustRightInd w:val="0"/>
              <w:rPr>
                <w:rFonts w:cs="Arial"/>
                <w:szCs w:val="20"/>
                <w:lang w:eastAsia="en-GB"/>
              </w:rPr>
            </w:pPr>
          </w:p>
          <w:p w14:paraId="5B339B47" w14:textId="77777777" w:rsidR="002B2A91" w:rsidRDefault="002B2A91" w:rsidP="001B42A8">
            <w:pPr>
              <w:autoSpaceDE w:val="0"/>
              <w:autoSpaceDN w:val="0"/>
              <w:adjustRightInd w:val="0"/>
              <w:rPr>
                <w:rFonts w:cs="Arial"/>
                <w:szCs w:val="20"/>
                <w:lang w:eastAsia="en-GB"/>
              </w:rPr>
            </w:pPr>
            <w:r w:rsidRPr="009D5962">
              <w:rPr>
                <w:rFonts w:cs="Arial"/>
                <w:szCs w:val="20"/>
                <w:lang w:eastAsia="en-GB"/>
              </w:rPr>
              <w:t xml:space="preserve">Ask learners to </w:t>
            </w:r>
            <w:r>
              <w:rPr>
                <w:rFonts w:cs="Arial"/>
                <w:szCs w:val="20"/>
                <w:lang w:eastAsia="en-GB"/>
              </w:rPr>
              <w:t>write</w:t>
            </w:r>
            <w:r w:rsidRPr="009D5962">
              <w:rPr>
                <w:rFonts w:cs="Arial"/>
                <w:szCs w:val="20"/>
                <w:lang w:eastAsia="en-GB"/>
              </w:rPr>
              <w:t xml:space="preserve"> similar questions. </w:t>
            </w:r>
            <w:r w:rsidRPr="009D5962">
              <w:rPr>
                <w:rFonts w:cs="Arial"/>
                <w:b/>
                <w:szCs w:val="20"/>
                <w:lang w:eastAsia="en-GB"/>
              </w:rPr>
              <w:t xml:space="preserve">(I) </w:t>
            </w:r>
            <w:r w:rsidRPr="009D5962">
              <w:rPr>
                <w:rFonts w:cs="Arial"/>
                <w:szCs w:val="20"/>
                <w:lang w:eastAsia="en-GB"/>
              </w:rPr>
              <w:t xml:space="preserve">Then give these questions to others in a group to identify which points do not lie on a given line. </w:t>
            </w:r>
          </w:p>
          <w:p w14:paraId="65D8CF07" w14:textId="77777777" w:rsidR="002B2A91" w:rsidRDefault="002B2A91" w:rsidP="001B42A8">
            <w:pPr>
              <w:autoSpaceDE w:val="0"/>
              <w:autoSpaceDN w:val="0"/>
              <w:adjustRightInd w:val="0"/>
              <w:rPr>
                <w:rFonts w:cs="Arial"/>
                <w:szCs w:val="20"/>
                <w:lang w:eastAsia="en-GB"/>
              </w:rPr>
            </w:pPr>
          </w:p>
          <w:p w14:paraId="498B3062" w14:textId="6F28B1A6" w:rsidR="002B2A91" w:rsidRPr="001B42A8" w:rsidRDefault="002B2A91" w:rsidP="001B42A8">
            <w:pPr>
              <w:autoSpaceDE w:val="0"/>
              <w:autoSpaceDN w:val="0"/>
              <w:adjustRightInd w:val="0"/>
              <w:rPr>
                <w:rFonts w:cs="Arial"/>
                <w:szCs w:val="20"/>
                <w:shd w:val="clear" w:color="auto" w:fill="FEEFE6"/>
                <w:lang w:eastAsia="en-GB"/>
              </w:rPr>
            </w:pPr>
            <w:r>
              <w:rPr>
                <w:rFonts w:cs="Arial"/>
                <w:szCs w:val="20"/>
                <w:shd w:val="clear" w:color="auto" w:fill="FEEFE6"/>
                <w:lang w:eastAsia="en-GB"/>
              </w:rPr>
              <w:lastRenderedPageBreak/>
              <w:t xml:space="preserve">For Extended candidates, move on to graphs where the equation is given in different forms such as </w:t>
            </w:r>
            <w:r>
              <w:rPr>
                <w:rFonts w:cs="Arial"/>
                <w:szCs w:val="20"/>
                <w:shd w:val="clear" w:color="auto" w:fill="FEEFE6"/>
                <w:lang w:eastAsia="en-GB"/>
              </w:rPr>
              <w:br/>
            </w:r>
            <w:proofErr w:type="spellStart"/>
            <w:r>
              <w:rPr>
                <w:rFonts w:cs="Arial"/>
                <w:szCs w:val="20"/>
                <w:shd w:val="clear" w:color="auto" w:fill="FEEFE6"/>
                <w:lang w:eastAsia="en-GB"/>
              </w:rPr>
              <w:t>a</w:t>
            </w:r>
            <w:r>
              <w:rPr>
                <w:rFonts w:cs="Arial"/>
                <w:i/>
                <w:iCs/>
                <w:szCs w:val="20"/>
                <w:shd w:val="clear" w:color="auto" w:fill="FEEFE6"/>
                <w:lang w:eastAsia="en-GB"/>
              </w:rPr>
              <w:t>x</w:t>
            </w:r>
            <w:proofErr w:type="spellEnd"/>
            <w:r>
              <w:rPr>
                <w:rFonts w:cs="Arial"/>
                <w:szCs w:val="20"/>
                <w:shd w:val="clear" w:color="auto" w:fill="FEEFE6"/>
                <w:lang w:eastAsia="en-GB"/>
              </w:rPr>
              <w:t xml:space="preserve"> + b</w:t>
            </w:r>
            <w:r>
              <w:rPr>
                <w:rFonts w:cs="Arial"/>
                <w:i/>
                <w:iCs/>
                <w:szCs w:val="20"/>
                <w:shd w:val="clear" w:color="auto" w:fill="FEEFE6"/>
                <w:lang w:eastAsia="en-GB"/>
              </w:rPr>
              <w:t>y</w:t>
            </w:r>
            <w:r>
              <w:rPr>
                <w:rFonts w:cs="Arial"/>
                <w:szCs w:val="20"/>
                <w:shd w:val="clear" w:color="auto" w:fill="FEEFE6"/>
                <w:lang w:eastAsia="en-GB"/>
              </w:rPr>
              <w:t xml:space="preserve"> = c.</w:t>
            </w:r>
            <w:r w:rsidRPr="00F11E35">
              <w:rPr>
                <w:rFonts w:cs="Arial"/>
                <w:szCs w:val="20"/>
                <w:lang w:eastAsia="en-GB"/>
              </w:rPr>
              <w:t xml:space="preserve"> </w:t>
            </w:r>
            <w:r>
              <w:rPr>
                <w:rFonts w:cs="Arial"/>
                <w:szCs w:val="20"/>
                <w:shd w:val="clear" w:color="auto" w:fill="FEEFE6"/>
                <w:lang w:eastAsia="en-GB"/>
              </w:rPr>
              <w:t>L</w:t>
            </w:r>
            <w:r w:rsidRPr="00F11E35">
              <w:rPr>
                <w:rFonts w:cs="Arial"/>
                <w:szCs w:val="20"/>
                <w:shd w:val="clear" w:color="auto" w:fill="FEEFE6"/>
                <w:lang w:eastAsia="en-GB"/>
              </w:rPr>
              <w:t xml:space="preserve">earners </w:t>
            </w:r>
            <w:r>
              <w:rPr>
                <w:rFonts w:cs="Arial"/>
                <w:szCs w:val="20"/>
                <w:shd w:val="clear" w:color="auto" w:fill="FEEFE6"/>
                <w:lang w:eastAsia="en-GB"/>
              </w:rPr>
              <w:t>can</w:t>
            </w:r>
            <w:r w:rsidRPr="00F11E35">
              <w:rPr>
                <w:rFonts w:cs="Arial"/>
                <w:szCs w:val="20"/>
                <w:shd w:val="clear" w:color="auto" w:fill="FEEFE6"/>
                <w:lang w:eastAsia="en-GB"/>
              </w:rPr>
              <w:t xml:space="preserve"> investigate different features of graphs</w:t>
            </w:r>
            <w:r>
              <w:rPr>
                <w:rFonts w:cs="Arial"/>
                <w:szCs w:val="20"/>
                <w:shd w:val="clear" w:color="auto" w:fill="FEEFE6"/>
                <w:lang w:eastAsia="en-GB"/>
              </w:rPr>
              <w:t xml:space="preserve"> using s</w:t>
            </w:r>
            <w:r w:rsidRPr="00F11E35">
              <w:rPr>
                <w:rFonts w:cs="Arial"/>
                <w:szCs w:val="20"/>
                <w:shd w:val="clear" w:color="auto" w:fill="FEEFE6"/>
                <w:lang w:eastAsia="en-GB"/>
              </w:rPr>
              <w:t xml:space="preserve">oftware drawing packages such as </w:t>
            </w:r>
            <w:r w:rsidR="00F61AC1">
              <w:rPr>
                <w:rFonts w:cs="Arial"/>
                <w:szCs w:val="20"/>
                <w:shd w:val="clear" w:color="auto" w:fill="FEEFE6"/>
                <w:lang w:eastAsia="en-GB"/>
              </w:rPr>
              <w:t>GeoGebra</w:t>
            </w:r>
            <w:r w:rsidRPr="00F11E35">
              <w:rPr>
                <w:rFonts w:cs="Arial"/>
                <w:szCs w:val="20"/>
                <w:shd w:val="clear" w:color="auto" w:fill="FEEFE6"/>
                <w:lang w:eastAsia="en-GB"/>
              </w:rPr>
              <w:t xml:space="preserve"> (</w:t>
            </w:r>
            <w:hyperlink r:id="rId100" w:history="1">
              <w:r w:rsidRPr="00F11E35">
                <w:rPr>
                  <w:rStyle w:val="Hyperlink"/>
                  <w:rFonts w:cs="Arial"/>
                  <w:szCs w:val="20"/>
                  <w:shd w:val="clear" w:color="auto" w:fill="FEEFE6"/>
                  <w:lang w:eastAsia="en-GB"/>
                </w:rPr>
                <w:t>www.</w:t>
              </w:r>
              <w:r w:rsidR="00F61AC1">
                <w:rPr>
                  <w:rStyle w:val="Hyperlink"/>
                  <w:rFonts w:cs="Arial"/>
                  <w:szCs w:val="20"/>
                  <w:shd w:val="clear" w:color="auto" w:fill="FEEFE6"/>
                  <w:lang w:eastAsia="en-GB"/>
                </w:rPr>
                <w:t>GeoGebra</w:t>
              </w:r>
              <w:r w:rsidRPr="00F11E35">
                <w:rPr>
                  <w:rStyle w:val="Hyperlink"/>
                  <w:rFonts w:cs="Arial"/>
                  <w:szCs w:val="20"/>
                  <w:shd w:val="clear" w:color="auto" w:fill="FEEFE6"/>
                  <w:lang w:eastAsia="en-GB"/>
                </w:rPr>
                <w:t>.org</w:t>
              </w:r>
            </w:hyperlink>
            <w:r w:rsidRPr="00F11E35">
              <w:rPr>
                <w:rFonts w:cs="Arial"/>
                <w:szCs w:val="20"/>
                <w:shd w:val="clear" w:color="auto" w:fill="FEEFE6"/>
                <w:lang w:eastAsia="en-GB"/>
              </w:rPr>
              <w:t xml:space="preserve">). </w:t>
            </w:r>
            <w:r w:rsidR="00F61AC1">
              <w:rPr>
                <w:rFonts w:cs="Arial"/>
                <w:szCs w:val="20"/>
                <w:shd w:val="clear" w:color="auto" w:fill="FEEFE6"/>
                <w:lang w:eastAsia="en-GB"/>
              </w:rPr>
              <w:t>GeoGebra</w:t>
            </w:r>
            <w:r w:rsidRPr="00F11E35">
              <w:rPr>
                <w:rFonts w:cs="Arial"/>
                <w:szCs w:val="20"/>
                <w:shd w:val="clear" w:color="auto" w:fill="FEEFE6"/>
                <w:lang w:eastAsia="en-GB"/>
              </w:rPr>
              <w:t xml:space="preserve"> is free to download.</w:t>
            </w:r>
            <w:r>
              <w:rPr>
                <w:rFonts w:cs="Arial"/>
                <w:szCs w:val="20"/>
                <w:shd w:val="clear" w:color="auto" w:fill="FEEFE6"/>
                <w:lang w:eastAsia="en-GB"/>
              </w:rPr>
              <w:t xml:space="preserve"> </w:t>
            </w:r>
            <w:r>
              <w:rPr>
                <w:rFonts w:cs="Arial"/>
                <w:b/>
                <w:bCs/>
                <w:szCs w:val="20"/>
                <w:shd w:val="clear" w:color="auto" w:fill="FEEFE6"/>
                <w:lang w:eastAsia="en-GB"/>
              </w:rPr>
              <w:t>(I)</w:t>
            </w:r>
            <w:r w:rsidRPr="00F11E35">
              <w:rPr>
                <w:rFonts w:cs="Arial"/>
                <w:szCs w:val="20"/>
                <w:shd w:val="clear" w:color="auto" w:fill="FEEFE6"/>
                <w:lang w:eastAsia="en-GB"/>
              </w:rPr>
              <w:t xml:space="preserve"> </w:t>
            </w:r>
          </w:p>
          <w:p w14:paraId="7BCC0E91" w14:textId="77777777" w:rsidR="002B2A91" w:rsidRPr="00BD74C2" w:rsidRDefault="002B2A91" w:rsidP="001B42A8">
            <w:pPr>
              <w:autoSpaceDE w:val="0"/>
              <w:autoSpaceDN w:val="0"/>
              <w:adjustRightInd w:val="0"/>
              <w:rPr>
                <w:rFonts w:cs="Arial"/>
                <w:sz w:val="16"/>
                <w:szCs w:val="16"/>
                <w:lang w:eastAsia="en-GB"/>
              </w:rPr>
            </w:pPr>
            <w:r>
              <w:rPr>
                <w:rFonts w:cs="Arial"/>
                <w:szCs w:val="20"/>
                <w:shd w:val="clear" w:color="auto" w:fill="FEEFE6"/>
                <w:lang w:eastAsia="en-GB"/>
              </w:rPr>
              <w:t xml:space="preserve">  </w:t>
            </w:r>
          </w:p>
          <w:tbl>
            <w:tblPr>
              <w:tblStyle w:val="TableGrid"/>
              <w:tblW w:w="0" w:type="auto"/>
              <w:tblLayout w:type="fixed"/>
              <w:tblLook w:val="04A0" w:firstRow="1" w:lastRow="0" w:firstColumn="1" w:lastColumn="0" w:noHBand="0" w:noVBand="1"/>
            </w:tblPr>
            <w:tblGrid>
              <w:gridCol w:w="1809"/>
              <w:gridCol w:w="7882"/>
            </w:tblGrid>
            <w:tr w:rsidR="002B2A91" w:rsidRPr="009D5962" w14:paraId="223CBBFD"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5E57D140" w14:textId="77777777" w:rsidR="002B2A91" w:rsidRPr="009D5962" w:rsidRDefault="002B2A91" w:rsidP="001B42A8">
                  <w:pPr>
                    <w:rPr>
                      <w:rFonts w:cs="Arial"/>
                      <w:spacing w:val="-1"/>
                      <w:szCs w:val="20"/>
                    </w:rPr>
                  </w:pPr>
                  <w:r w:rsidRPr="009D5962">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6A0378C3" w14:textId="77777777" w:rsidR="002B2A91" w:rsidRPr="009D5962" w:rsidRDefault="002B2A91" w:rsidP="001B42A8">
                  <w:pPr>
                    <w:rPr>
                      <w:rFonts w:cs="Arial"/>
                      <w:spacing w:val="-1"/>
                      <w:szCs w:val="20"/>
                    </w:rPr>
                  </w:pPr>
                  <w:r w:rsidRPr="009D5962">
                    <w:rPr>
                      <w:rFonts w:cs="Arial"/>
                      <w:spacing w:val="-1"/>
                      <w:szCs w:val="20"/>
                    </w:rPr>
                    <w:t xml:space="preserve"> </w:t>
                  </w:r>
                </w:p>
              </w:tc>
            </w:tr>
            <w:tr w:rsidR="002B2A91" w:rsidRPr="009D5962" w14:paraId="35FADFD7"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0F04A903" w14:textId="77777777" w:rsidR="002B2A91" w:rsidRPr="009D5962" w:rsidRDefault="002B2A91" w:rsidP="001B42A8">
                  <w:pPr>
                    <w:rPr>
                      <w:rFonts w:cs="Arial"/>
                      <w:spacing w:val="-1"/>
                      <w:szCs w:val="20"/>
                    </w:rPr>
                  </w:pPr>
                  <w:r>
                    <w:rPr>
                      <w:rFonts w:cs="Arial"/>
                      <w:spacing w:val="-1"/>
                      <w:szCs w:val="20"/>
                    </w:rPr>
                    <w:t>Teaching Pack</w:t>
                  </w:r>
                  <w:r w:rsidRPr="009D5962">
                    <w:rPr>
                      <w:rFonts w:cs="Arial"/>
                      <w:spacing w:val="-1"/>
                      <w:szCs w:val="20"/>
                    </w:rPr>
                    <w:t>: Straight line graphs</w:t>
                  </w:r>
                </w:p>
                <w:p w14:paraId="40D4923C" w14:textId="77777777" w:rsidR="002B2A91" w:rsidRPr="009D5962" w:rsidRDefault="002B2A91" w:rsidP="001B42A8">
                  <w:pPr>
                    <w:rPr>
                      <w:rFonts w:cs="Arial"/>
                      <w:spacing w:val="-1"/>
                      <w:szCs w:val="20"/>
                    </w:rPr>
                  </w:pPr>
                  <w:r w:rsidRPr="009D5962">
                    <w:rPr>
                      <w:rFonts w:cs="Arial"/>
                      <w:spacing w:val="-1"/>
                      <w:szCs w:val="20"/>
                    </w:rPr>
                    <w:t xml:space="preserve">The </w:t>
                  </w:r>
                  <w:r>
                    <w:rPr>
                      <w:rFonts w:cs="Arial"/>
                      <w:spacing w:val="-1"/>
                      <w:szCs w:val="20"/>
                    </w:rPr>
                    <w:t>Teaching Pack</w:t>
                  </w:r>
                  <w:r w:rsidRPr="009D5962">
                    <w:rPr>
                      <w:rFonts w:cs="Arial"/>
                      <w:spacing w:val="-1"/>
                      <w:szCs w:val="20"/>
                    </w:rPr>
                    <w:t xml:space="preserve"> includes a lesson on interpreting and obtaining the equation of a </w:t>
                  </w:r>
                  <w:proofErr w:type="gramStart"/>
                  <w:r w:rsidRPr="009D5962">
                    <w:rPr>
                      <w:rFonts w:cs="Arial"/>
                      <w:spacing w:val="-1"/>
                      <w:szCs w:val="20"/>
                    </w:rPr>
                    <w:t>straight line</w:t>
                  </w:r>
                  <w:proofErr w:type="gramEnd"/>
                  <w:r w:rsidRPr="009D5962">
                    <w:rPr>
                      <w:rFonts w:cs="Arial"/>
                      <w:spacing w:val="-1"/>
                      <w:szCs w:val="20"/>
                    </w:rPr>
                    <w:t xml:space="preserve"> graph.</w:t>
                  </w:r>
                </w:p>
              </w:tc>
            </w:tr>
          </w:tbl>
          <w:p w14:paraId="7469FEFD" w14:textId="77777777" w:rsidR="002B2A91" w:rsidRPr="004A4E17" w:rsidRDefault="002B2A91" w:rsidP="001B42A8">
            <w:pPr>
              <w:pStyle w:val="BodyText"/>
            </w:pPr>
          </w:p>
        </w:tc>
      </w:tr>
      <w:tr w:rsidR="000A3517" w:rsidRPr="00CC2CE0" w14:paraId="151AF8D4" w14:textId="77777777" w:rsidTr="001B42A8">
        <w:tblPrEx>
          <w:tblCellMar>
            <w:top w:w="0" w:type="dxa"/>
            <w:bottom w:w="0" w:type="dxa"/>
          </w:tblCellMar>
        </w:tblPrEx>
        <w:tc>
          <w:tcPr>
            <w:tcW w:w="2552" w:type="dxa"/>
            <w:tcMar>
              <w:top w:w="113" w:type="dxa"/>
              <w:bottom w:w="113" w:type="dxa"/>
            </w:tcMar>
          </w:tcPr>
          <w:p w14:paraId="639ABF8E" w14:textId="77777777" w:rsidR="000A3517" w:rsidRDefault="000A3517" w:rsidP="001B42A8">
            <w:pPr>
              <w:pStyle w:val="BodyText"/>
              <w:rPr>
                <w:lang w:eastAsia="en-GB"/>
              </w:rPr>
            </w:pPr>
            <w:r w:rsidRPr="000420CE">
              <w:rPr>
                <w:lang w:eastAsia="en-GB"/>
              </w:rPr>
              <w:lastRenderedPageBreak/>
              <w:t xml:space="preserve">C1.11 </w:t>
            </w:r>
          </w:p>
          <w:p w14:paraId="42B39B6E" w14:textId="61952EE1" w:rsidR="000A3517" w:rsidRPr="004A4E17" w:rsidRDefault="000A3517" w:rsidP="001B42A8">
            <w:pPr>
              <w:pStyle w:val="BodyText"/>
              <w:rPr>
                <w:lang w:eastAsia="en-GB"/>
              </w:rPr>
            </w:pPr>
            <w:r w:rsidRPr="000420CE">
              <w:rPr>
                <w:lang w:eastAsia="en-GB"/>
              </w:rPr>
              <w:t xml:space="preserve">and </w:t>
            </w:r>
            <w:r w:rsidRPr="001B42A8">
              <w:rPr>
                <w:shd w:val="clear" w:color="auto" w:fill="FEEFE6"/>
                <w:lang w:eastAsia="en-GB"/>
              </w:rPr>
              <w:t>E1.11</w:t>
            </w:r>
            <w:r w:rsidR="00B57D0E" w:rsidRPr="00B57D0E">
              <w:rPr>
                <w:lang w:eastAsia="en-GB"/>
              </w:rPr>
              <w:t xml:space="preserve"> Ratio and proportion</w:t>
            </w:r>
          </w:p>
        </w:tc>
        <w:tc>
          <w:tcPr>
            <w:tcW w:w="2126" w:type="dxa"/>
            <w:tcMar>
              <w:top w:w="113" w:type="dxa"/>
              <w:bottom w:w="113" w:type="dxa"/>
            </w:tcMar>
          </w:tcPr>
          <w:p w14:paraId="7F5E9390" w14:textId="09F1A6CD" w:rsidR="000A3517" w:rsidRPr="000420CE" w:rsidRDefault="000A3517" w:rsidP="001B42A8">
            <w:pPr>
              <w:autoSpaceDE w:val="0"/>
              <w:autoSpaceDN w:val="0"/>
              <w:adjustRightInd w:val="0"/>
              <w:rPr>
                <w:rFonts w:cs="Arial"/>
                <w:szCs w:val="20"/>
                <w:lang w:eastAsia="en-GB"/>
              </w:rPr>
            </w:pPr>
            <w:r>
              <w:rPr>
                <w:rFonts w:cs="Arial"/>
                <w:szCs w:val="20"/>
                <w:lang w:eastAsia="en-GB"/>
              </w:rPr>
              <w:t>U</w:t>
            </w:r>
            <w:r w:rsidRPr="000420CE">
              <w:rPr>
                <w:rFonts w:cs="Arial"/>
                <w:szCs w:val="20"/>
                <w:lang w:eastAsia="en-GB"/>
              </w:rPr>
              <w:t>nderstand</w:t>
            </w:r>
            <w:r>
              <w:rPr>
                <w:rFonts w:cs="Arial"/>
                <w:szCs w:val="20"/>
                <w:lang w:eastAsia="en-GB"/>
              </w:rPr>
              <w:t xml:space="preserve"> and use</w:t>
            </w:r>
            <w:r w:rsidRPr="000420CE">
              <w:rPr>
                <w:rFonts w:cs="Arial"/>
                <w:szCs w:val="20"/>
                <w:lang w:eastAsia="en-GB"/>
              </w:rPr>
              <w:t xml:space="preserve"> ratio and proportion</w:t>
            </w:r>
            <w:r w:rsidR="00491121">
              <w:rPr>
                <w:rFonts w:cs="Arial"/>
                <w:szCs w:val="20"/>
                <w:lang w:eastAsia="en-GB"/>
              </w:rPr>
              <w:t xml:space="preserve"> to</w:t>
            </w:r>
            <w:r>
              <w:rPr>
                <w:rFonts w:cs="Arial"/>
                <w:szCs w:val="20"/>
                <w:lang w:eastAsia="en-GB"/>
              </w:rPr>
              <w:t>:</w:t>
            </w:r>
          </w:p>
          <w:p w14:paraId="6A4FFBE3" w14:textId="77777777" w:rsidR="000A3517" w:rsidRPr="000420CE" w:rsidRDefault="000A3517" w:rsidP="001B42A8">
            <w:pPr>
              <w:autoSpaceDE w:val="0"/>
              <w:autoSpaceDN w:val="0"/>
              <w:adjustRightInd w:val="0"/>
              <w:rPr>
                <w:rFonts w:cs="Arial"/>
                <w:szCs w:val="20"/>
                <w:lang w:eastAsia="en-GB"/>
              </w:rPr>
            </w:pPr>
          </w:p>
          <w:p w14:paraId="197F27FB" w14:textId="02BDAD52" w:rsidR="000A3517" w:rsidRDefault="000A3517" w:rsidP="00F72313">
            <w:pPr>
              <w:pStyle w:val="ListParagraph"/>
              <w:numPr>
                <w:ilvl w:val="0"/>
                <w:numId w:val="9"/>
              </w:numPr>
              <w:autoSpaceDE w:val="0"/>
              <w:autoSpaceDN w:val="0"/>
              <w:adjustRightInd w:val="0"/>
              <w:rPr>
                <w:rFonts w:cs="Arial"/>
                <w:lang w:eastAsia="en-GB"/>
              </w:rPr>
            </w:pPr>
            <w:r w:rsidRPr="00E301F0">
              <w:rPr>
                <w:rFonts w:cs="Arial"/>
                <w:lang w:eastAsia="en-GB"/>
              </w:rPr>
              <w:t>giv</w:t>
            </w:r>
            <w:r w:rsidR="00257C83">
              <w:rPr>
                <w:rFonts w:cs="Arial"/>
                <w:lang w:eastAsia="en-GB"/>
              </w:rPr>
              <w:t>e</w:t>
            </w:r>
            <w:r w:rsidRPr="00E301F0">
              <w:rPr>
                <w:rFonts w:cs="Arial"/>
                <w:lang w:eastAsia="en-GB"/>
              </w:rPr>
              <w:t xml:space="preserve"> ratios in </w:t>
            </w:r>
            <w:r w:rsidR="00257C83">
              <w:rPr>
                <w:rFonts w:cs="Arial"/>
                <w:lang w:eastAsia="en-GB"/>
              </w:rPr>
              <w:t xml:space="preserve">their </w:t>
            </w:r>
            <w:r w:rsidRPr="00E301F0">
              <w:rPr>
                <w:rFonts w:cs="Arial"/>
                <w:lang w:eastAsia="en-GB"/>
              </w:rPr>
              <w:t>simplest form</w:t>
            </w:r>
          </w:p>
          <w:p w14:paraId="3E2D8CF8" w14:textId="59666129" w:rsidR="000A3517" w:rsidRDefault="000A3517" w:rsidP="00F72313">
            <w:pPr>
              <w:pStyle w:val="ListParagraph"/>
              <w:numPr>
                <w:ilvl w:val="0"/>
                <w:numId w:val="9"/>
              </w:numPr>
              <w:autoSpaceDE w:val="0"/>
              <w:autoSpaceDN w:val="0"/>
              <w:adjustRightInd w:val="0"/>
              <w:rPr>
                <w:rFonts w:cs="Arial"/>
                <w:lang w:eastAsia="en-GB"/>
              </w:rPr>
            </w:pPr>
            <w:r>
              <w:rPr>
                <w:rFonts w:cs="Arial"/>
                <w:lang w:eastAsia="en-GB"/>
              </w:rPr>
              <w:t>divid</w:t>
            </w:r>
            <w:r w:rsidR="00257C83">
              <w:rPr>
                <w:rFonts w:cs="Arial"/>
                <w:lang w:eastAsia="en-GB"/>
              </w:rPr>
              <w:t>e</w:t>
            </w:r>
            <w:r>
              <w:rPr>
                <w:rFonts w:cs="Arial"/>
                <w:lang w:eastAsia="en-GB"/>
              </w:rPr>
              <w:t xml:space="preserve"> a quantity </w:t>
            </w:r>
            <w:proofErr w:type="gramStart"/>
            <w:r>
              <w:rPr>
                <w:rFonts w:cs="Arial"/>
                <w:lang w:eastAsia="en-GB"/>
              </w:rPr>
              <w:t>in a given</w:t>
            </w:r>
            <w:proofErr w:type="gramEnd"/>
            <w:r>
              <w:rPr>
                <w:rFonts w:cs="Arial"/>
                <w:lang w:eastAsia="en-GB"/>
              </w:rPr>
              <w:t xml:space="preserve"> ratio</w:t>
            </w:r>
          </w:p>
          <w:p w14:paraId="7485D630" w14:textId="2CB96FD5" w:rsidR="000A3517" w:rsidRPr="00E301F0" w:rsidRDefault="000A3517" w:rsidP="00F72313">
            <w:pPr>
              <w:pStyle w:val="ListParagraph"/>
              <w:numPr>
                <w:ilvl w:val="0"/>
                <w:numId w:val="9"/>
              </w:numPr>
              <w:autoSpaceDE w:val="0"/>
              <w:autoSpaceDN w:val="0"/>
              <w:adjustRightInd w:val="0"/>
              <w:rPr>
                <w:rFonts w:cs="Arial"/>
                <w:lang w:eastAsia="en-GB"/>
              </w:rPr>
            </w:pPr>
            <w:r>
              <w:rPr>
                <w:rFonts w:cs="Arial"/>
                <w:lang w:eastAsia="en-GB"/>
              </w:rPr>
              <w:t>us</w:t>
            </w:r>
            <w:r w:rsidR="00257C83">
              <w:rPr>
                <w:rFonts w:cs="Arial"/>
                <w:lang w:eastAsia="en-GB"/>
              </w:rPr>
              <w:t xml:space="preserve">e </w:t>
            </w:r>
            <w:r>
              <w:rPr>
                <w:rFonts w:cs="Arial"/>
                <w:lang w:eastAsia="en-GB"/>
              </w:rPr>
              <w:t>proportional reasoning and ratios in context.</w:t>
            </w:r>
          </w:p>
          <w:p w14:paraId="4D76F64F" w14:textId="77777777" w:rsidR="000A3517" w:rsidRDefault="000A3517" w:rsidP="001B42A8">
            <w:pPr>
              <w:autoSpaceDE w:val="0"/>
              <w:autoSpaceDN w:val="0"/>
              <w:adjustRightInd w:val="0"/>
              <w:rPr>
                <w:rFonts w:cs="Arial"/>
                <w:szCs w:val="20"/>
                <w:lang w:eastAsia="en-GB"/>
              </w:rPr>
            </w:pPr>
          </w:p>
          <w:p w14:paraId="67D40CBD" w14:textId="77777777" w:rsidR="000A3517" w:rsidRPr="004A4E17" w:rsidRDefault="000A3517" w:rsidP="001B42A8">
            <w:pPr>
              <w:pStyle w:val="BodyText"/>
              <w:rPr>
                <w:lang w:eastAsia="en-GB"/>
              </w:rPr>
            </w:pPr>
          </w:p>
        </w:tc>
        <w:tc>
          <w:tcPr>
            <w:tcW w:w="9923" w:type="dxa"/>
            <w:tcMar>
              <w:top w:w="113" w:type="dxa"/>
              <w:bottom w:w="113" w:type="dxa"/>
            </w:tcMar>
          </w:tcPr>
          <w:p w14:paraId="4CF998E8" w14:textId="77777777" w:rsidR="000A3517" w:rsidRPr="000420CE" w:rsidRDefault="000A3517" w:rsidP="001B42A8">
            <w:pPr>
              <w:autoSpaceDE w:val="0"/>
              <w:autoSpaceDN w:val="0"/>
              <w:adjustRightInd w:val="0"/>
              <w:rPr>
                <w:rFonts w:cs="Arial"/>
                <w:b/>
                <w:szCs w:val="20"/>
                <w:lang w:eastAsia="en-GB"/>
              </w:rPr>
            </w:pPr>
            <w:r>
              <w:rPr>
                <w:rFonts w:cs="Arial"/>
                <w:szCs w:val="20"/>
                <w:lang w:eastAsia="en-GB"/>
              </w:rPr>
              <w:t>Explain the</w:t>
            </w:r>
            <w:r w:rsidRPr="000420CE">
              <w:rPr>
                <w:rFonts w:cs="Arial"/>
                <w:szCs w:val="20"/>
                <w:lang w:eastAsia="en-GB"/>
              </w:rPr>
              <w:t xml:space="preserve"> </w:t>
            </w:r>
            <w:r>
              <w:rPr>
                <w:rFonts w:cs="Arial"/>
                <w:szCs w:val="20"/>
                <w:lang w:eastAsia="en-GB"/>
              </w:rPr>
              <w:t>meaning</w:t>
            </w:r>
            <w:r w:rsidRPr="000420CE">
              <w:rPr>
                <w:rFonts w:cs="Arial"/>
                <w:szCs w:val="20"/>
                <w:lang w:eastAsia="en-GB"/>
              </w:rPr>
              <w:t xml:space="preserve"> of ratio with a practical demonstration, for example the ratio of different coloured beads on a necklace. </w:t>
            </w:r>
          </w:p>
          <w:p w14:paraId="1E6BEBDA" w14:textId="77777777" w:rsidR="000A3517" w:rsidRPr="000420CE" w:rsidRDefault="000A3517" w:rsidP="001B42A8">
            <w:pPr>
              <w:autoSpaceDE w:val="0"/>
              <w:autoSpaceDN w:val="0"/>
              <w:adjustRightInd w:val="0"/>
              <w:rPr>
                <w:rFonts w:cs="Arial"/>
                <w:szCs w:val="20"/>
                <w:lang w:eastAsia="en-GB"/>
              </w:rPr>
            </w:pPr>
          </w:p>
          <w:p w14:paraId="2D43CF6E" w14:textId="77777777" w:rsidR="000A3517" w:rsidRPr="000420CE" w:rsidRDefault="000A3517" w:rsidP="001B42A8">
            <w:pPr>
              <w:autoSpaceDE w:val="0"/>
              <w:autoSpaceDN w:val="0"/>
              <w:adjustRightInd w:val="0"/>
              <w:rPr>
                <w:rFonts w:cs="Arial"/>
                <w:b/>
                <w:szCs w:val="20"/>
                <w:lang w:eastAsia="en-GB"/>
              </w:rPr>
            </w:pPr>
            <w:r>
              <w:rPr>
                <w:rFonts w:cs="Arial"/>
                <w:szCs w:val="20"/>
                <w:lang w:eastAsia="en-GB"/>
              </w:rPr>
              <w:t>Give learners</w:t>
            </w:r>
            <w:r w:rsidRPr="000420CE">
              <w:rPr>
                <w:rFonts w:cs="Arial"/>
                <w:szCs w:val="20"/>
                <w:lang w:eastAsia="en-GB"/>
              </w:rPr>
              <w:t xml:space="preserve"> </w:t>
            </w:r>
            <w:r>
              <w:rPr>
                <w:rFonts w:cs="Arial"/>
                <w:szCs w:val="20"/>
                <w:lang w:eastAsia="en-GB"/>
              </w:rPr>
              <w:t>exercises on</w:t>
            </w:r>
            <w:r w:rsidRPr="000420CE">
              <w:rPr>
                <w:rFonts w:cs="Arial"/>
                <w:szCs w:val="20"/>
                <w:lang w:eastAsia="en-GB"/>
              </w:rPr>
              <w:t xml:space="preserve"> </w:t>
            </w:r>
            <w:r>
              <w:rPr>
                <w:rFonts w:cs="Arial"/>
                <w:szCs w:val="20"/>
                <w:lang w:eastAsia="en-GB"/>
              </w:rPr>
              <w:t>dividing</w:t>
            </w:r>
            <w:r w:rsidRPr="000420CE">
              <w:rPr>
                <w:rFonts w:cs="Arial"/>
                <w:szCs w:val="20"/>
                <w:lang w:eastAsia="en-GB"/>
              </w:rPr>
              <w:t xml:space="preserve"> a quantity into </w:t>
            </w:r>
            <w:proofErr w:type="gramStart"/>
            <w:r w:rsidRPr="000420CE">
              <w:rPr>
                <w:rFonts w:cs="Arial"/>
                <w:szCs w:val="20"/>
                <w:lang w:eastAsia="en-GB"/>
              </w:rPr>
              <w:t>a number of</w:t>
            </w:r>
            <w:proofErr w:type="gramEnd"/>
            <w:r w:rsidRPr="000420CE">
              <w:rPr>
                <w:rFonts w:cs="Arial"/>
                <w:szCs w:val="20"/>
                <w:lang w:eastAsia="en-GB"/>
              </w:rPr>
              <w:t xml:space="preserve"> unequal parts. For </w:t>
            </w:r>
            <w:r>
              <w:rPr>
                <w:rFonts w:cs="Arial"/>
                <w:szCs w:val="20"/>
                <w:lang w:eastAsia="en-GB"/>
              </w:rPr>
              <w:t>example</w:t>
            </w:r>
            <w:r w:rsidRPr="000420CE">
              <w:rPr>
                <w:rFonts w:cs="Arial"/>
                <w:szCs w:val="20"/>
                <w:lang w:eastAsia="en-GB"/>
              </w:rPr>
              <w:t>: ‘</w:t>
            </w:r>
            <w:r>
              <w:rPr>
                <w:rFonts w:cs="Arial"/>
                <w:szCs w:val="20"/>
                <w:lang w:eastAsia="en-GB"/>
              </w:rPr>
              <w:t>S</w:t>
            </w:r>
            <w:r w:rsidRPr="000420CE">
              <w:rPr>
                <w:rFonts w:cs="Arial"/>
                <w:szCs w:val="20"/>
                <w:lang w:eastAsia="en-GB"/>
              </w:rPr>
              <w:t xml:space="preserve">hare $360 in the ratio 2 : 3 : 7’. Move on to writing ratios in an equivalent form, </w:t>
            </w:r>
            <w:proofErr w:type="gramStart"/>
            <w:r w:rsidRPr="000420CE">
              <w:rPr>
                <w:rFonts w:cs="Arial"/>
                <w:szCs w:val="20"/>
                <w:lang w:eastAsia="en-GB"/>
              </w:rPr>
              <w:t>e.g.</w:t>
            </w:r>
            <w:proofErr w:type="gramEnd"/>
            <w:r w:rsidRPr="000420CE">
              <w:rPr>
                <w:rFonts w:cs="Arial"/>
                <w:szCs w:val="20"/>
                <w:lang w:eastAsia="en-GB"/>
              </w:rPr>
              <w:t xml:space="preserve"> 6 : 8 can be written as 3 : 4, leading on to the form 1 : </w:t>
            </w:r>
            <w:r w:rsidRPr="000420CE">
              <w:rPr>
                <w:rFonts w:cs="Arial"/>
                <w:i/>
                <w:szCs w:val="20"/>
                <w:lang w:eastAsia="en-GB"/>
              </w:rPr>
              <w:t>n</w:t>
            </w:r>
            <w:r w:rsidRPr="000420CE">
              <w:rPr>
                <w:rFonts w:cs="Arial"/>
                <w:szCs w:val="20"/>
                <w:lang w:eastAsia="en-GB"/>
              </w:rPr>
              <w:t xml:space="preserve">. </w:t>
            </w:r>
          </w:p>
          <w:p w14:paraId="1D798282" w14:textId="77777777" w:rsidR="000A3517" w:rsidRPr="000420CE" w:rsidRDefault="000A3517" w:rsidP="001B42A8">
            <w:pPr>
              <w:autoSpaceDE w:val="0"/>
              <w:autoSpaceDN w:val="0"/>
              <w:adjustRightInd w:val="0"/>
              <w:rPr>
                <w:rFonts w:cs="Arial"/>
                <w:szCs w:val="20"/>
                <w:lang w:eastAsia="en-GB"/>
              </w:rPr>
            </w:pPr>
          </w:p>
          <w:p w14:paraId="59907D02" w14:textId="77777777" w:rsidR="000A3517" w:rsidRPr="000420CE" w:rsidRDefault="000A3517" w:rsidP="001B42A8">
            <w:pPr>
              <w:autoSpaceDE w:val="0"/>
              <w:autoSpaceDN w:val="0"/>
              <w:adjustRightInd w:val="0"/>
              <w:rPr>
                <w:rFonts w:cs="Arial"/>
                <w:b/>
                <w:color w:val="0065BD"/>
                <w:szCs w:val="20"/>
                <w:u w:val="single"/>
              </w:rPr>
            </w:pPr>
            <w:r w:rsidRPr="000420CE">
              <w:rPr>
                <w:rFonts w:cs="Arial"/>
                <w:szCs w:val="20"/>
                <w:lang w:eastAsia="en-GB"/>
              </w:rPr>
              <w:t>An interesting alternative to exercise questions is the ratio jigsaw called ‘Tarsia – ratio (general)’ on the TES website (</w:t>
            </w:r>
            <w:hyperlink r:id="rId101" w:history="1">
              <w:r w:rsidRPr="000420CE">
                <w:rPr>
                  <w:rStyle w:val="Hyperlink1"/>
                  <w:rFonts w:ascii="Arial" w:hAnsi="Arial" w:cs="Arial"/>
                  <w:szCs w:val="20"/>
                </w:rPr>
                <w:t>www.tes.co.uk</w:t>
              </w:r>
            </w:hyperlink>
            <w:r w:rsidRPr="000420CE">
              <w:rPr>
                <w:rFonts w:cs="Arial"/>
                <w:szCs w:val="20"/>
                <w:lang w:eastAsia="en-GB"/>
              </w:rPr>
              <w:t>) which learners can work in groups to complete. A fun task would be for learners to produce their own ‘ratio’ jigsaw. They can produce their own jigsaw using blank equilateral triangles and paper. However,</w:t>
            </w:r>
            <w:r>
              <w:rPr>
                <w:rFonts w:cs="Arial"/>
                <w:szCs w:val="20"/>
                <w:lang w:eastAsia="en-GB"/>
              </w:rPr>
              <w:t xml:space="preserve"> they could use Tarsia software</w:t>
            </w:r>
            <w:r w:rsidRPr="000420CE">
              <w:rPr>
                <w:rFonts w:cs="Arial"/>
                <w:szCs w:val="20"/>
                <w:lang w:eastAsia="en-GB"/>
              </w:rPr>
              <w:t xml:space="preserve"> if they prefer to do this task electronically. </w:t>
            </w:r>
            <w:r w:rsidRPr="000420CE">
              <w:rPr>
                <w:rFonts w:cs="Arial"/>
                <w:b/>
                <w:szCs w:val="20"/>
                <w:lang w:eastAsia="en-GB"/>
              </w:rPr>
              <w:t xml:space="preserve">(I) </w:t>
            </w:r>
          </w:p>
          <w:p w14:paraId="17189005" w14:textId="77777777" w:rsidR="000A3517" w:rsidRPr="000420CE" w:rsidRDefault="000A3517" w:rsidP="001B42A8">
            <w:pPr>
              <w:autoSpaceDE w:val="0"/>
              <w:autoSpaceDN w:val="0"/>
              <w:adjustRightInd w:val="0"/>
              <w:rPr>
                <w:rFonts w:cs="Arial"/>
                <w:szCs w:val="20"/>
                <w:lang w:eastAsia="en-GB"/>
              </w:rPr>
            </w:pPr>
          </w:p>
          <w:p w14:paraId="2459BE93" w14:textId="77777777" w:rsidR="000A3517" w:rsidRPr="000420CE" w:rsidRDefault="000A3517" w:rsidP="001B42A8">
            <w:pPr>
              <w:autoSpaceDE w:val="0"/>
              <w:autoSpaceDN w:val="0"/>
              <w:adjustRightInd w:val="0"/>
              <w:rPr>
                <w:rFonts w:cs="Arial"/>
                <w:b/>
                <w:szCs w:val="20"/>
                <w:lang w:eastAsia="en-GB"/>
              </w:rPr>
            </w:pPr>
            <w:r w:rsidRPr="000420CE">
              <w:rPr>
                <w:rFonts w:cs="Arial"/>
                <w:szCs w:val="20"/>
                <w:lang w:eastAsia="en-GB"/>
              </w:rPr>
              <w:t xml:space="preserve">The next step is to look at ratio problems where you are not given the total. For example, ‘Two lengths are in the ratio 4 : 7. if the shorter length is 48 cm, how long is the longer length?’ </w:t>
            </w:r>
            <w:r w:rsidRPr="000420CE">
              <w:rPr>
                <w:rFonts w:cs="Arial"/>
                <w:b/>
                <w:szCs w:val="20"/>
                <w:lang w:eastAsia="en-GB"/>
              </w:rPr>
              <w:t xml:space="preserve"> </w:t>
            </w:r>
          </w:p>
          <w:p w14:paraId="21F0CE11" w14:textId="77777777" w:rsidR="000A3517" w:rsidRDefault="000A3517" w:rsidP="001B42A8">
            <w:pPr>
              <w:autoSpaceDE w:val="0"/>
              <w:autoSpaceDN w:val="0"/>
              <w:adjustRightInd w:val="0"/>
              <w:rPr>
                <w:rFonts w:cs="Arial"/>
                <w:szCs w:val="20"/>
                <w:lang w:eastAsia="en-GB"/>
              </w:rPr>
            </w:pPr>
          </w:p>
          <w:p w14:paraId="2E1E32A6" w14:textId="77777777" w:rsidR="000A3517" w:rsidRPr="000420CE" w:rsidRDefault="000A3517" w:rsidP="001B42A8">
            <w:pPr>
              <w:autoSpaceDE w:val="0"/>
              <w:autoSpaceDN w:val="0"/>
              <w:adjustRightInd w:val="0"/>
              <w:rPr>
                <w:rFonts w:cs="Arial"/>
                <w:szCs w:val="20"/>
                <w:lang w:eastAsia="en-GB"/>
              </w:rPr>
            </w:pPr>
            <w:r w:rsidRPr="000420CE">
              <w:rPr>
                <w:rFonts w:cs="Arial"/>
                <w:szCs w:val="20"/>
                <w:lang w:eastAsia="en-GB"/>
              </w:rPr>
              <w:t xml:space="preserve">Extend this to </w:t>
            </w:r>
            <w:r>
              <w:rPr>
                <w:rFonts w:cs="Arial"/>
                <w:szCs w:val="20"/>
                <w:lang w:eastAsia="en-GB"/>
              </w:rPr>
              <w:t>exercises</w:t>
            </w:r>
            <w:r w:rsidRPr="000420CE">
              <w:rPr>
                <w:rFonts w:cs="Arial"/>
                <w:szCs w:val="20"/>
                <w:lang w:eastAsia="en-GB"/>
              </w:rPr>
              <w:t xml:space="preserve"> where you are given the difference. For example, ‘The mass</w:t>
            </w:r>
            <w:r>
              <w:rPr>
                <w:rFonts w:cs="Arial"/>
                <w:szCs w:val="20"/>
                <w:lang w:eastAsia="en-GB"/>
              </w:rPr>
              <w:t>es</w:t>
            </w:r>
            <w:r w:rsidRPr="000420CE">
              <w:rPr>
                <w:rFonts w:cs="Arial"/>
                <w:szCs w:val="20"/>
                <w:lang w:eastAsia="en-GB"/>
              </w:rPr>
              <w:t xml:space="preserve"> of two objects are in the ratio 2 : 5. One object is 36 g heavier than the other, what is the mass of each object? </w:t>
            </w:r>
          </w:p>
          <w:p w14:paraId="5789E74A" w14:textId="77777777" w:rsidR="000A3517" w:rsidRPr="000420CE" w:rsidRDefault="000A3517" w:rsidP="001B42A8">
            <w:pPr>
              <w:tabs>
                <w:tab w:val="left" w:pos="7650"/>
              </w:tabs>
              <w:autoSpaceDE w:val="0"/>
              <w:autoSpaceDN w:val="0"/>
              <w:adjustRightInd w:val="0"/>
              <w:rPr>
                <w:rFonts w:cs="Arial"/>
                <w:szCs w:val="20"/>
                <w:lang w:eastAsia="en-GB"/>
              </w:rPr>
            </w:pPr>
            <w:r>
              <w:rPr>
                <w:rFonts w:cs="Arial"/>
                <w:szCs w:val="20"/>
                <w:lang w:eastAsia="en-GB"/>
              </w:rPr>
              <w:tab/>
            </w:r>
          </w:p>
          <w:p w14:paraId="607AEBAE" w14:textId="77777777" w:rsidR="000A3517" w:rsidRPr="000420CE" w:rsidRDefault="000A3517" w:rsidP="001B42A8">
            <w:pPr>
              <w:autoSpaceDE w:val="0"/>
              <w:autoSpaceDN w:val="0"/>
              <w:adjustRightInd w:val="0"/>
              <w:rPr>
                <w:rFonts w:cs="Arial"/>
                <w:szCs w:val="20"/>
                <w:lang w:eastAsia="en-GB"/>
              </w:rPr>
            </w:pPr>
            <w:r w:rsidRPr="000420CE">
              <w:rPr>
                <w:rFonts w:cs="Arial"/>
                <w:szCs w:val="20"/>
                <w:lang w:eastAsia="en-GB"/>
              </w:rPr>
              <w:t xml:space="preserve">The </w:t>
            </w:r>
            <w:proofErr w:type="spellStart"/>
            <w:r w:rsidRPr="000420CE">
              <w:rPr>
                <w:rFonts w:cs="Arial"/>
                <w:szCs w:val="20"/>
                <w:lang w:eastAsia="en-GB"/>
              </w:rPr>
              <w:t>Nrich</w:t>
            </w:r>
            <w:proofErr w:type="spellEnd"/>
            <w:r w:rsidRPr="000420CE">
              <w:rPr>
                <w:rFonts w:cs="Arial"/>
                <w:szCs w:val="20"/>
                <w:lang w:eastAsia="en-GB"/>
              </w:rPr>
              <w:t xml:space="preserve"> website (</w:t>
            </w:r>
            <w:hyperlink r:id="rId102" w:history="1">
              <w:r w:rsidRPr="000420CE">
                <w:rPr>
                  <w:rStyle w:val="Hyperlink"/>
                  <w:rFonts w:cs="Arial"/>
                  <w:szCs w:val="20"/>
                  <w:lang w:eastAsia="en-GB"/>
                </w:rPr>
                <w:t>nrich.maths.org</w:t>
              </w:r>
            </w:hyperlink>
            <w:r w:rsidRPr="000420CE">
              <w:rPr>
                <w:rFonts w:cs="Arial"/>
                <w:szCs w:val="20"/>
                <w:lang w:eastAsia="en-GB"/>
              </w:rPr>
              <w:t xml:space="preserve">) has a series of problems of different levels of difficulty. Search for ‘ratio and proportion’ to obtain a list. </w:t>
            </w:r>
            <w:r>
              <w:rPr>
                <w:rFonts w:cs="Arial"/>
                <w:szCs w:val="20"/>
                <w:lang w:eastAsia="en-GB"/>
              </w:rPr>
              <w:t>It</w:t>
            </w:r>
            <w:r w:rsidRPr="000420CE">
              <w:rPr>
                <w:rFonts w:cs="Arial"/>
                <w:szCs w:val="20"/>
                <w:lang w:eastAsia="en-GB"/>
              </w:rPr>
              <w:t xml:space="preserve"> also ha</w:t>
            </w:r>
            <w:r>
              <w:rPr>
                <w:rFonts w:cs="Arial"/>
                <w:szCs w:val="20"/>
                <w:lang w:eastAsia="en-GB"/>
              </w:rPr>
              <w:t>s</w:t>
            </w:r>
            <w:r w:rsidRPr="000420CE">
              <w:rPr>
                <w:rFonts w:cs="Arial"/>
                <w:szCs w:val="20"/>
                <w:lang w:eastAsia="en-GB"/>
              </w:rPr>
              <w:t xml:space="preserve"> a set of problems on ‘Ratio, proportion and rates of change’ as well as some short problems; search for ‘Ratio proportion and rates of change – short </w:t>
            </w:r>
            <w:proofErr w:type="gramStart"/>
            <w:r w:rsidRPr="000420CE">
              <w:rPr>
                <w:rFonts w:cs="Arial"/>
                <w:szCs w:val="20"/>
                <w:lang w:eastAsia="en-GB"/>
              </w:rPr>
              <w:t>problems’</w:t>
            </w:r>
            <w:proofErr w:type="gramEnd"/>
            <w:r w:rsidRPr="000420CE">
              <w:rPr>
                <w:rFonts w:cs="Arial"/>
                <w:szCs w:val="20"/>
                <w:lang w:eastAsia="en-GB"/>
              </w:rPr>
              <w:t xml:space="preserve">. </w:t>
            </w:r>
            <w:r w:rsidRPr="000420CE">
              <w:rPr>
                <w:rFonts w:cs="Arial"/>
                <w:b/>
                <w:szCs w:val="20"/>
                <w:lang w:eastAsia="en-GB"/>
              </w:rPr>
              <w:t>(I)</w:t>
            </w:r>
          </w:p>
          <w:p w14:paraId="66B05E55" w14:textId="77777777" w:rsidR="000A3517" w:rsidRDefault="000A3517" w:rsidP="001B42A8">
            <w:pPr>
              <w:autoSpaceDE w:val="0"/>
              <w:autoSpaceDN w:val="0"/>
              <w:adjustRightInd w:val="0"/>
              <w:rPr>
                <w:rFonts w:cs="Arial"/>
                <w:szCs w:val="20"/>
                <w:lang w:eastAsia="en-GB"/>
              </w:rPr>
            </w:pPr>
          </w:p>
          <w:p w14:paraId="171FC0D8" w14:textId="77777777" w:rsidR="000A3517" w:rsidRDefault="000A3517" w:rsidP="001B42A8">
            <w:pPr>
              <w:autoSpaceDE w:val="0"/>
              <w:autoSpaceDN w:val="0"/>
              <w:adjustRightInd w:val="0"/>
              <w:rPr>
                <w:rFonts w:eastAsia="Arial" w:cs="Arial"/>
                <w:b/>
                <w:bCs/>
                <w:szCs w:val="20"/>
              </w:rPr>
            </w:pPr>
            <w:r w:rsidRPr="00016213">
              <w:rPr>
                <w:rFonts w:eastAsia="Arial" w:cs="Arial"/>
                <w:szCs w:val="20"/>
              </w:rPr>
              <w:t>Films often use giant insects or giant or miniaturised people. Learners could work out the weight of an insect or person that has been transformed in this way.</w:t>
            </w:r>
            <w:r>
              <w:rPr>
                <w:rFonts w:eastAsia="Arial" w:cs="Arial"/>
                <w:szCs w:val="20"/>
              </w:rPr>
              <w:t xml:space="preserve"> </w:t>
            </w:r>
            <w:r>
              <w:rPr>
                <w:rFonts w:eastAsia="Arial" w:cs="Arial"/>
                <w:b/>
                <w:bCs/>
                <w:szCs w:val="20"/>
              </w:rPr>
              <w:t>(E)</w:t>
            </w:r>
          </w:p>
          <w:p w14:paraId="3835C967" w14:textId="77777777" w:rsidR="000A3517" w:rsidRPr="00EE500B" w:rsidRDefault="000A3517" w:rsidP="001B42A8">
            <w:pPr>
              <w:autoSpaceDE w:val="0"/>
              <w:autoSpaceDN w:val="0"/>
              <w:adjustRightInd w:val="0"/>
              <w:rPr>
                <w:rFonts w:cs="Arial"/>
                <w:b/>
                <w:bCs/>
                <w:szCs w:val="20"/>
                <w:lang w:eastAsia="en-GB"/>
              </w:rPr>
            </w:pPr>
          </w:p>
          <w:p w14:paraId="027C5155" w14:textId="77777777" w:rsidR="000A3517" w:rsidRPr="000420CE" w:rsidRDefault="000A3517" w:rsidP="001B42A8">
            <w:pPr>
              <w:pStyle w:val="BodyText"/>
            </w:pPr>
            <w:r w:rsidRPr="000420CE">
              <w:t>The Maths Is Fun website (</w:t>
            </w:r>
            <w:hyperlink r:id="rId103" w:history="1">
              <w:r w:rsidRPr="000420CE">
                <w:rPr>
                  <w:rStyle w:val="Hyperlink"/>
                  <w:rFonts w:cs="Arial"/>
                </w:rPr>
                <w:t>www.mathsisfun.com</w:t>
              </w:r>
            </w:hyperlink>
            <w:r w:rsidRPr="000420CE">
              <w:t>) has a good summary of the difference between direct and inverse proportion; search for ‘Directly proportional and inversely proportional’.</w:t>
            </w:r>
          </w:p>
          <w:p w14:paraId="7648E658" w14:textId="77777777" w:rsidR="000A3517" w:rsidRPr="000420CE" w:rsidRDefault="000A3517" w:rsidP="001B42A8">
            <w:pPr>
              <w:autoSpaceDE w:val="0"/>
              <w:autoSpaceDN w:val="0"/>
              <w:adjustRightInd w:val="0"/>
              <w:rPr>
                <w:rFonts w:cs="Arial"/>
                <w:szCs w:val="20"/>
                <w:lang w:eastAsia="en-GB"/>
              </w:rPr>
            </w:pPr>
          </w:p>
          <w:p w14:paraId="65B9AE36" w14:textId="7A7123D2" w:rsidR="000A3517" w:rsidRDefault="000A3517" w:rsidP="001B42A8">
            <w:pPr>
              <w:pStyle w:val="NormalWeb"/>
              <w:shd w:val="clear" w:color="auto" w:fill="FFFFFF"/>
              <w:spacing w:before="0" w:beforeAutospacing="0" w:after="0" w:afterAutospacing="0"/>
              <w:rPr>
                <w:rFonts w:cs="Arial"/>
                <w:color w:val="222222"/>
                <w:szCs w:val="20"/>
              </w:rPr>
            </w:pPr>
            <w:r w:rsidRPr="000420CE">
              <w:rPr>
                <w:rFonts w:cs="Arial"/>
                <w:color w:val="222222"/>
                <w:szCs w:val="20"/>
              </w:rPr>
              <w:t>Two variables are </w:t>
            </w:r>
            <w:r w:rsidRPr="000420CE">
              <w:rPr>
                <w:rFonts w:cs="Arial"/>
                <w:b/>
                <w:bCs/>
                <w:color w:val="222222"/>
                <w:szCs w:val="20"/>
              </w:rPr>
              <w:t>proportional</w:t>
            </w:r>
            <w:r w:rsidRPr="000420CE">
              <w:rPr>
                <w:rFonts w:cs="Arial"/>
                <w:color w:val="222222"/>
                <w:szCs w:val="20"/>
              </w:rPr>
              <w:t> if there is always a constant </w:t>
            </w:r>
            <w:hyperlink r:id="rId104" w:tooltip="Ratio" w:history="1">
              <w:r w:rsidRPr="000420CE">
                <w:rPr>
                  <w:rStyle w:val="Hyperlink"/>
                  <w:rFonts w:eastAsia="MS ??" w:cs="Arial"/>
                  <w:color w:val="0B0080"/>
                  <w:szCs w:val="20"/>
                </w:rPr>
                <w:t>ratio</w:t>
              </w:r>
            </w:hyperlink>
            <w:r w:rsidRPr="000420CE">
              <w:rPr>
                <w:rFonts w:cs="Arial"/>
                <w:color w:val="222222"/>
                <w:szCs w:val="20"/>
              </w:rPr>
              <w:t> between them. The constant is called the </w:t>
            </w:r>
            <w:hyperlink r:id="rId105" w:tooltip="Coefficient" w:history="1">
              <w:r w:rsidRPr="000420CE">
                <w:rPr>
                  <w:rStyle w:val="Hyperlink"/>
                  <w:rFonts w:eastAsia="MS ??" w:cs="Arial"/>
                  <w:color w:val="0B0080"/>
                  <w:szCs w:val="20"/>
                </w:rPr>
                <w:t>constant</w:t>
              </w:r>
            </w:hyperlink>
            <w:r w:rsidRPr="000420CE">
              <w:rPr>
                <w:rFonts w:cs="Arial"/>
                <w:color w:val="222222"/>
                <w:szCs w:val="20"/>
              </w:rPr>
              <w:t> of proportionality. To express the statement "</w:t>
            </w:r>
            <w:r w:rsidRPr="000420CE">
              <w:rPr>
                <w:rFonts w:cs="Arial"/>
                <w:i/>
                <w:iCs/>
                <w:color w:val="222222"/>
                <w:szCs w:val="20"/>
              </w:rPr>
              <w:t>y</w:t>
            </w:r>
            <w:r w:rsidRPr="000420CE">
              <w:rPr>
                <w:rFonts w:cs="Arial"/>
                <w:color w:val="222222"/>
                <w:szCs w:val="20"/>
              </w:rPr>
              <w:t> is directly proportional to </w:t>
            </w:r>
            <w:r w:rsidRPr="000420CE">
              <w:rPr>
                <w:rFonts w:cs="Arial"/>
                <w:i/>
                <w:iCs/>
                <w:color w:val="222222"/>
                <w:szCs w:val="20"/>
              </w:rPr>
              <w:t>x</w:t>
            </w:r>
            <w:r w:rsidRPr="000420CE">
              <w:rPr>
                <w:rFonts w:cs="Arial"/>
                <w:color w:val="222222"/>
                <w:szCs w:val="20"/>
              </w:rPr>
              <w:t xml:space="preserve">" mathematically, write </w:t>
            </w:r>
            <w:r w:rsidRPr="000420CE">
              <w:rPr>
                <w:rStyle w:val="nowrap"/>
                <w:rFonts w:cs="Arial"/>
                <w:i/>
                <w:iCs/>
                <w:color w:val="222222"/>
                <w:szCs w:val="20"/>
              </w:rPr>
              <w:lastRenderedPageBreak/>
              <w:t>y</w:t>
            </w:r>
            <w:r w:rsidRPr="000420CE">
              <w:rPr>
                <w:rStyle w:val="nowrap"/>
                <w:rFonts w:cs="Arial"/>
                <w:color w:val="222222"/>
                <w:szCs w:val="20"/>
              </w:rPr>
              <w:t> = </w:t>
            </w:r>
            <w:r w:rsidRPr="000420CE">
              <w:rPr>
                <w:rStyle w:val="nowrap"/>
                <w:rFonts w:cs="Arial"/>
                <w:i/>
                <w:iCs/>
                <w:color w:val="222222"/>
                <w:szCs w:val="20"/>
              </w:rPr>
              <w:t>cx</w:t>
            </w:r>
            <w:r w:rsidRPr="000420CE">
              <w:rPr>
                <w:rFonts w:cs="Arial"/>
                <w:color w:val="222222"/>
                <w:szCs w:val="20"/>
              </w:rPr>
              <w:t>, where </w:t>
            </w:r>
            <w:r w:rsidRPr="000420CE">
              <w:rPr>
                <w:rFonts w:cs="Arial"/>
                <w:i/>
                <w:iCs/>
                <w:color w:val="222222"/>
                <w:szCs w:val="20"/>
              </w:rPr>
              <w:t>c</w:t>
            </w:r>
            <w:r w:rsidRPr="000420CE">
              <w:rPr>
                <w:rFonts w:cs="Arial"/>
                <w:color w:val="222222"/>
                <w:szCs w:val="20"/>
              </w:rPr>
              <w:t xml:space="preserve"> is the proportionality constant. This can also be written as </w:t>
            </w:r>
            <m:oMath>
              <m:r>
                <m:rPr>
                  <m:nor/>
                </m:rPr>
                <w:rPr>
                  <w:rFonts w:cs="Arial"/>
                  <w:i/>
                  <w:iCs/>
                  <w:color w:val="222222"/>
                  <w:szCs w:val="20"/>
                </w:rPr>
                <m:t>y</m:t>
              </m:r>
              <m:r>
                <m:rPr>
                  <m:nor/>
                </m:rPr>
                <w:rPr>
                  <w:rFonts w:ascii="Cambria Math" w:cs="Arial"/>
                  <w:i/>
                  <w:iCs/>
                  <w:color w:val="222222"/>
                  <w:szCs w:val="20"/>
                </w:rPr>
                <m:t xml:space="preserve"> </m:t>
              </m:r>
              <m:r>
                <m:rPr>
                  <m:nor/>
                </m:rPr>
                <w:rPr>
                  <w:rFonts w:ascii="Cambria Math" w:hAnsi="Cambria Math" w:cs="Cambria Math"/>
                  <w:color w:val="222222"/>
                  <w:szCs w:val="20"/>
                </w:rPr>
                <m:t xml:space="preserve">∝ </m:t>
              </m:r>
              <m:r>
                <m:rPr>
                  <m:nor/>
                </m:rPr>
                <w:rPr>
                  <w:rFonts w:cs="Arial"/>
                  <w:i/>
                  <w:iCs/>
                  <w:color w:val="222222"/>
                  <w:szCs w:val="20"/>
                </w:rPr>
                <m:t>x</m:t>
              </m:r>
            </m:oMath>
            <w:r w:rsidRPr="000420CE">
              <w:rPr>
                <w:rFonts w:cs="Arial"/>
                <w:color w:val="222222"/>
                <w:szCs w:val="20"/>
              </w:rPr>
              <w:t>. To express the statement "</w:t>
            </w:r>
            <w:r w:rsidRPr="000420CE">
              <w:rPr>
                <w:rFonts w:cs="Arial"/>
                <w:i/>
                <w:iCs/>
                <w:color w:val="222222"/>
                <w:szCs w:val="20"/>
              </w:rPr>
              <w:t>y</w:t>
            </w:r>
            <w:r w:rsidRPr="000420CE">
              <w:rPr>
                <w:rFonts w:cs="Arial"/>
                <w:color w:val="222222"/>
                <w:szCs w:val="20"/>
              </w:rPr>
              <w:t> is inversely proportional to </w:t>
            </w:r>
            <w:r w:rsidRPr="000420CE">
              <w:rPr>
                <w:rFonts w:cs="Arial"/>
                <w:i/>
                <w:iCs/>
                <w:color w:val="222222"/>
                <w:szCs w:val="20"/>
              </w:rPr>
              <w:t>x</w:t>
            </w:r>
            <w:r w:rsidRPr="000420CE">
              <w:rPr>
                <w:rFonts w:cs="Arial"/>
                <w:color w:val="222222"/>
                <w:szCs w:val="20"/>
              </w:rPr>
              <w:t xml:space="preserve">" mathematically, write an equation </w:t>
            </w:r>
            <m:oMath>
              <m:r>
                <m:rPr>
                  <m:nor/>
                </m:rPr>
                <w:rPr>
                  <w:rFonts w:cs="Arial"/>
                  <w:i/>
                  <w:iCs/>
                  <w:color w:val="222222"/>
                  <w:szCs w:val="20"/>
                </w:rPr>
                <m:t>y</m:t>
              </m:r>
              <m:r>
                <m:rPr>
                  <m:nor/>
                </m:rPr>
                <w:rPr>
                  <w:rFonts w:cs="Arial"/>
                  <w:color w:val="222222"/>
                  <w:szCs w:val="20"/>
                </w:rPr>
                <m:t>=</m:t>
              </m:r>
              <m:f>
                <m:fPr>
                  <m:ctrlPr>
                    <w:rPr>
                      <w:rFonts w:ascii="Cambria Math" w:hAnsi="Cambria Math" w:cs="Arial"/>
                      <w:i/>
                      <w:color w:val="222222"/>
                      <w:szCs w:val="20"/>
                    </w:rPr>
                  </m:ctrlPr>
                </m:fPr>
                <m:num>
                  <m:r>
                    <m:rPr>
                      <m:nor/>
                    </m:rPr>
                    <w:rPr>
                      <w:rFonts w:cs="Arial"/>
                      <w:i/>
                      <w:iCs/>
                      <w:color w:val="222222"/>
                      <w:szCs w:val="20"/>
                    </w:rPr>
                    <m:t>c</m:t>
                  </m:r>
                </m:num>
                <m:den>
                  <m:r>
                    <m:rPr>
                      <m:nor/>
                    </m:rPr>
                    <w:rPr>
                      <w:rFonts w:cs="Arial"/>
                      <w:i/>
                      <w:iCs/>
                      <w:color w:val="222222"/>
                      <w:szCs w:val="20"/>
                    </w:rPr>
                    <m:t>x</m:t>
                  </m:r>
                </m:den>
              </m:f>
            </m:oMath>
            <w:r w:rsidRPr="000420CE">
              <w:rPr>
                <w:rFonts w:cs="Arial"/>
                <w:color w:val="222222"/>
                <w:szCs w:val="20"/>
              </w:rPr>
              <w:t xml:space="preserve"> or "</w:t>
            </w:r>
            <w:r w:rsidRPr="000420CE">
              <w:rPr>
                <w:rFonts w:cs="Arial"/>
                <w:i/>
                <w:iCs/>
                <w:color w:val="222222"/>
                <w:szCs w:val="20"/>
              </w:rPr>
              <w:t>y</w:t>
            </w:r>
            <w:r w:rsidRPr="000420CE">
              <w:rPr>
                <w:rFonts w:cs="Arial"/>
                <w:color w:val="222222"/>
                <w:szCs w:val="20"/>
              </w:rPr>
              <w:t> is directly proportional to</w:t>
            </w:r>
            <w:r w:rsidR="00D572D0">
              <w:rPr>
                <w:rFonts w:cs="Arial"/>
                <w:color w:val="222222"/>
                <w:szCs w:val="20"/>
              </w:rPr>
              <w:t xml:space="preserve"> </w:t>
            </w:r>
            <m:oMath>
              <m:f>
                <m:fPr>
                  <m:ctrlPr>
                    <w:rPr>
                      <w:rFonts w:ascii="Cambria Math" w:hAnsi="Cambria Math" w:cs="Arial"/>
                      <w:i/>
                      <w:color w:val="222222"/>
                      <w:szCs w:val="20"/>
                    </w:rPr>
                  </m:ctrlPr>
                </m:fPr>
                <m:num>
                  <m:r>
                    <m:rPr>
                      <m:nor/>
                    </m:rPr>
                    <w:rPr>
                      <w:rFonts w:cs="Arial"/>
                      <w:color w:val="222222"/>
                      <w:szCs w:val="20"/>
                    </w:rPr>
                    <m:t>1</m:t>
                  </m:r>
                </m:num>
                <m:den>
                  <m:r>
                    <m:rPr>
                      <m:nor/>
                    </m:rPr>
                    <w:rPr>
                      <w:rFonts w:cs="Arial"/>
                      <w:i/>
                      <w:iCs/>
                      <w:color w:val="222222"/>
                      <w:szCs w:val="20"/>
                    </w:rPr>
                    <m:t>x</m:t>
                  </m:r>
                </m:den>
              </m:f>
            </m:oMath>
            <w:r w:rsidRPr="000420CE">
              <w:rPr>
                <w:rFonts w:cs="Arial"/>
                <w:color w:val="222222"/>
                <w:szCs w:val="20"/>
              </w:rPr>
              <w:t xml:space="preserve">. </w:t>
            </w:r>
          </w:p>
          <w:p w14:paraId="1F5D4248" w14:textId="204FB23D" w:rsidR="000A3517" w:rsidRPr="000420CE" w:rsidRDefault="000A3517" w:rsidP="001B42A8">
            <w:pPr>
              <w:pStyle w:val="NormalWeb"/>
              <w:shd w:val="clear" w:color="auto" w:fill="FFFFFF"/>
              <w:spacing w:before="0" w:beforeAutospacing="0" w:after="0" w:afterAutospacing="0"/>
              <w:rPr>
                <w:rFonts w:cs="Arial"/>
                <w:color w:val="222222"/>
                <w:szCs w:val="20"/>
              </w:rPr>
            </w:pPr>
            <w:r>
              <w:rPr>
                <w:rFonts w:cs="Arial"/>
                <w:color w:val="222222"/>
                <w:szCs w:val="20"/>
              </w:rPr>
              <w:t>D</w:t>
            </w:r>
            <w:r w:rsidRPr="000420CE">
              <w:rPr>
                <w:rFonts w:cs="Arial"/>
                <w:color w:val="222222"/>
                <w:szCs w:val="20"/>
              </w:rPr>
              <w:t xml:space="preserve">emonstrate </w:t>
            </w:r>
            <w:r>
              <w:rPr>
                <w:rFonts w:cs="Arial"/>
                <w:color w:val="222222"/>
                <w:szCs w:val="20"/>
              </w:rPr>
              <w:t xml:space="preserve">this </w:t>
            </w:r>
            <w:r w:rsidRPr="000420CE">
              <w:rPr>
                <w:rFonts w:cs="Arial"/>
                <w:color w:val="222222"/>
                <w:szCs w:val="20"/>
              </w:rPr>
              <w:t xml:space="preserve">visually by drawing a graph of </w:t>
            </w:r>
            <w:r w:rsidRPr="000420CE">
              <w:rPr>
                <w:rStyle w:val="nowrap"/>
                <w:rFonts w:cs="Arial"/>
                <w:i/>
                <w:iCs/>
                <w:color w:val="222222"/>
                <w:szCs w:val="20"/>
              </w:rPr>
              <w:t>y</w:t>
            </w:r>
            <w:r w:rsidRPr="000420CE">
              <w:rPr>
                <w:rStyle w:val="nowrap"/>
                <w:rFonts w:cs="Arial"/>
                <w:color w:val="222222"/>
                <w:szCs w:val="20"/>
              </w:rPr>
              <w:t> against</w:t>
            </w:r>
            <w:r w:rsidR="00D572D0">
              <w:t xml:space="preserve"> </w:t>
            </w:r>
            <m:oMath>
              <m:f>
                <m:fPr>
                  <m:ctrlPr>
                    <w:rPr>
                      <w:rFonts w:ascii="Cambria Math" w:hAnsi="Cambria Math" w:cs="Arial"/>
                      <w:i/>
                      <w:color w:val="222222"/>
                      <w:szCs w:val="20"/>
                    </w:rPr>
                  </m:ctrlPr>
                </m:fPr>
                <m:num>
                  <m:r>
                    <m:rPr>
                      <m:nor/>
                    </m:rPr>
                    <w:rPr>
                      <w:rFonts w:cs="Arial"/>
                      <w:color w:val="222222"/>
                      <w:szCs w:val="20"/>
                    </w:rPr>
                    <m:t>1</m:t>
                  </m:r>
                </m:num>
                <m:den>
                  <m:r>
                    <m:rPr>
                      <m:nor/>
                    </m:rPr>
                    <w:rPr>
                      <w:rFonts w:cs="Arial"/>
                      <w:i/>
                      <w:iCs/>
                      <w:color w:val="222222"/>
                      <w:szCs w:val="20"/>
                    </w:rPr>
                    <m:t>x</m:t>
                  </m:r>
                </m:den>
              </m:f>
            </m:oMath>
            <w:r w:rsidRPr="000420CE">
              <w:rPr>
                <w:rFonts w:cs="Arial"/>
                <w:color w:val="222222"/>
                <w:szCs w:val="20"/>
              </w:rPr>
              <w:t xml:space="preserve">, as </w:t>
            </w:r>
            <w:r>
              <w:rPr>
                <w:rFonts w:cs="Arial"/>
                <w:color w:val="222222"/>
                <w:szCs w:val="20"/>
              </w:rPr>
              <w:t>in</w:t>
            </w:r>
            <w:r w:rsidRPr="000420CE">
              <w:rPr>
                <w:rFonts w:cs="Arial"/>
                <w:color w:val="222222"/>
                <w:szCs w:val="20"/>
              </w:rPr>
              <w:t xml:space="preserve"> the example here</w:t>
            </w:r>
            <w:r>
              <w:rPr>
                <w:rFonts w:cs="Arial"/>
                <w:color w:val="222222"/>
                <w:szCs w:val="20"/>
              </w:rPr>
              <w:t xml:space="preserve"> </w:t>
            </w:r>
            <w:r w:rsidRPr="000420CE">
              <w:rPr>
                <w:rFonts w:cs="Arial"/>
                <w:color w:val="222222"/>
                <w:szCs w:val="20"/>
              </w:rPr>
              <w:t>(</w:t>
            </w:r>
            <w:hyperlink r:id="rId106" w:history="1">
              <w:r w:rsidRPr="000420CE">
                <w:rPr>
                  <w:rStyle w:val="Hyperlink"/>
                  <w:rFonts w:cs="Arial"/>
                  <w:szCs w:val="20"/>
                </w:rPr>
                <w:t>www.desmos.com/calculator/audngjzwg8</w:t>
              </w:r>
            </w:hyperlink>
            <w:r w:rsidRPr="000420CE">
              <w:rPr>
                <w:rFonts w:cs="Arial"/>
                <w:color w:val="222222"/>
                <w:szCs w:val="20"/>
              </w:rPr>
              <w:t>).</w:t>
            </w:r>
          </w:p>
          <w:p w14:paraId="57C496E0" w14:textId="77777777" w:rsidR="000A3517" w:rsidRPr="000420CE" w:rsidRDefault="000A3517" w:rsidP="001B42A8">
            <w:pPr>
              <w:autoSpaceDE w:val="0"/>
              <w:autoSpaceDN w:val="0"/>
              <w:adjustRightInd w:val="0"/>
              <w:rPr>
                <w:rFonts w:cs="Arial"/>
                <w:szCs w:val="20"/>
                <w:lang w:eastAsia="en-GB"/>
              </w:rPr>
            </w:pPr>
          </w:p>
          <w:p w14:paraId="2BDCFD99" w14:textId="77777777" w:rsidR="000A3517" w:rsidRPr="000420CE" w:rsidRDefault="000A3517" w:rsidP="001B42A8">
            <w:pPr>
              <w:autoSpaceDE w:val="0"/>
              <w:autoSpaceDN w:val="0"/>
              <w:adjustRightInd w:val="0"/>
              <w:rPr>
                <w:rFonts w:cs="Arial"/>
                <w:szCs w:val="20"/>
                <w:lang w:eastAsia="en-GB"/>
              </w:rPr>
            </w:pPr>
            <w:r w:rsidRPr="000420CE">
              <w:rPr>
                <w:rFonts w:cs="Arial"/>
                <w:szCs w:val="20"/>
                <w:shd w:val="clear" w:color="auto" w:fill="FEEFE6"/>
                <w:lang w:eastAsia="en-GB"/>
              </w:rPr>
              <w:t xml:space="preserve">For </w:t>
            </w:r>
            <w:r>
              <w:rPr>
                <w:rFonts w:cs="Arial"/>
                <w:szCs w:val="20"/>
                <w:shd w:val="clear" w:color="auto" w:fill="FEEFE6"/>
                <w:lang w:eastAsia="en-GB"/>
              </w:rPr>
              <w:t>E</w:t>
            </w:r>
            <w:r w:rsidRPr="000420CE">
              <w:rPr>
                <w:rFonts w:cs="Arial"/>
                <w:szCs w:val="20"/>
                <w:shd w:val="clear" w:color="auto" w:fill="FEEFE6"/>
                <w:lang w:eastAsia="en-GB"/>
              </w:rPr>
              <w:t>xtended learners provide some good examples and questions on increasing and decreasing a quantity by a given ratio.</w:t>
            </w:r>
          </w:p>
          <w:p w14:paraId="57F99179" w14:textId="77777777" w:rsidR="000A3517" w:rsidRDefault="000A3517" w:rsidP="001B42A8">
            <w:pPr>
              <w:pStyle w:val="BodyText"/>
            </w:pPr>
          </w:p>
          <w:p w14:paraId="1C4EC652" w14:textId="77777777" w:rsidR="000A3517" w:rsidRPr="00CC2CE0" w:rsidRDefault="000A3517" w:rsidP="001B42A8">
            <w:pPr>
              <w:pStyle w:val="BodyText"/>
              <w:rPr>
                <w:b/>
                <w:bCs/>
              </w:rPr>
            </w:pPr>
            <w:r>
              <w:t xml:space="preserve">Investigating the ‘Golden Ratio’ can generate an interesting display. </w:t>
            </w:r>
            <w:r>
              <w:rPr>
                <w:b/>
                <w:bCs/>
              </w:rPr>
              <w:t>(E)</w:t>
            </w:r>
          </w:p>
        </w:tc>
      </w:tr>
      <w:tr w:rsidR="000A3517" w:rsidRPr="000420CE" w14:paraId="2BFA5259" w14:textId="77777777" w:rsidTr="001B42A8">
        <w:tblPrEx>
          <w:tblCellMar>
            <w:top w:w="0" w:type="dxa"/>
            <w:bottom w:w="0" w:type="dxa"/>
          </w:tblCellMar>
        </w:tblPrEx>
        <w:tc>
          <w:tcPr>
            <w:tcW w:w="2552" w:type="dxa"/>
            <w:tcBorders>
              <w:bottom w:val="single" w:sz="4" w:space="0" w:color="EA5B0C"/>
            </w:tcBorders>
            <w:tcMar>
              <w:top w:w="113" w:type="dxa"/>
              <w:bottom w:w="113" w:type="dxa"/>
            </w:tcMar>
          </w:tcPr>
          <w:p w14:paraId="46C8A9F8" w14:textId="77777777" w:rsidR="000A3517" w:rsidRDefault="000A3517" w:rsidP="001B42A8">
            <w:pPr>
              <w:pStyle w:val="BodyText"/>
              <w:rPr>
                <w:lang w:eastAsia="en-GB"/>
              </w:rPr>
            </w:pPr>
            <w:r w:rsidRPr="000420CE">
              <w:rPr>
                <w:lang w:eastAsia="en-GB"/>
              </w:rPr>
              <w:lastRenderedPageBreak/>
              <w:t xml:space="preserve">C1.12 </w:t>
            </w:r>
          </w:p>
          <w:p w14:paraId="08930107" w14:textId="1D0DEAB3" w:rsidR="000A3517" w:rsidRPr="00E430D2" w:rsidRDefault="000A3517" w:rsidP="00E430D2">
            <w:pPr>
              <w:pStyle w:val="BodyText"/>
              <w:rPr>
                <w:lang w:eastAsia="en-GB"/>
              </w:rPr>
            </w:pPr>
            <w:r w:rsidRPr="000420CE">
              <w:rPr>
                <w:lang w:eastAsia="en-GB"/>
              </w:rPr>
              <w:t xml:space="preserve">and </w:t>
            </w:r>
            <w:r w:rsidRPr="001B42A8">
              <w:rPr>
                <w:shd w:val="clear" w:color="auto" w:fill="FEEFE6"/>
                <w:lang w:eastAsia="en-GB"/>
              </w:rPr>
              <w:t>E1.12</w:t>
            </w:r>
            <w:r w:rsidR="004A67E2" w:rsidRPr="004A67E2">
              <w:rPr>
                <w:lang w:eastAsia="en-GB"/>
              </w:rPr>
              <w:t xml:space="preserve"> Rates</w:t>
            </w:r>
          </w:p>
        </w:tc>
        <w:tc>
          <w:tcPr>
            <w:tcW w:w="2126" w:type="dxa"/>
            <w:tcMar>
              <w:top w:w="113" w:type="dxa"/>
              <w:bottom w:w="113" w:type="dxa"/>
            </w:tcMar>
          </w:tcPr>
          <w:p w14:paraId="0A9B1DD9" w14:textId="77777777" w:rsidR="000A3517" w:rsidRPr="00433211" w:rsidRDefault="000A3517" w:rsidP="00CD5BA1">
            <w:pPr>
              <w:pStyle w:val="ListParagraph"/>
              <w:numPr>
                <w:ilvl w:val="0"/>
                <w:numId w:val="40"/>
              </w:numPr>
              <w:autoSpaceDE w:val="0"/>
              <w:autoSpaceDN w:val="0"/>
              <w:adjustRightInd w:val="0"/>
              <w:ind w:left="323" w:hanging="283"/>
              <w:rPr>
                <w:rFonts w:cs="Arial"/>
                <w:lang w:eastAsia="en-GB"/>
              </w:rPr>
            </w:pPr>
            <w:r w:rsidRPr="00433211">
              <w:rPr>
                <w:rFonts w:cs="Arial"/>
                <w:lang w:eastAsia="en-GB"/>
              </w:rPr>
              <w:t>Use common measures of rate.</w:t>
            </w:r>
          </w:p>
          <w:p w14:paraId="7BD4B910" w14:textId="77777777" w:rsidR="000A3517" w:rsidRDefault="000A3517" w:rsidP="00433211">
            <w:pPr>
              <w:autoSpaceDE w:val="0"/>
              <w:autoSpaceDN w:val="0"/>
              <w:adjustRightInd w:val="0"/>
              <w:ind w:left="323" w:hanging="283"/>
              <w:rPr>
                <w:rFonts w:cs="Arial"/>
                <w:szCs w:val="20"/>
                <w:lang w:eastAsia="en-GB"/>
              </w:rPr>
            </w:pPr>
          </w:p>
          <w:p w14:paraId="2ACC9399" w14:textId="77777777" w:rsidR="000A3517" w:rsidRPr="00433211" w:rsidRDefault="000A3517" w:rsidP="00CD5BA1">
            <w:pPr>
              <w:pStyle w:val="ListParagraph"/>
              <w:numPr>
                <w:ilvl w:val="0"/>
                <w:numId w:val="40"/>
              </w:numPr>
              <w:autoSpaceDE w:val="0"/>
              <w:autoSpaceDN w:val="0"/>
              <w:adjustRightInd w:val="0"/>
              <w:ind w:left="323" w:hanging="283"/>
              <w:rPr>
                <w:rFonts w:cs="Arial"/>
                <w:lang w:eastAsia="en-GB"/>
              </w:rPr>
            </w:pPr>
            <w:r w:rsidRPr="00433211">
              <w:rPr>
                <w:rFonts w:cs="Arial"/>
                <w:lang w:eastAsia="en-GB"/>
              </w:rPr>
              <w:t>Apply other measures of rate.</w:t>
            </w:r>
          </w:p>
          <w:p w14:paraId="054726EF" w14:textId="77777777" w:rsidR="000A3517" w:rsidRDefault="000A3517" w:rsidP="00433211">
            <w:pPr>
              <w:autoSpaceDE w:val="0"/>
              <w:autoSpaceDN w:val="0"/>
              <w:adjustRightInd w:val="0"/>
              <w:ind w:left="323" w:hanging="283"/>
              <w:rPr>
                <w:rFonts w:cs="Arial"/>
                <w:szCs w:val="20"/>
                <w:lang w:eastAsia="en-GB"/>
              </w:rPr>
            </w:pPr>
          </w:p>
          <w:p w14:paraId="15AD43D7" w14:textId="77777777" w:rsidR="000A3517" w:rsidRPr="00433211" w:rsidRDefault="000A3517" w:rsidP="00CD5BA1">
            <w:pPr>
              <w:pStyle w:val="ListParagraph"/>
              <w:numPr>
                <w:ilvl w:val="0"/>
                <w:numId w:val="40"/>
              </w:numPr>
              <w:autoSpaceDE w:val="0"/>
              <w:autoSpaceDN w:val="0"/>
              <w:adjustRightInd w:val="0"/>
              <w:ind w:left="323" w:hanging="283"/>
              <w:rPr>
                <w:rFonts w:cs="Arial"/>
                <w:lang w:eastAsia="en-GB"/>
              </w:rPr>
            </w:pPr>
            <w:r w:rsidRPr="00433211">
              <w:rPr>
                <w:rFonts w:cs="Arial"/>
                <w:lang w:eastAsia="en-GB"/>
              </w:rPr>
              <w:t>Solve problems involving average speed.</w:t>
            </w:r>
          </w:p>
        </w:tc>
        <w:tc>
          <w:tcPr>
            <w:tcW w:w="9923" w:type="dxa"/>
            <w:tcMar>
              <w:top w:w="113" w:type="dxa"/>
              <w:bottom w:w="113" w:type="dxa"/>
            </w:tcMar>
          </w:tcPr>
          <w:p w14:paraId="33105E9B" w14:textId="77777777" w:rsidR="000A3517" w:rsidRPr="00664427" w:rsidRDefault="000A3517" w:rsidP="001B42A8">
            <w:pPr>
              <w:rPr>
                <w:rFonts w:eastAsia="Arial" w:cs="Arial"/>
                <w:spacing w:val="55"/>
                <w:szCs w:val="20"/>
              </w:rPr>
            </w:pPr>
            <w:r w:rsidRPr="00664427">
              <w:rPr>
                <w:rFonts w:eastAsia="Arial" w:cs="Arial"/>
                <w:szCs w:val="20"/>
              </w:rPr>
              <w:t>Formally def</w:t>
            </w:r>
            <w:r w:rsidRPr="00664427">
              <w:rPr>
                <w:rFonts w:eastAsia="Arial" w:cs="Arial"/>
                <w:spacing w:val="-1"/>
                <w:szCs w:val="20"/>
              </w:rPr>
              <w:t>i</w:t>
            </w:r>
            <w:r w:rsidRPr="00664427">
              <w:rPr>
                <w:rFonts w:eastAsia="Arial" w:cs="Arial"/>
                <w:szCs w:val="20"/>
              </w:rPr>
              <w:t>ne s</w:t>
            </w:r>
            <w:r w:rsidRPr="00664427">
              <w:rPr>
                <w:rFonts w:eastAsia="Arial" w:cs="Arial"/>
                <w:spacing w:val="-1"/>
                <w:szCs w:val="20"/>
              </w:rPr>
              <w:t>p</w:t>
            </w:r>
            <w:r w:rsidRPr="00664427">
              <w:rPr>
                <w:rFonts w:eastAsia="Arial" w:cs="Arial"/>
                <w:szCs w:val="20"/>
              </w:rPr>
              <w:t xml:space="preserve">eed </w:t>
            </w:r>
            <w:r w:rsidRPr="00664427">
              <w:rPr>
                <w:rFonts w:eastAsia="Arial" w:cs="Arial"/>
                <w:spacing w:val="-1"/>
                <w:szCs w:val="20"/>
              </w:rPr>
              <w:t>a</w:t>
            </w:r>
            <w:r w:rsidRPr="00664427">
              <w:rPr>
                <w:rFonts w:eastAsia="Arial" w:cs="Arial"/>
                <w:szCs w:val="20"/>
              </w:rPr>
              <w:t>nd</w:t>
            </w:r>
            <w:r w:rsidRPr="00664427">
              <w:rPr>
                <w:rFonts w:eastAsia="Arial" w:cs="Arial"/>
                <w:spacing w:val="-1"/>
                <w:szCs w:val="20"/>
              </w:rPr>
              <w:t xml:space="preserve"> </w:t>
            </w:r>
            <w:r w:rsidRPr="00664427">
              <w:rPr>
                <w:rFonts w:eastAsia="Arial" w:cs="Arial"/>
                <w:szCs w:val="20"/>
              </w:rPr>
              <w:t>use it to solve prob</w:t>
            </w:r>
            <w:r w:rsidRPr="00664427">
              <w:rPr>
                <w:rFonts w:eastAsia="Arial" w:cs="Arial"/>
                <w:spacing w:val="-1"/>
                <w:szCs w:val="20"/>
              </w:rPr>
              <w:t>l</w:t>
            </w:r>
            <w:r w:rsidRPr="00664427">
              <w:rPr>
                <w:rFonts w:eastAsia="Arial" w:cs="Arial"/>
                <w:szCs w:val="20"/>
              </w:rPr>
              <w:t>e</w:t>
            </w:r>
            <w:r w:rsidRPr="00664427">
              <w:rPr>
                <w:rFonts w:eastAsia="Arial" w:cs="Arial"/>
                <w:spacing w:val="-1"/>
                <w:szCs w:val="20"/>
              </w:rPr>
              <w:t>m</w:t>
            </w:r>
            <w:r w:rsidRPr="00664427">
              <w:rPr>
                <w:rFonts w:eastAsia="Arial" w:cs="Arial"/>
                <w:szCs w:val="20"/>
              </w:rPr>
              <w:t>s involving c</w:t>
            </w:r>
            <w:r w:rsidRPr="00664427">
              <w:rPr>
                <w:rFonts w:eastAsia="Arial" w:cs="Arial"/>
                <w:spacing w:val="-1"/>
                <w:szCs w:val="20"/>
              </w:rPr>
              <w:t>o</w:t>
            </w:r>
            <w:r w:rsidRPr="00664427">
              <w:rPr>
                <w:rFonts w:eastAsia="Arial" w:cs="Arial"/>
                <w:szCs w:val="20"/>
              </w:rPr>
              <w:t>nst</w:t>
            </w:r>
            <w:r w:rsidRPr="00664427">
              <w:rPr>
                <w:rFonts w:eastAsia="Arial" w:cs="Arial"/>
                <w:spacing w:val="-1"/>
                <w:szCs w:val="20"/>
              </w:rPr>
              <w:t>a</w:t>
            </w:r>
            <w:r w:rsidRPr="00664427">
              <w:rPr>
                <w:rFonts w:eastAsia="Arial" w:cs="Arial"/>
                <w:szCs w:val="20"/>
              </w:rPr>
              <w:t>nt spe</w:t>
            </w:r>
            <w:r w:rsidRPr="00664427">
              <w:rPr>
                <w:rFonts w:eastAsia="Arial" w:cs="Arial"/>
                <w:spacing w:val="-1"/>
                <w:szCs w:val="20"/>
              </w:rPr>
              <w:t>e</w:t>
            </w:r>
            <w:r w:rsidRPr="00664427">
              <w:rPr>
                <w:rFonts w:eastAsia="Arial" w:cs="Arial"/>
                <w:szCs w:val="20"/>
              </w:rPr>
              <w:t>ds.</w:t>
            </w:r>
            <w:r>
              <w:rPr>
                <w:rFonts w:eastAsia="Arial" w:cs="Arial"/>
                <w:spacing w:val="55"/>
                <w:szCs w:val="20"/>
              </w:rPr>
              <w:t xml:space="preserve"> </w:t>
            </w:r>
            <w:r w:rsidRPr="00664427">
              <w:rPr>
                <w:rFonts w:eastAsia="Arial" w:cs="Arial"/>
                <w:szCs w:val="20"/>
              </w:rPr>
              <w:t>(This may be co</w:t>
            </w:r>
            <w:r w:rsidRPr="00664427">
              <w:rPr>
                <w:rFonts w:eastAsia="Arial" w:cs="Arial"/>
                <w:spacing w:val="-1"/>
                <w:szCs w:val="20"/>
              </w:rPr>
              <w:t>mb</w:t>
            </w:r>
            <w:r w:rsidRPr="00664427">
              <w:rPr>
                <w:rFonts w:eastAsia="Arial" w:cs="Arial"/>
                <w:szCs w:val="20"/>
              </w:rPr>
              <w:t>ined with the</w:t>
            </w:r>
            <w:r w:rsidRPr="00664427">
              <w:rPr>
                <w:rFonts w:eastAsia="Arial" w:cs="Arial"/>
                <w:spacing w:val="-2"/>
                <w:szCs w:val="20"/>
              </w:rPr>
              <w:t xml:space="preserve"> </w:t>
            </w:r>
            <w:r w:rsidRPr="00664427">
              <w:rPr>
                <w:rFonts w:eastAsia="Arial" w:cs="Arial"/>
                <w:szCs w:val="20"/>
              </w:rPr>
              <w:t>work on trav</w:t>
            </w:r>
            <w:r w:rsidRPr="00664427">
              <w:rPr>
                <w:rFonts w:eastAsia="Arial" w:cs="Arial"/>
                <w:spacing w:val="-1"/>
                <w:szCs w:val="20"/>
              </w:rPr>
              <w:t>e</w:t>
            </w:r>
            <w:r w:rsidRPr="00664427">
              <w:rPr>
                <w:rFonts w:eastAsia="Arial" w:cs="Arial"/>
                <w:szCs w:val="20"/>
              </w:rPr>
              <w:t>l gra</w:t>
            </w:r>
            <w:r w:rsidRPr="00664427">
              <w:rPr>
                <w:rFonts w:eastAsia="Arial" w:cs="Arial"/>
                <w:spacing w:val="-1"/>
                <w:szCs w:val="20"/>
              </w:rPr>
              <w:t>p</w:t>
            </w:r>
            <w:r w:rsidRPr="00664427">
              <w:rPr>
                <w:rFonts w:eastAsia="Arial" w:cs="Arial"/>
                <w:szCs w:val="20"/>
              </w:rPr>
              <w:t>hs in the</w:t>
            </w:r>
            <w:r w:rsidRPr="00664427">
              <w:rPr>
                <w:rFonts w:eastAsia="Arial" w:cs="Arial"/>
                <w:spacing w:val="-2"/>
                <w:szCs w:val="20"/>
              </w:rPr>
              <w:t xml:space="preserve"> </w:t>
            </w:r>
            <w:r w:rsidRPr="00664427">
              <w:rPr>
                <w:rFonts w:eastAsia="Arial" w:cs="Arial"/>
                <w:szCs w:val="20"/>
              </w:rPr>
              <w:t>next secti</w:t>
            </w:r>
            <w:r w:rsidRPr="00664427">
              <w:rPr>
                <w:rFonts w:eastAsia="Arial" w:cs="Arial"/>
                <w:spacing w:val="-1"/>
                <w:szCs w:val="20"/>
              </w:rPr>
              <w:t>o</w:t>
            </w:r>
            <w:r w:rsidRPr="00664427">
              <w:rPr>
                <w:rFonts w:eastAsia="Arial" w:cs="Arial"/>
                <w:szCs w:val="20"/>
              </w:rPr>
              <w:t>n.)</w:t>
            </w:r>
          </w:p>
          <w:p w14:paraId="160A2F70" w14:textId="77777777" w:rsidR="000A3517" w:rsidRDefault="000A3517" w:rsidP="001B42A8">
            <w:pPr>
              <w:autoSpaceDE w:val="0"/>
              <w:autoSpaceDN w:val="0"/>
              <w:adjustRightInd w:val="0"/>
              <w:rPr>
                <w:rFonts w:cs="Arial"/>
                <w:szCs w:val="20"/>
                <w:lang w:eastAsia="en-GB"/>
              </w:rPr>
            </w:pPr>
          </w:p>
          <w:p w14:paraId="1FCA87F9" w14:textId="77777777" w:rsidR="000A3517" w:rsidRPr="000420CE" w:rsidRDefault="000A3517" w:rsidP="001B42A8">
            <w:pPr>
              <w:autoSpaceDE w:val="0"/>
              <w:autoSpaceDN w:val="0"/>
              <w:adjustRightInd w:val="0"/>
              <w:rPr>
                <w:rFonts w:cs="Arial"/>
                <w:szCs w:val="20"/>
                <w:lang w:eastAsia="en-GB"/>
              </w:rPr>
            </w:pPr>
            <w:r w:rsidRPr="000420CE">
              <w:rPr>
                <w:rFonts w:cs="Arial"/>
                <w:szCs w:val="20"/>
                <w:lang w:eastAsia="en-GB"/>
              </w:rPr>
              <w:t>Ask learners to solve a variety of problems involving direct proportion by either the ratio method or the unitary method. Look at quantities in inverse proportion, for example, the number of days to perform a job and the number of people working on the job. You will be able to link proportion to measures of rate and scales, for example exchange rates, average speed, density, map scales and other practical examples. For some ideas, read the online blog ‘</w:t>
            </w:r>
            <w:r w:rsidRPr="000420CE">
              <w:rPr>
                <w:rFonts w:cs="Arial"/>
                <w:i/>
                <w:szCs w:val="20"/>
                <w:lang w:eastAsia="en-GB"/>
              </w:rPr>
              <w:t>It started with a map</w:t>
            </w:r>
            <w:r w:rsidRPr="000420CE">
              <w:rPr>
                <w:rFonts w:cs="Arial"/>
                <w:szCs w:val="20"/>
                <w:lang w:eastAsia="en-GB"/>
              </w:rPr>
              <w:t xml:space="preserve">, November 2012’ from </w:t>
            </w:r>
            <w:proofErr w:type="spellStart"/>
            <w:r w:rsidRPr="000420CE">
              <w:rPr>
                <w:rFonts w:cs="Arial"/>
                <w:szCs w:val="20"/>
                <w:lang w:eastAsia="en-GB"/>
              </w:rPr>
              <w:t>colinbillett</w:t>
            </w:r>
            <w:proofErr w:type="spellEnd"/>
            <w:r w:rsidRPr="000420CE">
              <w:rPr>
                <w:rFonts w:cs="Arial"/>
                <w:szCs w:val="20"/>
                <w:lang w:eastAsia="en-GB"/>
              </w:rPr>
              <w:t xml:space="preserve"> (</w:t>
            </w:r>
            <w:hyperlink r:id="rId107" w:history="1">
              <w:r w:rsidRPr="000420CE">
                <w:rPr>
                  <w:rStyle w:val="Hyperlink"/>
                  <w:rFonts w:cs="Arial"/>
                  <w:szCs w:val="20"/>
                  <w:lang w:eastAsia="en-GB"/>
                </w:rPr>
                <w:t>colinbillett.wordpress.com</w:t>
              </w:r>
            </w:hyperlink>
            <w:r w:rsidRPr="000420CE">
              <w:rPr>
                <w:rFonts w:cs="Arial"/>
                <w:szCs w:val="20"/>
                <w:lang w:eastAsia="en-GB"/>
              </w:rPr>
              <w:t xml:space="preserve">). </w:t>
            </w:r>
          </w:p>
          <w:p w14:paraId="37CF1C59" w14:textId="77777777" w:rsidR="000A3517" w:rsidRPr="000420CE" w:rsidRDefault="000A3517" w:rsidP="001B42A8">
            <w:pPr>
              <w:pStyle w:val="BodyText"/>
            </w:pPr>
          </w:p>
          <w:p w14:paraId="1F7F4159" w14:textId="77777777" w:rsidR="000A3517" w:rsidRPr="00664427" w:rsidRDefault="000A3517" w:rsidP="001B42A8">
            <w:pPr>
              <w:rPr>
                <w:rFonts w:eastAsia="Arial" w:cs="Arial"/>
                <w:szCs w:val="20"/>
              </w:rPr>
            </w:pPr>
            <w:r w:rsidRPr="00664427">
              <w:rPr>
                <w:rFonts w:eastAsia="Arial" w:cs="Arial"/>
                <w:szCs w:val="20"/>
              </w:rPr>
              <w:t xml:space="preserve">Use </w:t>
            </w:r>
            <w:r w:rsidRPr="00664427">
              <w:rPr>
                <w:rFonts w:eastAsia="Arial" w:cs="Arial"/>
                <w:spacing w:val="-1"/>
                <w:szCs w:val="20"/>
              </w:rPr>
              <w:t>p</w:t>
            </w:r>
            <w:r w:rsidRPr="00664427">
              <w:rPr>
                <w:rFonts w:eastAsia="Arial" w:cs="Arial"/>
                <w:szCs w:val="20"/>
              </w:rPr>
              <w:t>robl</w:t>
            </w:r>
            <w:r w:rsidRPr="00664427">
              <w:rPr>
                <w:rFonts w:eastAsia="Arial" w:cs="Arial"/>
                <w:spacing w:val="-1"/>
                <w:szCs w:val="20"/>
              </w:rPr>
              <w:t>e</w:t>
            </w:r>
            <w:r w:rsidRPr="00664427">
              <w:rPr>
                <w:rFonts w:eastAsia="Arial" w:cs="Arial"/>
                <w:szCs w:val="20"/>
              </w:rPr>
              <w:t>ms involving oth</w:t>
            </w:r>
            <w:r w:rsidRPr="00664427">
              <w:rPr>
                <w:rFonts w:eastAsia="Arial" w:cs="Arial"/>
                <w:spacing w:val="-1"/>
                <w:szCs w:val="20"/>
              </w:rPr>
              <w:t>e</w:t>
            </w:r>
            <w:r w:rsidRPr="00664427">
              <w:rPr>
                <w:rFonts w:eastAsia="Arial" w:cs="Arial"/>
                <w:szCs w:val="20"/>
              </w:rPr>
              <w:t>r rat</w:t>
            </w:r>
            <w:r w:rsidRPr="00664427">
              <w:rPr>
                <w:rFonts w:eastAsia="Arial" w:cs="Arial"/>
                <w:spacing w:val="-1"/>
                <w:szCs w:val="20"/>
              </w:rPr>
              <w:t>e</w:t>
            </w:r>
            <w:r w:rsidRPr="00664427">
              <w:rPr>
                <w:rFonts w:eastAsia="Arial" w:cs="Arial"/>
                <w:szCs w:val="20"/>
              </w:rPr>
              <w:t>s, for example</w:t>
            </w:r>
            <w:r>
              <w:rPr>
                <w:rFonts w:eastAsia="Arial" w:cs="Arial"/>
                <w:szCs w:val="20"/>
              </w:rPr>
              <w:t>,</w:t>
            </w:r>
            <w:r w:rsidRPr="00664427">
              <w:rPr>
                <w:rFonts w:eastAsia="Arial" w:cs="Arial"/>
                <w:szCs w:val="20"/>
              </w:rPr>
              <w:t xml:space="preserve"> the volume of w</w:t>
            </w:r>
            <w:r w:rsidRPr="00664427">
              <w:rPr>
                <w:rFonts w:eastAsia="Arial" w:cs="Arial"/>
                <w:spacing w:val="-1"/>
                <w:szCs w:val="20"/>
              </w:rPr>
              <w:t>a</w:t>
            </w:r>
            <w:r w:rsidRPr="00664427">
              <w:rPr>
                <w:rFonts w:eastAsia="Arial" w:cs="Arial"/>
                <w:szCs w:val="20"/>
              </w:rPr>
              <w:t>ter per mi</w:t>
            </w:r>
            <w:r w:rsidRPr="00664427">
              <w:rPr>
                <w:rFonts w:eastAsia="Arial" w:cs="Arial"/>
                <w:spacing w:val="-1"/>
                <w:szCs w:val="20"/>
              </w:rPr>
              <w:t>n</w:t>
            </w:r>
            <w:r w:rsidRPr="00664427">
              <w:rPr>
                <w:rFonts w:eastAsia="Arial" w:cs="Arial"/>
                <w:szCs w:val="20"/>
              </w:rPr>
              <w:t>ute that is flowing thr</w:t>
            </w:r>
            <w:r w:rsidRPr="00664427">
              <w:rPr>
                <w:rFonts w:eastAsia="Arial" w:cs="Arial"/>
                <w:spacing w:val="-1"/>
                <w:szCs w:val="20"/>
              </w:rPr>
              <w:t>o</w:t>
            </w:r>
            <w:r w:rsidRPr="00664427">
              <w:rPr>
                <w:rFonts w:eastAsia="Arial" w:cs="Arial"/>
                <w:szCs w:val="20"/>
              </w:rPr>
              <w:t xml:space="preserve">ugh a tap. </w:t>
            </w:r>
          </w:p>
          <w:p w14:paraId="6FFAC3F4" w14:textId="77777777" w:rsidR="000A3517" w:rsidRPr="00664427" w:rsidRDefault="000A3517" w:rsidP="001B42A8">
            <w:pPr>
              <w:rPr>
                <w:rFonts w:eastAsia="Arial" w:cs="Arial"/>
                <w:szCs w:val="20"/>
              </w:rPr>
            </w:pPr>
          </w:p>
          <w:p w14:paraId="023C5291" w14:textId="77777777" w:rsidR="000A3517" w:rsidRPr="00664427" w:rsidRDefault="000A3517" w:rsidP="001B42A8">
            <w:pPr>
              <w:rPr>
                <w:rFonts w:eastAsia="Arial" w:cs="Arial"/>
                <w:szCs w:val="20"/>
              </w:rPr>
            </w:pPr>
            <w:r w:rsidRPr="00664427">
              <w:rPr>
                <w:rFonts w:eastAsia="Arial" w:cs="Arial"/>
                <w:szCs w:val="20"/>
              </w:rPr>
              <w:t xml:space="preserve">Please note – there is further work on rates, including finding acceleration, in </w:t>
            </w:r>
            <w:r>
              <w:rPr>
                <w:rFonts w:eastAsia="Arial" w:cs="Arial"/>
                <w:szCs w:val="20"/>
              </w:rPr>
              <w:t>C2.9/E2.9</w:t>
            </w:r>
            <w:r w:rsidRPr="00664427">
              <w:rPr>
                <w:rFonts w:eastAsia="Arial" w:cs="Arial"/>
                <w:szCs w:val="20"/>
              </w:rPr>
              <w:t xml:space="preserve"> of this scheme. </w:t>
            </w:r>
          </w:p>
          <w:p w14:paraId="5F383FF1" w14:textId="77777777" w:rsidR="000A3517" w:rsidRDefault="000A3517" w:rsidP="001B42A8">
            <w:pPr>
              <w:rPr>
                <w:rFonts w:eastAsia="Arial" w:cs="Arial"/>
                <w:szCs w:val="20"/>
              </w:rPr>
            </w:pPr>
          </w:p>
          <w:p w14:paraId="0BF9F465" w14:textId="77777777" w:rsidR="000A3517" w:rsidRPr="001B42A8" w:rsidRDefault="000A3517" w:rsidP="001B42A8">
            <w:pPr>
              <w:rPr>
                <w:rFonts w:eastAsia="Arial" w:cs="Arial"/>
                <w:b/>
                <w:bCs/>
                <w:szCs w:val="20"/>
                <w:shd w:val="clear" w:color="auto" w:fill="FEEFE6"/>
              </w:rPr>
            </w:pPr>
            <w:r w:rsidRPr="001B42A8">
              <w:rPr>
                <w:rFonts w:eastAsia="Arial" w:cs="Arial"/>
                <w:szCs w:val="20"/>
                <w:shd w:val="clear" w:color="auto" w:fill="FEEFE6"/>
              </w:rPr>
              <w:t>Using a Tarsia puzzle is a good end-of-topic consolidation task for the Extended course (</w:t>
            </w:r>
            <w:hyperlink r:id="rId108" w:history="1">
              <w:r w:rsidRPr="001B42A8">
                <w:rPr>
                  <w:rStyle w:val="Hyperlink"/>
                  <w:rFonts w:eastAsia="Arial" w:cs="Arial"/>
                  <w:szCs w:val="20"/>
                  <w:shd w:val="clear" w:color="auto" w:fill="FEEFE6"/>
                </w:rPr>
                <w:t>www.tes.com/teaching-resource/compound-measures-tarsia-jigsaw-11671826</w:t>
              </w:r>
            </w:hyperlink>
            <w:r w:rsidRPr="001B42A8">
              <w:rPr>
                <w:rFonts w:eastAsia="Arial" w:cs="Arial"/>
                <w:szCs w:val="20"/>
                <w:shd w:val="clear" w:color="auto" w:fill="FEEFE6"/>
              </w:rPr>
              <w:t xml:space="preserve">). If the link does not work, search the TES website for ‘Compound Measures - tarsia jigsaw’ </w:t>
            </w:r>
            <w:r w:rsidRPr="001B42A8">
              <w:rPr>
                <w:rFonts w:eastAsia="Arial" w:cs="Arial"/>
                <w:b/>
                <w:bCs/>
                <w:szCs w:val="20"/>
                <w:shd w:val="clear" w:color="auto" w:fill="FEEFE6"/>
              </w:rPr>
              <w:t>(I)</w:t>
            </w:r>
          </w:p>
          <w:p w14:paraId="0F218A21" w14:textId="77777777" w:rsidR="000A3517" w:rsidRDefault="000A3517" w:rsidP="001B42A8">
            <w:pPr>
              <w:autoSpaceDE w:val="0"/>
              <w:autoSpaceDN w:val="0"/>
              <w:adjustRightInd w:val="0"/>
              <w:rPr>
                <w:rFonts w:eastAsia="Arial" w:cs="Arial"/>
                <w:szCs w:val="20"/>
              </w:rPr>
            </w:pPr>
          </w:p>
          <w:p w14:paraId="3FCD3D35" w14:textId="77777777" w:rsidR="000A3517" w:rsidRDefault="000A3517" w:rsidP="001B42A8">
            <w:pPr>
              <w:autoSpaceDE w:val="0"/>
              <w:autoSpaceDN w:val="0"/>
              <w:adjustRightInd w:val="0"/>
              <w:rPr>
                <w:rFonts w:eastAsia="Arial" w:cs="Arial"/>
                <w:b/>
                <w:szCs w:val="20"/>
              </w:rPr>
            </w:pPr>
            <w:r>
              <w:rPr>
                <w:rFonts w:eastAsia="Arial" w:cs="Arial"/>
                <w:szCs w:val="20"/>
              </w:rPr>
              <w:t>Learners w</w:t>
            </w:r>
            <w:r w:rsidRPr="00664427">
              <w:rPr>
                <w:rFonts w:eastAsia="Arial" w:cs="Arial"/>
                <w:szCs w:val="20"/>
              </w:rPr>
              <w:t xml:space="preserve">ork out whether top sprinters, such as Usain Bolt, would be breaking local speed limits. Alternatively, they could time themselves running 100m, then work out how far </w:t>
            </w:r>
            <w:r>
              <w:rPr>
                <w:rFonts w:eastAsia="Arial" w:cs="Arial"/>
                <w:szCs w:val="20"/>
              </w:rPr>
              <w:t>in front</w:t>
            </w:r>
            <w:r w:rsidRPr="00664427">
              <w:rPr>
                <w:rFonts w:eastAsia="Arial" w:cs="Arial"/>
                <w:szCs w:val="20"/>
              </w:rPr>
              <w:t xml:space="preserve"> Usain Bolt would be when he crossed the finish line. </w:t>
            </w:r>
            <w:r>
              <w:rPr>
                <w:rFonts w:eastAsia="Arial" w:cs="Arial"/>
                <w:b/>
                <w:bCs/>
                <w:szCs w:val="20"/>
              </w:rPr>
              <w:t>(E)</w:t>
            </w:r>
            <w:r w:rsidRPr="00664427">
              <w:rPr>
                <w:rFonts w:eastAsia="Arial" w:cs="Arial"/>
                <w:b/>
                <w:szCs w:val="20"/>
              </w:rPr>
              <w:t xml:space="preserve"> </w:t>
            </w:r>
          </w:p>
          <w:p w14:paraId="26086FC2" w14:textId="77777777" w:rsidR="00E430D2" w:rsidRDefault="00E430D2" w:rsidP="001B42A8">
            <w:pPr>
              <w:autoSpaceDE w:val="0"/>
              <w:autoSpaceDN w:val="0"/>
              <w:adjustRightInd w:val="0"/>
              <w:rPr>
                <w:rFonts w:eastAsia="Arial" w:cs="Arial"/>
                <w:bCs/>
                <w:szCs w:val="20"/>
              </w:rPr>
            </w:pPr>
          </w:p>
          <w:p w14:paraId="2CB433EE" w14:textId="77777777" w:rsidR="00E430D2" w:rsidRPr="00E430D2" w:rsidRDefault="00E430D2" w:rsidP="00E430D2">
            <w:pPr>
              <w:autoSpaceDE w:val="0"/>
              <w:autoSpaceDN w:val="0"/>
              <w:adjustRightInd w:val="0"/>
              <w:rPr>
                <w:rFonts w:cs="Arial"/>
                <w:b/>
                <w:szCs w:val="20"/>
                <w:lang w:eastAsia="en-GB"/>
              </w:rPr>
            </w:pPr>
            <w:r w:rsidRPr="00E430D2">
              <w:rPr>
                <w:rFonts w:cs="Arial"/>
                <w:b/>
                <w:szCs w:val="20"/>
                <w:lang w:eastAsia="en-GB"/>
              </w:rPr>
              <w:t>SDG 7 / 9</w:t>
            </w:r>
          </w:p>
          <w:p w14:paraId="14BCD9C0" w14:textId="1838EBC2" w:rsidR="00E430D2" w:rsidRPr="00E430D2" w:rsidRDefault="00E430D2" w:rsidP="00E430D2">
            <w:pPr>
              <w:autoSpaceDE w:val="0"/>
              <w:autoSpaceDN w:val="0"/>
              <w:adjustRightInd w:val="0"/>
              <w:rPr>
                <w:rFonts w:cs="Arial"/>
                <w:bCs/>
                <w:szCs w:val="20"/>
                <w:lang w:eastAsia="en-GB"/>
              </w:rPr>
            </w:pPr>
            <w:r w:rsidRPr="00E115A9">
              <w:rPr>
                <w:lang w:eastAsia="en-GB"/>
              </w:rPr>
              <w:t xml:space="preserve">Consider </w:t>
            </w:r>
            <w:r w:rsidRPr="00E115A9">
              <w:t>the efficient use of resources or efficient energy production/</w:t>
            </w:r>
            <w:r>
              <w:t xml:space="preserve"> </w:t>
            </w:r>
            <w:r w:rsidRPr="00E115A9">
              <w:t>transmission – using local data</w:t>
            </w:r>
          </w:p>
        </w:tc>
      </w:tr>
      <w:tr w:rsidR="00E72BC1" w:rsidRPr="004A4E17" w14:paraId="38BB9651" w14:textId="77777777" w:rsidTr="00406858">
        <w:tblPrEx>
          <w:tblCellMar>
            <w:top w:w="0" w:type="dxa"/>
            <w:bottom w:w="0" w:type="dxa"/>
          </w:tblCellMar>
        </w:tblPrEx>
        <w:tc>
          <w:tcPr>
            <w:tcW w:w="2552" w:type="dxa"/>
            <w:tcMar>
              <w:top w:w="113" w:type="dxa"/>
              <w:bottom w:w="113" w:type="dxa"/>
            </w:tcMar>
          </w:tcPr>
          <w:p w14:paraId="0920B630" w14:textId="77777777" w:rsidR="00484718" w:rsidRDefault="00E72BC1" w:rsidP="00E72BC1">
            <w:pPr>
              <w:pStyle w:val="BodyText"/>
              <w:rPr>
                <w:lang w:eastAsia="en-GB"/>
              </w:rPr>
            </w:pPr>
            <w:r w:rsidRPr="00420B71">
              <w:rPr>
                <w:lang w:eastAsia="en-GB"/>
              </w:rPr>
              <w:t xml:space="preserve">C4.3 </w:t>
            </w:r>
          </w:p>
          <w:p w14:paraId="79BA0FD7" w14:textId="068E21CB" w:rsidR="00E72BC1" w:rsidRPr="004A4E17" w:rsidRDefault="00E72BC1" w:rsidP="00E72BC1">
            <w:pPr>
              <w:pStyle w:val="BodyText"/>
              <w:rPr>
                <w:lang w:eastAsia="en-GB"/>
              </w:rPr>
            </w:pPr>
            <w:r w:rsidRPr="00420B71">
              <w:rPr>
                <w:lang w:eastAsia="en-GB"/>
              </w:rPr>
              <w:t xml:space="preserve">and </w:t>
            </w:r>
            <w:r w:rsidRPr="005F6B5E">
              <w:rPr>
                <w:shd w:val="clear" w:color="auto" w:fill="FEEFE6"/>
                <w:lang w:eastAsia="en-GB"/>
              </w:rPr>
              <w:t>E4.3</w:t>
            </w:r>
            <w:r w:rsidR="00433211" w:rsidRPr="00433211">
              <w:rPr>
                <w:lang w:eastAsia="en-GB"/>
              </w:rPr>
              <w:t xml:space="preserve"> Scale drawings</w:t>
            </w:r>
          </w:p>
        </w:tc>
        <w:tc>
          <w:tcPr>
            <w:tcW w:w="2126" w:type="dxa"/>
            <w:tcMar>
              <w:top w:w="113" w:type="dxa"/>
              <w:bottom w:w="113" w:type="dxa"/>
            </w:tcMar>
          </w:tcPr>
          <w:p w14:paraId="6BE9B07C" w14:textId="550CA47F" w:rsidR="008A0B9A" w:rsidRDefault="008A0B9A" w:rsidP="00CD5BA1">
            <w:pPr>
              <w:pStyle w:val="BodyText"/>
              <w:numPr>
                <w:ilvl w:val="0"/>
                <w:numId w:val="41"/>
              </w:numPr>
              <w:ind w:left="323" w:hanging="283"/>
              <w:rPr>
                <w:lang w:eastAsia="en-GB"/>
              </w:rPr>
            </w:pPr>
            <w:r>
              <w:rPr>
                <w:lang w:eastAsia="en-GB"/>
              </w:rPr>
              <w:t>Draw and interpre</w:t>
            </w:r>
            <w:r w:rsidR="0038084C">
              <w:rPr>
                <w:lang w:eastAsia="en-GB"/>
              </w:rPr>
              <w:t>t</w:t>
            </w:r>
            <w:r>
              <w:rPr>
                <w:lang w:eastAsia="en-GB"/>
              </w:rPr>
              <w:t xml:space="preserve"> scale drawings.</w:t>
            </w:r>
          </w:p>
          <w:p w14:paraId="328F6E3F" w14:textId="77777777" w:rsidR="008A0B9A" w:rsidRDefault="008A0B9A" w:rsidP="004E2E79">
            <w:pPr>
              <w:pStyle w:val="BodyText"/>
              <w:ind w:left="323" w:hanging="283"/>
              <w:rPr>
                <w:lang w:eastAsia="en-GB"/>
              </w:rPr>
            </w:pPr>
          </w:p>
          <w:p w14:paraId="71FE95A7" w14:textId="62439088" w:rsidR="00E72BC1" w:rsidRPr="004A4E17" w:rsidRDefault="008A0B9A" w:rsidP="00CD5BA1">
            <w:pPr>
              <w:pStyle w:val="BodyText"/>
              <w:numPr>
                <w:ilvl w:val="0"/>
                <w:numId w:val="41"/>
              </w:numPr>
              <w:ind w:left="323" w:hanging="283"/>
              <w:rPr>
                <w:lang w:eastAsia="en-GB"/>
              </w:rPr>
            </w:pPr>
            <w:r>
              <w:rPr>
                <w:lang w:eastAsia="en-GB"/>
              </w:rPr>
              <w:t>Use and interpret three-figure be</w:t>
            </w:r>
            <w:r w:rsidR="0038084C">
              <w:rPr>
                <w:lang w:eastAsia="en-GB"/>
              </w:rPr>
              <w:t>a</w:t>
            </w:r>
            <w:r>
              <w:rPr>
                <w:lang w:eastAsia="en-GB"/>
              </w:rPr>
              <w:t>rings</w:t>
            </w:r>
            <w:r w:rsidR="00E72BC1" w:rsidRPr="00420B71">
              <w:rPr>
                <w:lang w:eastAsia="en-GB"/>
              </w:rPr>
              <w:t>.</w:t>
            </w:r>
          </w:p>
        </w:tc>
        <w:tc>
          <w:tcPr>
            <w:tcW w:w="9923" w:type="dxa"/>
            <w:tcMar>
              <w:top w:w="113" w:type="dxa"/>
              <w:bottom w:w="113" w:type="dxa"/>
            </w:tcMar>
          </w:tcPr>
          <w:p w14:paraId="580531F6" w14:textId="77777777" w:rsidR="00E72BC1" w:rsidRPr="00420B71" w:rsidRDefault="00E72BC1" w:rsidP="00E72BC1">
            <w:pPr>
              <w:autoSpaceDE w:val="0"/>
              <w:autoSpaceDN w:val="0"/>
              <w:adjustRightInd w:val="0"/>
              <w:rPr>
                <w:rFonts w:cs="Arial"/>
                <w:szCs w:val="20"/>
                <w:lang w:eastAsia="en-GB"/>
              </w:rPr>
            </w:pPr>
            <w:r w:rsidRPr="00420B71">
              <w:rPr>
                <w:rFonts w:cs="Arial"/>
                <w:szCs w:val="20"/>
                <w:lang w:eastAsia="en-GB"/>
              </w:rPr>
              <w:lastRenderedPageBreak/>
              <w:t xml:space="preserve">Use an example to revise the topic of scale drawing. </w:t>
            </w:r>
          </w:p>
          <w:p w14:paraId="5A5AA27A" w14:textId="77777777" w:rsidR="00E72BC1" w:rsidRPr="00420B71" w:rsidRDefault="00E72BC1" w:rsidP="00E72BC1">
            <w:pPr>
              <w:autoSpaceDE w:val="0"/>
              <w:autoSpaceDN w:val="0"/>
              <w:adjustRightInd w:val="0"/>
              <w:rPr>
                <w:rFonts w:cs="Arial"/>
                <w:szCs w:val="20"/>
                <w:lang w:eastAsia="en-GB"/>
              </w:rPr>
            </w:pPr>
          </w:p>
          <w:p w14:paraId="621802AD" w14:textId="315B655F" w:rsidR="00E72BC1" w:rsidRPr="00420B71" w:rsidRDefault="00E72BC1" w:rsidP="00E72BC1">
            <w:pPr>
              <w:autoSpaceDE w:val="0"/>
              <w:autoSpaceDN w:val="0"/>
              <w:adjustRightInd w:val="0"/>
              <w:rPr>
                <w:rFonts w:cs="Arial"/>
                <w:szCs w:val="20"/>
                <w:lang w:eastAsia="en-GB"/>
              </w:rPr>
            </w:pPr>
            <w:r w:rsidRPr="00420B71">
              <w:rPr>
                <w:rFonts w:cs="Arial"/>
                <w:szCs w:val="20"/>
                <w:lang w:eastAsia="en-GB"/>
              </w:rPr>
              <w:t xml:space="preserve">Show how to calculate the scale of a drawing given a length on the drawing and the corresponding real </w:t>
            </w:r>
            <w:r w:rsidRPr="00420B71">
              <w:rPr>
                <w:rFonts w:cs="Arial"/>
                <w:szCs w:val="20"/>
                <w:lang w:eastAsia="en-GB"/>
              </w:rPr>
              <w:lastRenderedPageBreak/>
              <w:t xml:space="preserve">length. </w:t>
            </w:r>
            <w:r w:rsidR="004E510E">
              <w:rPr>
                <w:rFonts w:cs="Arial"/>
                <w:szCs w:val="20"/>
                <w:lang w:eastAsia="en-GB"/>
              </w:rPr>
              <w:t>Tell learners</w:t>
            </w:r>
            <w:r w:rsidRPr="00420B71">
              <w:rPr>
                <w:rFonts w:cs="Arial"/>
                <w:szCs w:val="20"/>
                <w:lang w:eastAsia="en-GB"/>
              </w:rPr>
              <w:t xml:space="preserve"> that measurements do not need to be included on a scale drawing and that many scale drawings usually have a scale written in the form 1 : </w:t>
            </w:r>
            <w:r w:rsidRPr="00420B71">
              <w:rPr>
                <w:rFonts w:cs="Arial"/>
                <w:i/>
                <w:szCs w:val="20"/>
                <w:lang w:eastAsia="en-GB"/>
              </w:rPr>
              <w:t>n</w:t>
            </w:r>
            <w:r w:rsidRPr="00420B71">
              <w:rPr>
                <w:rFonts w:cs="Arial"/>
                <w:szCs w:val="20"/>
                <w:lang w:eastAsia="en-GB"/>
              </w:rPr>
              <w:t xml:space="preserve">. </w:t>
            </w:r>
          </w:p>
          <w:p w14:paraId="4E2B9751" w14:textId="77777777" w:rsidR="00E72BC1" w:rsidRPr="00420B71" w:rsidRDefault="00E72BC1" w:rsidP="00E72BC1">
            <w:pPr>
              <w:autoSpaceDE w:val="0"/>
              <w:autoSpaceDN w:val="0"/>
              <w:adjustRightInd w:val="0"/>
              <w:rPr>
                <w:rFonts w:cs="Arial"/>
                <w:szCs w:val="20"/>
                <w:lang w:eastAsia="en-GB"/>
              </w:rPr>
            </w:pPr>
          </w:p>
          <w:p w14:paraId="7958CA8D" w14:textId="77777777" w:rsidR="00E72BC1" w:rsidRPr="00420B71" w:rsidRDefault="00E72BC1" w:rsidP="00E72BC1">
            <w:pPr>
              <w:autoSpaceDE w:val="0"/>
              <w:autoSpaceDN w:val="0"/>
              <w:adjustRightInd w:val="0"/>
              <w:rPr>
                <w:rFonts w:cs="Arial"/>
                <w:b/>
                <w:szCs w:val="20"/>
                <w:lang w:eastAsia="en-GB"/>
              </w:rPr>
            </w:pPr>
            <w:r w:rsidRPr="00420B71">
              <w:rPr>
                <w:rFonts w:cs="Arial"/>
                <w:szCs w:val="20"/>
                <w:lang w:eastAsia="en-GB"/>
              </w:rPr>
              <w:t>Draw various situations to scale and interpret results. For example, ask learners to draw a plan of a room in their house to scale and use it to determine the area of carpet needed to cover the floor, plan an orienteering course, etc.</w:t>
            </w:r>
            <w:r w:rsidRPr="00420B71">
              <w:rPr>
                <w:rFonts w:cs="Arial"/>
                <w:b/>
                <w:szCs w:val="20"/>
                <w:lang w:eastAsia="en-GB"/>
              </w:rPr>
              <w:t xml:space="preserve"> (I) </w:t>
            </w:r>
          </w:p>
          <w:p w14:paraId="5E5F720A" w14:textId="77777777" w:rsidR="00E72BC1" w:rsidRPr="00420B71" w:rsidRDefault="00E72BC1" w:rsidP="00E72BC1">
            <w:pPr>
              <w:autoSpaceDE w:val="0"/>
              <w:autoSpaceDN w:val="0"/>
              <w:adjustRightInd w:val="0"/>
              <w:rPr>
                <w:rFonts w:cs="Arial"/>
                <w:szCs w:val="20"/>
              </w:rPr>
            </w:pPr>
          </w:p>
          <w:p w14:paraId="1C9D00EB" w14:textId="1A4CC88D" w:rsidR="00E72BC1" w:rsidRDefault="00E72BC1" w:rsidP="00E72BC1">
            <w:pPr>
              <w:pStyle w:val="BodyText"/>
            </w:pPr>
            <w:r w:rsidRPr="00420B71">
              <w:t>Explore the set of resources on the Khan Academy website (</w:t>
            </w:r>
            <w:hyperlink r:id="rId109" w:history="1">
              <w:r w:rsidRPr="00420B71">
                <w:rPr>
                  <w:rStyle w:val="Hyperlink"/>
                  <w:rFonts w:cs="Arial"/>
                </w:rPr>
                <w:t>www.khanacademy.org/</w:t>
              </w:r>
            </w:hyperlink>
            <w:r w:rsidRPr="00420B71">
              <w:t xml:space="preserve">) by searching for ‘scale </w:t>
            </w:r>
            <w:proofErr w:type="gramStart"/>
            <w:r w:rsidRPr="00420B71">
              <w:t>drawings’</w:t>
            </w:r>
            <w:proofErr w:type="gramEnd"/>
            <w:r w:rsidRPr="00420B71">
              <w:t>.</w:t>
            </w:r>
          </w:p>
          <w:p w14:paraId="77F55FBE" w14:textId="77777777" w:rsidR="0038084C" w:rsidRDefault="0038084C" w:rsidP="00E72BC1">
            <w:pPr>
              <w:pStyle w:val="BodyText"/>
            </w:pPr>
          </w:p>
          <w:p w14:paraId="1B66FC61" w14:textId="34DF919C" w:rsidR="0038084C" w:rsidRPr="00420B71" w:rsidRDefault="0038084C" w:rsidP="0038084C">
            <w:pPr>
              <w:autoSpaceDE w:val="0"/>
              <w:autoSpaceDN w:val="0"/>
              <w:adjustRightInd w:val="0"/>
              <w:rPr>
                <w:rFonts w:cs="Arial"/>
                <w:szCs w:val="20"/>
                <w:lang w:eastAsia="en-GB"/>
              </w:rPr>
            </w:pPr>
            <w:r w:rsidRPr="00420B71">
              <w:rPr>
                <w:rFonts w:cs="Arial"/>
                <w:szCs w:val="20"/>
                <w:lang w:eastAsia="en-GB"/>
              </w:rPr>
              <w:t xml:space="preserve">Introduce three-figure bearings and use examples of measuring and drawing involving bearings. </w:t>
            </w:r>
          </w:p>
          <w:p w14:paraId="58ECCE8F" w14:textId="77777777" w:rsidR="0038084C" w:rsidRPr="00420B71" w:rsidRDefault="0038084C" w:rsidP="0038084C">
            <w:pPr>
              <w:autoSpaceDE w:val="0"/>
              <w:autoSpaceDN w:val="0"/>
              <w:adjustRightInd w:val="0"/>
              <w:rPr>
                <w:rFonts w:cs="Arial"/>
                <w:szCs w:val="20"/>
                <w:lang w:eastAsia="en-GB"/>
              </w:rPr>
            </w:pPr>
          </w:p>
          <w:p w14:paraId="0FBD1C11" w14:textId="77777777" w:rsidR="0038084C" w:rsidRPr="00420B71" w:rsidRDefault="0038084C" w:rsidP="0038084C">
            <w:pPr>
              <w:autoSpaceDE w:val="0"/>
              <w:autoSpaceDN w:val="0"/>
              <w:adjustRightInd w:val="0"/>
              <w:rPr>
                <w:rFonts w:cs="Arial"/>
                <w:b/>
                <w:szCs w:val="20"/>
                <w:lang w:eastAsia="en-GB"/>
              </w:rPr>
            </w:pPr>
            <w:r w:rsidRPr="00420B71">
              <w:rPr>
                <w:rFonts w:cs="Arial"/>
                <w:szCs w:val="20"/>
                <w:lang w:eastAsia="en-GB"/>
              </w:rPr>
              <w:t xml:space="preserve">Use examples to show how to calculate bearings, </w:t>
            </w:r>
            <w:proofErr w:type="gramStart"/>
            <w:r w:rsidRPr="00420B71">
              <w:rPr>
                <w:rFonts w:cs="Arial"/>
                <w:szCs w:val="20"/>
                <w:lang w:eastAsia="en-GB"/>
              </w:rPr>
              <w:t>e.g.</w:t>
            </w:r>
            <w:proofErr w:type="gramEnd"/>
            <w:r w:rsidRPr="00420B71">
              <w:rPr>
                <w:rFonts w:cs="Arial"/>
                <w:szCs w:val="20"/>
                <w:lang w:eastAsia="en-GB"/>
              </w:rPr>
              <w:t xml:space="preserve"> calculate the bearing of B from A if you know the bearing of A from B.</w:t>
            </w:r>
            <w:r w:rsidRPr="00420B71">
              <w:rPr>
                <w:rFonts w:cs="Arial"/>
                <w:b/>
                <w:szCs w:val="20"/>
                <w:lang w:eastAsia="en-GB"/>
              </w:rPr>
              <w:t xml:space="preserve"> </w:t>
            </w:r>
          </w:p>
          <w:p w14:paraId="64EA8307" w14:textId="77777777" w:rsidR="0038084C" w:rsidRPr="00420B71" w:rsidRDefault="0038084C" w:rsidP="0038084C">
            <w:pPr>
              <w:autoSpaceDE w:val="0"/>
              <w:autoSpaceDN w:val="0"/>
              <w:adjustRightInd w:val="0"/>
              <w:rPr>
                <w:rFonts w:cs="Arial"/>
                <w:szCs w:val="20"/>
                <w:lang w:eastAsia="en-GB"/>
              </w:rPr>
            </w:pPr>
          </w:p>
          <w:p w14:paraId="6716CC09" w14:textId="0EB6974D" w:rsidR="0038084C" w:rsidRDefault="0038084C" w:rsidP="0038084C">
            <w:pPr>
              <w:pStyle w:val="BodyText"/>
              <w:rPr>
                <w:b/>
                <w:lang w:eastAsia="en-GB"/>
              </w:rPr>
            </w:pPr>
            <w:r w:rsidRPr="00420B71">
              <w:rPr>
                <w:lang w:eastAsia="en-GB"/>
              </w:rPr>
              <w:t xml:space="preserve">Use a map to determine distance and direction (bearing) between two places, </w:t>
            </w:r>
            <w:proofErr w:type="gramStart"/>
            <w:r w:rsidRPr="00420B71">
              <w:rPr>
                <w:lang w:eastAsia="en-GB"/>
              </w:rPr>
              <w:t>e.g.</w:t>
            </w:r>
            <w:proofErr w:type="gramEnd"/>
            <w:r w:rsidRPr="00420B71">
              <w:rPr>
                <w:lang w:eastAsia="en-GB"/>
              </w:rPr>
              <w:t xml:space="preserve"> learners’ home and school, etc. Maps from around the world </w:t>
            </w:r>
            <w:r w:rsidR="004E510E">
              <w:rPr>
                <w:lang w:eastAsia="en-GB"/>
              </w:rPr>
              <w:t>are</w:t>
            </w:r>
            <w:r w:rsidRPr="00420B71">
              <w:rPr>
                <w:lang w:eastAsia="en-GB"/>
              </w:rPr>
              <w:t xml:space="preserve"> at </w:t>
            </w:r>
            <w:hyperlink r:id="rId110" w:history="1">
              <w:r w:rsidRPr="00420B71">
                <w:rPr>
                  <w:rStyle w:val="Hyperlink"/>
                  <w:rFonts w:cs="Arial"/>
                  <w:lang w:eastAsia="en-GB"/>
                </w:rPr>
                <w:t>maps.google.com</w:t>
              </w:r>
            </w:hyperlink>
            <w:r w:rsidRPr="00420B71">
              <w:rPr>
                <w:lang w:eastAsia="en-GB"/>
              </w:rPr>
              <w:t xml:space="preserve"> </w:t>
            </w:r>
            <w:r w:rsidRPr="00420B71">
              <w:rPr>
                <w:b/>
                <w:lang w:eastAsia="en-GB"/>
              </w:rPr>
              <w:t>(I)</w:t>
            </w:r>
          </w:p>
          <w:p w14:paraId="0578A966" w14:textId="77777777" w:rsidR="006D5FB5" w:rsidRDefault="006D5FB5" w:rsidP="0038084C">
            <w:pPr>
              <w:pStyle w:val="BodyText"/>
              <w:rPr>
                <w:b/>
                <w:lang w:eastAsia="en-GB"/>
              </w:rPr>
            </w:pPr>
          </w:p>
          <w:tbl>
            <w:tblPr>
              <w:tblStyle w:val="TableGrid"/>
              <w:tblW w:w="0" w:type="auto"/>
              <w:tblLayout w:type="fixed"/>
              <w:tblLook w:val="04A0" w:firstRow="1" w:lastRow="0" w:firstColumn="1" w:lastColumn="0" w:noHBand="0" w:noVBand="1"/>
            </w:tblPr>
            <w:tblGrid>
              <w:gridCol w:w="1809"/>
              <w:gridCol w:w="7882"/>
            </w:tblGrid>
            <w:tr w:rsidR="006D5FB5" w:rsidRPr="000420CE" w14:paraId="62CB7AB7" w14:textId="77777777" w:rsidTr="00261AFA">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01075AA4" w14:textId="77777777" w:rsidR="006D5FB5" w:rsidRPr="000420CE" w:rsidRDefault="006D5FB5" w:rsidP="006D5FB5">
                  <w:pPr>
                    <w:rPr>
                      <w:rFonts w:cs="Arial"/>
                      <w:spacing w:val="-1"/>
                      <w:szCs w:val="20"/>
                    </w:rPr>
                  </w:pPr>
                  <w:r w:rsidRPr="000420CE">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122CFBFB" w14:textId="77777777" w:rsidR="006D5FB5" w:rsidRPr="000420CE" w:rsidRDefault="006D5FB5" w:rsidP="006D5FB5">
                  <w:pPr>
                    <w:rPr>
                      <w:rFonts w:cs="Arial"/>
                      <w:spacing w:val="-1"/>
                      <w:szCs w:val="20"/>
                    </w:rPr>
                  </w:pPr>
                  <w:r w:rsidRPr="000420CE">
                    <w:rPr>
                      <w:rFonts w:cs="Arial"/>
                      <w:spacing w:val="-1"/>
                      <w:szCs w:val="20"/>
                    </w:rPr>
                    <w:t xml:space="preserve"> </w:t>
                  </w:r>
                </w:p>
              </w:tc>
            </w:tr>
            <w:tr w:rsidR="006D5FB5" w:rsidRPr="000420CE" w14:paraId="52DFF802" w14:textId="77777777" w:rsidTr="00261AFA">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332F9C1B" w14:textId="0870B40E" w:rsidR="006D5FB5" w:rsidRPr="000420CE" w:rsidRDefault="00DC0A91" w:rsidP="006D5FB5">
                  <w:pPr>
                    <w:rPr>
                      <w:rFonts w:cs="Arial"/>
                      <w:spacing w:val="-1"/>
                      <w:szCs w:val="20"/>
                    </w:rPr>
                  </w:pPr>
                  <w:r>
                    <w:rPr>
                      <w:rFonts w:cs="Arial"/>
                      <w:spacing w:val="-1"/>
                      <w:szCs w:val="20"/>
                    </w:rPr>
                    <w:t>Teaching Pack</w:t>
                  </w:r>
                  <w:r w:rsidR="006D5FB5" w:rsidRPr="000420CE">
                    <w:rPr>
                      <w:rFonts w:cs="Arial"/>
                      <w:spacing w:val="-1"/>
                      <w:szCs w:val="20"/>
                    </w:rPr>
                    <w:t xml:space="preserve">: </w:t>
                  </w:r>
                  <w:r w:rsidR="006D5FB5">
                    <w:rPr>
                      <w:rFonts w:cs="Arial"/>
                      <w:spacing w:val="-1"/>
                      <w:szCs w:val="20"/>
                    </w:rPr>
                    <w:t>Understanding Bearings</w:t>
                  </w:r>
                </w:p>
                <w:p w14:paraId="44847CE4" w14:textId="42402097" w:rsidR="006D5FB5" w:rsidRDefault="006D5FB5" w:rsidP="006D5FB5">
                  <w:pPr>
                    <w:rPr>
                      <w:rFonts w:cs="Arial"/>
                      <w:spacing w:val="-1"/>
                      <w:szCs w:val="20"/>
                    </w:rPr>
                  </w:pPr>
                  <w:r w:rsidRPr="000420CE">
                    <w:rPr>
                      <w:rFonts w:cs="Arial"/>
                      <w:spacing w:val="-1"/>
                      <w:szCs w:val="20"/>
                    </w:rPr>
                    <w:t xml:space="preserve">The </w:t>
                  </w:r>
                  <w:r w:rsidR="00DC0A91">
                    <w:rPr>
                      <w:rFonts w:cs="Arial"/>
                      <w:spacing w:val="-1"/>
                      <w:szCs w:val="20"/>
                    </w:rPr>
                    <w:t>Teaching Pack</w:t>
                  </w:r>
                  <w:r w:rsidRPr="000420CE">
                    <w:rPr>
                      <w:rFonts w:cs="Arial"/>
                      <w:spacing w:val="-1"/>
                      <w:szCs w:val="20"/>
                    </w:rPr>
                    <w:t xml:space="preserve"> includes lessons on:</w:t>
                  </w:r>
                </w:p>
                <w:p w14:paraId="29B822CD" w14:textId="0DD722CB" w:rsidR="006D5FB5" w:rsidRDefault="005539DA" w:rsidP="00F72313">
                  <w:pPr>
                    <w:pStyle w:val="ListParagraph"/>
                    <w:numPr>
                      <w:ilvl w:val="0"/>
                      <w:numId w:val="8"/>
                    </w:numPr>
                    <w:rPr>
                      <w:rFonts w:cs="Arial"/>
                      <w:spacing w:val="-1"/>
                    </w:rPr>
                  </w:pPr>
                  <w:r>
                    <w:rPr>
                      <w:rFonts w:cs="Arial"/>
                      <w:spacing w:val="-1"/>
                    </w:rPr>
                    <w:t>a</w:t>
                  </w:r>
                  <w:r w:rsidR="006D5FB5">
                    <w:rPr>
                      <w:rFonts w:cs="Arial"/>
                      <w:spacing w:val="-1"/>
                    </w:rPr>
                    <w:t>ngle facts</w:t>
                  </w:r>
                </w:p>
                <w:p w14:paraId="181BE280" w14:textId="115E739B" w:rsidR="006D5FB5" w:rsidRDefault="005539DA" w:rsidP="00F72313">
                  <w:pPr>
                    <w:pStyle w:val="ListParagraph"/>
                    <w:numPr>
                      <w:ilvl w:val="0"/>
                      <w:numId w:val="8"/>
                    </w:numPr>
                    <w:rPr>
                      <w:rFonts w:cs="Arial"/>
                      <w:spacing w:val="-1"/>
                    </w:rPr>
                  </w:pPr>
                  <w:r>
                    <w:rPr>
                      <w:rFonts w:cs="Arial"/>
                      <w:spacing w:val="-1"/>
                    </w:rPr>
                    <w:t>b</w:t>
                  </w:r>
                  <w:r w:rsidR="006D5FB5">
                    <w:rPr>
                      <w:rFonts w:cs="Arial"/>
                      <w:spacing w:val="-1"/>
                    </w:rPr>
                    <w:t xml:space="preserve">earings, compass </w:t>
                  </w:r>
                  <w:proofErr w:type="gramStart"/>
                  <w:r w:rsidR="006D5FB5">
                    <w:rPr>
                      <w:rFonts w:cs="Arial"/>
                      <w:spacing w:val="-1"/>
                    </w:rPr>
                    <w:t>points</w:t>
                  </w:r>
                  <w:proofErr w:type="gramEnd"/>
                  <w:r w:rsidR="006D5FB5">
                    <w:rPr>
                      <w:rFonts w:cs="Arial"/>
                      <w:spacing w:val="-1"/>
                    </w:rPr>
                    <w:t xml:space="preserve"> and angle facts</w:t>
                  </w:r>
                </w:p>
                <w:p w14:paraId="00CCFBAE" w14:textId="6F85BB13" w:rsidR="006D5FB5" w:rsidRPr="00BD67CB" w:rsidRDefault="005539DA" w:rsidP="00F72313">
                  <w:pPr>
                    <w:pStyle w:val="ListParagraph"/>
                    <w:numPr>
                      <w:ilvl w:val="0"/>
                      <w:numId w:val="8"/>
                    </w:numPr>
                    <w:rPr>
                      <w:rFonts w:cs="Arial"/>
                      <w:spacing w:val="-1"/>
                    </w:rPr>
                  </w:pPr>
                  <w:r>
                    <w:rPr>
                      <w:rFonts w:cs="Arial"/>
                      <w:spacing w:val="-1"/>
                    </w:rPr>
                    <w:t>t</w:t>
                  </w:r>
                  <w:r w:rsidR="006D5FB5">
                    <w:rPr>
                      <w:rFonts w:cs="Arial"/>
                      <w:spacing w:val="-1"/>
                    </w:rPr>
                    <w:t>rigonometry and bearings</w:t>
                  </w:r>
                  <w:r>
                    <w:rPr>
                      <w:rFonts w:cs="Arial"/>
                      <w:spacing w:val="-1"/>
                    </w:rPr>
                    <w:t>.</w:t>
                  </w:r>
                </w:p>
              </w:tc>
            </w:tr>
          </w:tbl>
          <w:p w14:paraId="4EC00CE5" w14:textId="709E56E6" w:rsidR="006D5FB5" w:rsidRPr="004A4E17" w:rsidRDefault="006D5FB5" w:rsidP="0038084C">
            <w:pPr>
              <w:pStyle w:val="BodyText"/>
            </w:pPr>
          </w:p>
        </w:tc>
      </w:tr>
      <w:tr w:rsidR="00E72BC1" w:rsidRPr="004A4E17" w14:paraId="1C7031EE" w14:textId="77777777" w:rsidTr="00406858">
        <w:trPr>
          <w:trHeight w:hRule="exact" w:val="440"/>
          <w:tblHeader/>
        </w:trPr>
        <w:tc>
          <w:tcPr>
            <w:tcW w:w="14601" w:type="dxa"/>
            <w:gridSpan w:val="3"/>
            <w:shd w:val="clear" w:color="auto" w:fill="EA5B0C"/>
            <w:tcMar>
              <w:top w:w="113" w:type="dxa"/>
              <w:bottom w:w="113" w:type="dxa"/>
            </w:tcMar>
            <w:vAlign w:val="center"/>
          </w:tcPr>
          <w:p w14:paraId="0D94B1A8" w14:textId="01E8F6BD" w:rsidR="00E72BC1" w:rsidRPr="00FB2E1E" w:rsidRDefault="00E72BC1" w:rsidP="00E72BC1">
            <w:pPr>
              <w:rPr>
                <w:rFonts w:cs="Arial"/>
                <w:b/>
                <w:color w:val="FFFFFF"/>
                <w:szCs w:val="20"/>
              </w:rPr>
            </w:pPr>
            <w:r w:rsidRPr="00FB2E1E">
              <w:rPr>
                <w:rFonts w:cs="Arial"/>
                <w:b/>
                <w:color w:val="FFFFFF"/>
                <w:szCs w:val="20"/>
              </w:rPr>
              <w:lastRenderedPageBreak/>
              <w:t>Past and specimen papers</w:t>
            </w:r>
          </w:p>
        </w:tc>
      </w:tr>
      <w:tr w:rsidR="00E72BC1" w:rsidRPr="004A4E17" w14:paraId="63B9A97E" w14:textId="77777777" w:rsidTr="00406858">
        <w:tblPrEx>
          <w:tblCellMar>
            <w:top w:w="0" w:type="dxa"/>
            <w:bottom w:w="0" w:type="dxa"/>
          </w:tblCellMar>
        </w:tblPrEx>
        <w:tc>
          <w:tcPr>
            <w:tcW w:w="14601" w:type="dxa"/>
            <w:gridSpan w:val="3"/>
            <w:tcMar>
              <w:top w:w="113" w:type="dxa"/>
              <w:bottom w:w="113" w:type="dxa"/>
            </w:tcMar>
          </w:tcPr>
          <w:p w14:paraId="7761789F" w14:textId="77777777" w:rsidR="0096400A" w:rsidRPr="003604F3" w:rsidRDefault="0096400A" w:rsidP="0096400A">
            <w:pPr>
              <w:pStyle w:val="BodyText"/>
              <w:rPr>
                <w:rStyle w:val="Bold"/>
                <w:b w:val="0"/>
                <w:bCs/>
              </w:rPr>
            </w:pPr>
            <w:r>
              <w:rPr>
                <w:lang w:eastAsia="en-GB"/>
              </w:rPr>
              <w:t xml:space="preserve">Past/specimen papers and mark schemes are available to download at </w:t>
            </w:r>
            <w:hyperlink r:id="rId111" w:history="1">
              <w:r w:rsidRPr="00C8122F">
                <w:rPr>
                  <w:rStyle w:val="WebLink"/>
                </w:rPr>
                <w:t>www.cambridgeinternational.org/support</w:t>
              </w:r>
            </w:hyperlink>
            <w:r w:rsidRPr="00C8122F">
              <w:rPr>
                <w:rStyle w:val="BodyChar"/>
              </w:rPr>
              <w:t xml:space="preserve"> </w:t>
            </w:r>
            <w:r w:rsidRPr="00C8122F">
              <w:rPr>
                <w:rStyle w:val="Bold"/>
              </w:rPr>
              <w:t>(F)</w:t>
            </w:r>
          </w:p>
          <w:p w14:paraId="17383E45" w14:textId="7E4D774A" w:rsidR="00E72BC1" w:rsidRPr="004E2FD6" w:rsidRDefault="0096400A">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112"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3FE8A1CA" w14:textId="77777777" w:rsidR="005927C9" w:rsidRDefault="005927C9" w:rsidP="003947CA">
      <w:pPr>
        <w:rPr>
          <w:bCs/>
          <w:szCs w:val="20"/>
        </w:rPr>
      </w:pPr>
    </w:p>
    <w:p w14:paraId="2EEC798B" w14:textId="77777777" w:rsidR="003947CA" w:rsidRDefault="003947CA" w:rsidP="003947CA">
      <w:pPr>
        <w:rPr>
          <w:bCs/>
          <w:szCs w:val="20"/>
        </w:rPr>
      </w:pPr>
    </w:p>
    <w:p w14:paraId="40FF8510" w14:textId="77777777" w:rsidR="003947CA" w:rsidRDefault="003947CA" w:rsidP="003947CA">
      <w:pPr>
        <w:rPr>
          <w:bCs/>
          <w:szCs w:val="20"/>
        </w:rPr>
        <w:sectPr w:rsidR="003947CA" w:rsidSect="00820F2B">
          <w:pgSz w:w="16840" w:h="11900" w:orient="landscape" w:code="9"/>
          <w:pgMar w:top="1134" w:right="1134" w:bottom="1134" w:left="1134" w:header="567" w:footer="567" w:gutter="0"/>
          <w:cols w:space="708"/>
          <w:docGrid w:linePitch="326"/>
        </w:sectPr>
      </w:pPr>
    </w:p>
    <w:p w14:paraId="25A0A02A" w14:textId="76045B11" w:rsidR="003947CA" w:rsidRPr="00393536" w:rsidRDefault="007473A5" w:rsidP="003947CA">
      <w:pPr>
        <w:pStyle w:val="Heading1"/>
      </w:pPr>
      <w:bookmarkStart w:id="13" w:name="_Toc114658140"/>
      <w:r>
        <w:lastRenderedPageBreak/>
        <w:t>5</w:t>
      </w:r>
      <w:r w:rsidR="006F43CD">
        <w:t>.</w:t>
      </w:r>
      <w:r>
        <w:t xml:space="preserve"> </w:t>
      </w:r>
      <w:r w:rsidR="00555C6A" w:rsidRPr="00555C6A">
        <w:t>Probability</w:t>
      </w:r>
      <w:r w:rsidR="009F3874">
        <w:t xml:space="preserve"> I</w:t>
      </w:r>
      <w:r w:rsidR="00555C6A" w:rsidRPr="00555C6A">
        <w:t xml:space="preserve">, </w:t>
      </w:r>
      <w:proofErr w:type="gramStart"/>
      <w:r w:rsidR="00555C6A" w:rsidRPr="00555C6A">
        <w:t>geometry</w:t>
      </w:r>
      <w:proofErr w:type="gramEnd"/>
      <w:r w:rsidR="00555C6A" w:rsidRPr="00555C6A">
        <w:t xml:space="preserve"> and graphs</w:t>
      </w:r>
      <w:bookmarkEnd w:id="13"/>
    </w:p>
    <w:p w14:paraId="7BD210A9" w14:textId="4EB3FBDE" w:rsidR="003947CA" w:rsidRDefault="003947CA" w:rsidP="003947CA">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5927C9" w:rsidRPr="004A4E17" w14:paraId="12FF4B6B" w14:textId="77777777" w:rsidTr="00406858">
        <w:trPr>
          <w:trHeight w:hRule="exact" w:val="440"/>
          <w:tblHeader/>
        </w:trPr>
        <w:tc>
          <w:tcPr>
            <w:tcW w:w="2552" w:type="dxa"/>
            <w:shd w:val="clear" w:color="auto" w:fill="EA5B0C"/>
            <w:tcMar>
              <w:top w:w="113" w:type="dxa"/>
              <w:bottom w:w="113" w:type="dxa"/>
            </w:tcMar>
            <w:vAlign w:val="center"/>
          </w:tcPr>
          <w:p w14:paraId="46AE06A8" w14:textId="493A5B9F" w:rsidR="005927C9" w:rsidRPr="004A4E17" w:rsidRDefault="005927C9" w:rsidP="00406858">
            <w:pPr>
              <w:pStyle w:val="TableHead"/>
            </w:pPr>
            <w:r w:rsidRPr="004A4E17">
              <w:t>Syllabus ref</w:t>
            </w:r>
            <w:r>
              <w:t>.</w:t>
            </w:r>
          </w:p>
        </w:tc>
        <w:tc>
          <w:tcPr>
            <w:tcW w:w="2126" w:type="dxa"/>
            <w:shd w:val="clear" w:color="auto" w:fill="EA5B0C"/>
            <w:tcMar>
              <w:top w:w="113" w:type="dxa"/>
              <w:bottom w:w="113" w:type="dxa"/>
            </w:tcMar>
            <w:vAlign w:val="center"/>
          </w:tcPr>
          <w:p w14:paraId="1D423074" w14:textId="77777777" w:rsidR="005927C9" w:rsidRPr="004A4E17" w:rsidRDefault="005927C9" w:rsidP="00406858">
            <w:pPr>
              <w:pStyle w:val="TableHead"/>
            </w:pPr>
            <w:r w:rsidRPr="004A4E17">
              <w:t>Learning objectives</w:t>
            </w:r>
          </w:p>
        </w:tc>
        <w:tc>
          <w:tcPr>
            <w:tcW w:w="9923" w:type="dxa"/>
            <w:shd w:val="clear" w:color="auto" w:fill="EA5B0C"/>
            <w:tcMar>
              <w:top w:w="113" w:type="dxa"/>
              <w:bottom w:w="113" w:type="dxa"/>
            </w:tcMar>
            <w:vAlign w:val="center"/>
          </w:tcPr>
          <w:p w14:paraId="0F498851" w14:textId="77777777" w:rsidR="005927C9" w:rsidRPr="00DF2AEF" w:rsidRDefault="005927C9" w:rsidP="00406858">
            <w:pPr>
              <w:pStyle w:val="TableHead"/>
            </w:pPr>
            <w:r w:rsidRPr="00DF2AEF">
              <w:t>Suggested teaching activities</w:t>
            </w:r>
            <w:r>
              <w:t xml:space="preserve"> </w:t>
            </w:r>
          </w:p>
        </w:tc>
      </w:tr>
      <w:tr w:rsidR="00276C54" w:rsidRPr="00DB2C1F" w14:paraId="15D12C9A" w14:textId="77777777" w:rsidTr="001B42A8">
        <w:tblPrEx>
          <w:tblCellMar>
            <w:top w:w="0" w:type="dxa"/>
            <w:bottom w:w="0" w:type="dxa"/>
          </w:tblCellMar>
        </w:tblPrEx>
        <w:trPr>
          <w:trHeight w:val="487"/>
        </w:trPr>
        <w:tc>
          <w:tcPr>
            <w:tcW w:w="2552" w:type="dxa"/>
            <w:tcMar>
              <w:top w:w="113" w:type="dxa"/>
              <w:bottom w:w="113" w:type="dxa"/>
            </w:tcMar>
          </w:tcPr>
          <w:p w14:paraId="272530F3" w14:textId="77777777" w:rsidR="00276C54" w:rsidRDefault="00276C54" w:rsidP="001B42A8">
            <w:pPr>
              <w:pStyle w:val="BodyText"/>
              <w:rPr>
                <w:lang w:eastAsia="en-GB"/>
              </w:rPr>
            </w:pPr>
            <w:r w:rsidRPr="00420B71">
              <w:rPr>
                <w:lang w:eastAsia="en-GB"/>
              </w:rPr>
              <w:t xml:space="preserve">C8.1 </w:t>
            </w:r>
          </w:p>
          <w:p w14:paraId="58D39BD7" w14:textId="1406D3F7" w:rsidR="00276C54" w:rsidRPr="004A4E17" w:rsidRDefault="00276C54" w:rsidP="001B42A8">
            <w:pPr>
              <w:pStyle w:val="BodyText"/>
              <w:rPr>
                <w:lang w:eastAsia="en-GB"/>
              </w:rPr>
            </w:pPr>
            <w:r w:rsidRPr="00420B71">
              <w:rPr>
                <w:lang w:eastAsia="en-GB"/>
              </w:rPr>
              <w:t xml:space="preserve">and </w:t>
            </w:r>
            <w:r w:rsidRPr="005F6B5E">
              <w:rPr>
                <w:shd w:val="clear" w:color="auto" w:fill="FEEFE6"/>
                <w:lang w:eastAsia="en-GB"/>
              </w:rPr>
              <w:t>E8.1</w:t>
            </w:r>
            <w:r w:rsidR="00694EFC" w:rsidRPr="00694EFC">
              <w:rPr>
                <w:lang w:eastAsia="en-GB"/>
              </w:rPr>
              <w:t xml:space="preserve"> Introduction to probability</w:t>
            </w:r>
          </w:p>
        </w:tc>
        <w:tc>
          <w:tcPr>
            <w:tcW w:w="2126" w:type="dxa"/>
            <w:tcMar>
              <w:top w:w="113" w:type="dxa"/>
              <w:bottom w:w="113" w:type="dxa"/>
            </w:tcMar>
          </w:tcPr>
          <w:p w14:paraId="490E5E79" w14:textId="77777777" w:rsidR="00276C54" w:rsidRPr="00FE45C3" w:rsidRDefault="00276C54" w:rsidP="00CD5BA1">
            <w:pPr>
              <w:pStyle w:val="ListParagraph"/>
              <w:numPr>
                <w:ilvl w:val="0"/>
                <w:numId w:val="42"/>
              </w:numPr>
              <w:autoSpaceDE w:val="0"/>
              <w:autoSpaceDN w:val="0"/>
              <w:adjustRightInd w:val="0"/>
              <w:ind w:left="323" w:hanging="283"/>
              <w:rPr>
                <w:rFonts w:cs="Arial"/>
                <w:lang w:eastAsia="en-GB"/>
              </w:rPr>
            </w:pPr>
            <w:r w:rsidRPr="00FE45C3">
              <w:rPr>
                <w:rFonts w:cs="Arial"/>
                <w:lang w:eastAsia="en-GB"/>
              </w:rPr>
              <w:t>Understand and use the probability scale from 0 to 1.</w:t>
            </w:r>
          </w:p>
          <w:p w14:paraId="474B19DB" w14:textId="77777777" w:rsidR="00276C54" w:rsidRDefault="00276C54" w:rsidP="00FE45C3">
            <w:pPr>
              <w:autoSpaceDE w:val="0"/>
              <w:autoSpaceDN w:val="0"/>
              <w:adjustRightInd w:val="0"/>
              <w:ind w:left="323" w:hanging="283"/>
              <w:rPr>
                <w:rFonts w:cs="Arial"/>
                <w:szCs w:val="20"/>
                <w:lang w:eastAsia="en-GB"/>
              </w:rPr>
            </w:pPr>
          </w:p>
          <w:p w14:paraId="272BAE7E" w14:textId="77777777" w:rsidR="00276C54" w:rsidRPr="00FE45C3" w:rsidRDefault="00276C54" w:rsidP="00CD5BA1">
            <w:pPr>
              <w:pStyle w:val="ListParagraph"/>
              <w:numPr>
                <w:ilvl w:val="0"/>
                <w:numId w:val="42"/>
              </w:numPr>
              <w:shd w:val="clear" w:color="auto" w:fill="FEEFE6"/>
              <w:autoSpaceDE w:val="0"/>
              <w:autoSpaceDN w:val="0"/>
              <w:adjustRightInd w:val="0"/>
              <w:ind w:left="323" w:hanging="283"/>
              <w:rPr>
                <w:rFonts w:cs="Arial"/>
              </w:rPr>
            </w:pPr>
            <w:r w:rsidRPr="00FE45C3">
              <w:rPr>
                <w:rFonts w:cs="Arial"/>
              </w:rPr>
              <w:t>Understand and use probability notation.</w:t>
            </w:r>
          </w:p>
          <w:p w14:paraId="51D1D9A2" w14:textId="77777777" w:rsidR="00276C54" w:rsidRDefault="00276C54" w:rsidP="00FE45C3">
            <w:pPr>
              <w:autoSpaceDE w:val="0"/>
              <w:autoSpaceDN w:val="0"/>
              <w:adjustRightInd w:val="0"/>
              <w:ind w:left="323" w:hanging="283"/>
              <w:rPr>
                <w:rFonts w:cs="Arial"/>
                <w:szCs w:val="20"/>
                <w:lang w:eastAsia="en-GB"/>
              </w:rPr>
            </w:pPr>
          </w:p>
          <w:p w14:paraId="7A970F17" w14:textId="77777777" w:rsidR="00276C54" w:rsidRPr="00FE45C3" w:rsidRDefault="00276C54" w:rsidP="00CD5BA1">
            <w:pPr>
              <w:pStyle w:val="ListParagraph"/>
              <w:numPr>
                <w:ilvl w:val="0"/>
                <w:numId w:val="42"/>
              </w:numPr>
              <w:autoSpaceDE w:val="0"/>
              <w:autoSpaceDN w:val="0"/>
              <w:adjustRightInd w:val="0"/>
              <w:ind w:left="323" w:hanging="283"/>
              <w:rPr>
                <w:rFonts w:cs="Arial"/>
                <w:lang w:eastAsia="en-GB"/>
              </w:rPr>
            </w:pPr>
            <w:r w:rsidRPr="00FE45C3">
              <w:rPr>
                <w:rFonts w:cs="Arial"/>
                <w:lang w:eastAsia="en-GB"/>
              </w:rPr>
              <w:t>Calculate the probability of a single event.</w:t>
            </w:r>
          </w:p>
          <w:p w14:paraId="102ACD22" w14:textId="77777777" w:rsidR="00276C54" w:rsidRDefault="00276C54" w:rsidP="00FE45C3">
            <w:pPr>
              <w:pStyle w:val="BodyText"/>
              <w:ind w:left="323" w:hanging="283"/>
              <w:rPr>
                <w:lang w:eastAsia="en-GB"/>
              </w:rPr>
            </w:pPr>
          </w:p>
          <w:p w14:paraId="550C5ADB" w14:textId="77777777" w:rsidR="00276C54" w:rsidRPr="004A4E17" w:rsidRDefault="00276C54" w:rsidP="00CD5BA1">
            <w:pPr>
              <w:pStyle w:val="BodyText"/>
              <w:numPr>
                <w:ilvl w:val="0"/>
                <w:numId w:val="42"/>
              </w:numPr>
              <w:ind w:left="323" w:hanging="283"/>
              <w:rPr>
                <w:lang w:eastAsia="en-GB"/>
              </w:rPr>
            </w:pPr>
            <w:r w:rsidRPr="00420B71">
              <w:rPr>
                <w:lang w:eastAsia="en-GB"/>
              </w:rPr>
              <w:t xml:space="preserve">Understand that the probability of an event </w:t>
            </w:r>
            <w:r>
              <w:rPr>
                <w:lang w:eastAsia="en-GB"/>
              </w:rPr>
              <w:t xml:space="preserve">not </w:t>
            </w:r>
            <w:r w:rsidRPr="00420B71">
              <w:rPr>
                <w:lang w:eastAsia="en-GB"/>
              </w:rPr>
              <w:t xml:space="preserve">occurring = </w:t>
            </w:r>
            <w:r>
              <w:rPr>
                <w:lang w:eastAsia="en-GB"/>
              </w:rPr>
              <w:br/>
            </w:r>
            <w:r w:rsidRPr="00420B71">
              <w:rPr>
                <w:lang w:eastAsia="en-GB"/>
              </w:rPr>
              <w:t>1 – the probability of the event occurring.</w:t>
            </w:r>
          </w:p>
        </w:tc>
        <w:tc>
          <w:tcPr>
            <w:tcW w:w="9923" w:type="dxa"/>
            <w:tcMar>
              <w:top w:w="113" w:type="dxa"/>
              <w:bottom w:w="113" w:type="dxa"/>
            </w:tcMar>
          </w:tcPr>
          <w:p w14:paraId="560664AA" w14:textId="77777777" w:rsidR="00276C54" w:rsidRPr="00420B71" w:rsidRDefault="00276C54" w:rsidP="001B42A8">
            <w:pPr>
              <w:autoSpaceDE w:val="0"/>
              <w:autoSpaceDN w:val="0"/>
              <w:adjustRightInd w:val="0"/>
              <w:rPr>
                <w:rFonts w:cs="Arial"/>
                <w:szCs w:val="20"/>
                <w:lang w:eastAsia="en-GB"/>
              </w:rPr>
            </w:pPr>
            <w:r w:rsidRPr="00420B71">
              <w:rPr>
                <w:rFonts w:cs="Arial"/>
                <w:szCs w:val="20"/>
                <w:lang w:eastAsia="en-GB"/>
              </w:rPr>
              <w:t>Discuss probabilities of 0 and 1, leading to the outcome that a probability lies between these two values. Revise the language of probability associated with the probability scale. Use the probability scale by estimating frequencies of events occurring based on probabilities.</w:t>
            </w:r>
            <w:r w:rsidRPr="00420B71">
              <w:rPr>
                <w:rFonts w:cs="Arial"/>
                <w:b/>
                <w:szCs w:val="20"/>
                <w:lang w:eastAsia="en-GB"/>
              </w:rPr>
              <w:t xml:space="preserve"> </w:t>
            </w:r>
          </w:p>
          <w:p w14:paraId="4E50B72E" w14:textId="77777777" w:rsidR="00276C54" w:rsidRPr="00420B71" w:rsidRDefault="00276C54" w:rsidP="001B42A8">
            <w:pPr>
              <w:autoSpaceDE w:val="0"/>
              <w:autoSpaceDN w:val="0"/>
              <w:adjustRightInd w:val="0"/>
              <w:rPr>
                <w:rFonts w:cs="Arial"/>
                <w:szCs w:val="20"/>
                <w:lang w:eastAsia="en-GB"/>
              </w:rPr>
            </w:pPr>
          </w:p>
          <w:p w14:paraId="09904F5C" w14:textId="77777777" w:rsidR="00276C54" w:rsidRPr="00420B71" w:rsidRDefault="00276C54" w:rsidP="001B42A8">
            <w:pPr>
              <w:autoSpaceDE w:val="0"/>
              <w:autoSpaceDN w:val="0"/>
              <w:adjustRightInd w:val="0"/>
              <w:rPr>
                <w:rFonts w:cs="Arial"/>
                <w:szCs w:val="20"/>
              </w:rPr>
            </w:pPr>
            <w:r w:rsidRPr="00420B71">
              <w:rPr>
                <w:rFonts w:cs="Arial"/>
                <w:szCs w:val="20"/>
                <w:lang w:eastAsia="en-GB"/>
              </w:rPr>
              <w:t xml:space="preserve">Ask learners to produce their own probability scale with events marked on it. </w:t>
            </w:r>
            <w:r w:rsidRPr="00420B71">
              <w:rPr>
                <w:rFonts w:cs="Arial"/>
                <w:szCs w:val="20"/>
              </w:rPr>
              <w:t>Fix a string across the room. On one end, attach a card that says ‘Certain’ and on the other end attach a card that says ‘Impossible’. In between, attach cards ‘Very likely’, ‘Fairly likely’</w:t>
            </w:r>
            <w:r>
              <w:rPr>
                <w:rFonts w:cs="Arial"/>
                <w:szCs w:val="20"/>
              </w:rPr>
              <w:t>,</w:t>
            </w:r>
            <w:r w:rsidRPr="00420B71">
              <w:rPr>
                <w:rFonts w:cs="Arial"/>
                <w:szCs w:val="20"/>
              </w:rPr>
              <w:t xml:space="preserve"> ‘Equally likely’ ‘Not very likely’</w:t>
            </w:r>
            <w:r>
              <w:rPr>
                <w:rFonts w:cs="Arial"/>
                <w:szCs w:val="20"/>
              </w:rPr>
              <w:t xml:space="preserve"> </w:t>
            </w:r>
            <w:r w:rsidRPr="00420B71">
              <w:rPr>
                <w:rFonts w:cs="Arial"/>
                <w:szCs w:val="20"/>
              </w:rPr>
              <w:t xml:space="preserve">and others, if wanted. </w:t>
            </w:r>
            <w:r>
              <w:rPr>
                <w:rFonts w:cs="Arial"/>
                <w:szCs w:val="20"/>
              </w:rPr>
              <w:br/>
            </w:r>
            <w:r w:rsidRPr="00420B71">
              <w:rPr>
                <w:rFonts w:cs="Arial"/>
                <w:szCs w:val="20"/>
              </w:rPr>
              <w:t xml:space="preserve">Pre-prepare cards that refer to each of the learners in the group and some to events that are either topical or of interest to </w:t>
            </w:r>
            <w:r>
              <w:rPr>
                <w:rFonts w:cs="Arial"/>
                <w:szCs w:val="20"/>
              </w:rPr>
              <w:t>your</w:t>
            </w:r>
            <w:r w:rsidRPr="00420B71">
              <w:rPr>
                <w:rFonts w:cs="Arial"/>
                <w:szCs w:val="20"/>
              </w:rPr>
              <w:t xml:space="preserve"> learners. It is useful if one card refers to an event that is almost certain and another to something that is almost impossible. Attach the topical event cards anywhere on the string between ‘Certain’ and ‘Impossible’. Ask learners to discuss among themselves the order in which they should appear. Next, label the ‘Impossible’ card as ‘Probability 0’ and the ‘Certain’ card as ‘Probability 1’ and explain that probabilities are measured between 0 and 1. Ask for suggestions for numerical values (in decimals or fractions) for the topical events. Write these values on blank cards and attach them above the event cards.</w:t>
            </w:r>
          </w:p>
          <w:p w14:paraId="00412244" w14:textId="77777777" w:rsidR="00276C54" w:rsidRPr="00420B71" w:rsidRDefault="00276C54" w:rsidP="001B42A8">
            <w:pPr>
              <w:autoSpaceDE w:val="0"/>
              <w:autoSpaceDN w:val="0"/>
              <w:adjustRightInd w:val="0"/>
              <w:rPr>
                <w:rFonts w:cs="Arial"/>
                <w:szCs w:val="20"/>
              </w:rPr>
            </w:pPr>
          </w:p>
          <w:p w14:paraId="5DCC33C3" w14:textId="77777777" w:rsidR="00276C54" w:rsidRDefault="00276C54" w:rsidP="001B42A8">
            <w:pPr>
              <w:autoSpaceDE w:val="0"/>
              <w:autoSpaceDN w:val="0"/>
              <w:adjustRightInd w:val="0"/>
              <w:rPr>
                <w:rFonts w:cs="Arial"/>
                <w:b/>
                <w:szCs w:val="20"/>
                <w:lang w:eastAsia="en-GB"/>
              </w:rPr>
            </w:pPr>
            <w:r w:rsidRPr="00420B71">
              <w:rPr>
                <w:rFonts w:cs="Arial"/>
                <w:szCs w:val="20"/>
                <w:lang w:eastAsia="en-GB"/>
              </w:rPr>
              <w:t>Ask learners to find out the meaning of mutually exclusive and exhaustive.</w:t>
            </w:r>
            <w:r>
              <w:rPr>
                <w:rFonts w:cs="Arial"/>
                <w:b/>
                <w:szCs w:val="20"/>
                <w:lang w:eastAsia="en-GB"/>
              </w:rPr>
              <w:t xml:space="preserve"> (E)</w:t>
            </w:r>
          </w:p>
          <w:p w14:paraId="7DEAAE5B" w14:textId="77777777" w:rsidR="00276C54" w:rsidRDefault="00276C54" w:rsidP="001B42A8">
            <w:pPr>
              <w:autoSpaceDE w:val="0"/>
              <w:autoSpaceDN w:val="0"/>
              <w:adjustRightInd w:val="0"/>
              <w:rPr>
                <w:rFonts w:cs="Arial"/>
                <w:b/>
                <w:szCs w:val="20"/>
                <w:lang w:eastAsia="en-GB"/>
              </w:rPr>
            </w:pPr>
          </w:p>
          <w:p w14:paraId="2F2FE494" w14:textId="77777777" w:rsidR="00276C54" w:rsidRPr="00420B71" w:rsidRDefault="00276C54" w:rsidP="001B42A8">
            <w:pPr>
              <w:autoSpaceDE w:val="0"/>
              <w:autoSpaceDN w:val="0"/>
              <w:adjustRightInd w:val="0"/>
              <w:rPr>
                <w:rFonts w:cs="Arial"/>
                <w:szCs w:val="20"/>
                <w:lang w:eastAsia="en-GB"/>
              </w:rPr>
            </w:pPr>
            <w:r w:rsidRPr="00420B71">
              <w:rPr>
                <w:rFonts w:cs="Arial"/>
                <w:szCs w:val="20"/>
                <w:lang w:eastAsia="en-GB"/>
              </w:rPr>
              <w:t xml:space="preserve">Use theoretical probability to predict the likelihood of a single event. For example, find the probability of choosing the letter M from the letters of the word </w:t>
            </w:r>
            <w:r w:rsidRPr="00420B71">
              <w:rPr>
                <w:rFonts w:cs="Arial"/>
                <w:smallCaps/>
                <w:szCs w:val="20"/>
                <w:lang w:eastAsia="en-GB"/>
              </w:rPr>
              <w:t>MATHEMATICS</w:t>
            </w:r>
            <w:r w:rsidRPr="00420B71">
              <w:rPr>
                <w:rFonts w:cs="Arial"/>
                <w:szCs w:val="20"/>
                <w:lang w:eastAsia="en-GB"/>
              </w:rPr>
              <w:t xml:space="preserve">. Use the formula: </w:t>
            </w:r>
          </w:p>
          <w:p w14:paraId="5B60BDA2" w14:textId="5AFE9075" w:rsidR="00276C54" w:rsidRPr="009A7FB2" w:rsidRDefault="009A7FB2" w:rsidP="001B42A8">
            <w:pPr>
              <w:autoSpaceDE w:val="0"/>
              <w:autoSpaceDN w:val="0"/>
              <w:adjustRightInd w:val="0"/>
              <w:rPr>
                <w:rFonts w:cs="Arial"/>
                <w:szCs w:val="20"/>
                <w:lang w:eastAsia="en-GB"/>
              </w:rPr>
            </w:pPr>
            <m:oMathPara>
              <m:oMathParaPr>
                <m:jc m:val="left"/>
              </m:oMathParaPr>
              <m:oMath>
                <m:r>
                  <m:rPr>
                    <m:nor/>
                  </m:rPr>
                  <w:rPr>
                    <w:rFonts w:cs="Arial"/>
                    <w:szCs w:val="20"/>
                    <w:lang w:eastAsia="en-GB"/>
                  </w:rPr>
                  <m:t xml:space="preserve">probability= </m:t>
                </m:r>
                <m:f>
                  <m:fPr>
                    <m:ctrlPr>
                      <w:rPr>
                        <w:rFonts w:ascii="Cambria Math" w:hAnsi="Cambria Math" w:cs="Arial"/>
                        <w:i/>
                        <w:szCs w:val="20"/>
                        <w:lang w:eastAsia="en-GB"/>
                      </w:rPr>
                    </m:ctrlPr>
                  </m:fPr>
                  <m:num>
                    <m:r>
                      <m:rPr>
                        <m:nor/>
                      </m:rPr>
                      <w:rPr>
                        <w:rFonts w:cs="Arial"/>
                        <w:szCs w:val="20"/>
                        <w:lang w:eastAsia="en-GB"/>
                      </w:rPr>
                      <m:t>favourable outcomes</m:t>
                    </m:r>
                  </m:num>
                  <m:den>
                    <m:r>
                      <m:rPr>
                        <m:nor/>
                      </m:rPr>
                      <w:rPr>
                        <w:rFonts w:cs="Arial"/>
                        <w:szCs w:val="20"/>
                        <w:lang w:eastAsia="en-GB"/>
                      </w:rPr>
                      <m:t>possible outcomes</m:t>
                    </m:r>
                  </m:den>
                </m:f>
              </m:oMath>
            </m:oMathPara>
          </w:p>
          <w:p w14:paraId="2957CEB6" w14:textId="77777777" w:rsidR="00276C54" w:rsidRPr="00420B71" w:rsidRDefault="00276C54" w:rsidP="001B42A8">
            <w:pPr>
              <w:autoSpaceDE w:val="0"/>
              <w:autoSpaceDN w:val="0"/>
              <w:adjustRightInd w:val="0"/>
              <w:rPr>
                <w:rFonts w:cs="Arial"/>
                <w:szCs w:val="20"/>
                <w:lang w:eastAsia="en-GB"/>
              </w:rPr>
            </w:pPr>
          </w:p>
          <w:p w14:paraId="28A1F44F" w14:textId="26A81AFF" w:rsidR="00276C54" w:rsidRPr="00420B71" w:rsidRDefault="00276C54" w:rsidP="001B42A8">
            <w:pPr>
              <w:autoSpaceDE w:val="0"/>
              <w:autoSpaceDN w:val="0"/>
              <w:adjustRightInd w:val="0"/>
              <w:rPr>
                <w:rFonts w:cs="Arial"/>
                <w:szCs w:val="20"/>
                <w:lang w:eastAsia="en-GB"/>
              </w:rPr>
            </w:pPr>
            <w:r w:rsidRPr="00420B71">
              <w:rPr>
                <w:rFonts w:cs="Arial"/>
                <w:szCs w:val="20"/>
                <w:lang w:eastAsia="en-GB"/>
              </w:rPr>
              <w:t xml:space="preserve">Discuss when fractions, decimals or percentages are preferable for representing probabilities, </w:t>
            </w:r>
            <w:proofErr w:type="gramStart"/>
            <w:r w:rsidRPr="00420B71">
              <w:rPr>
                <w:rFonts w:cs="Arial"/>
                <w:szCs w:val="20"/>
                <w:lang w:eastAsia="en-GB"/>
              </w:rPr>
              <w:t>e.g.</w:t>
            </w:r>
            <w:proofErr w:type="gramEnd"/>
            <w:r w:rsidRPr="00420B71">
              <w:rPr>
                <w:rFonts w:cs="Arial"/>
                <w:szCs w:val="20"/>
                <w:lang w:eastAsia="en-GB"/>
              </w:rPr>
              <w:t xml:space="preserve"> if the probability is </w:t>
            </w:r>
            <m:oMath>
              <m:f>
                <m:fPr>
                  <m:ctrlPr>
                    <w:rPr>
                      <w:rFonts w:ascii="Cambria Math" w:hAnsi="Cambria Math" w:cs="Arial"/>
                      <w:i/>
                      <w:szCs w:val="20"/>
                      <w:lang w:eastAsia="en-GB"/>
                    </w:rPr>
                  </m:ctrlPr>
                </m:fPr>
                <m:num>
                  <m:r>
                    <m:rPr>
                      <m:nor/>
                    </m:rPr>
                    <w:rPr>
                      <w:rFonts w:cs="Arial"/>
                      <w:szCs w:val="20"/>
                      <w:lang w:eastAsia="en-GB"/>
                    </w:rPr>
                    <m:t>2</m:t>
                  </m:r>
                </m:num>
                <m:den>
                  <m:r>
                    <m:rPr>
                      <m:nor/>
                    </m:rPr>
                    <w:rPr>
                      <w:rFonts w:cs="Arial"/>
                      <w:szCs w:val="20"/>
                      <w:lang w:eastAsia="en-GB"/>
                    </w:rPr>
                    <m:t>3</m:t>
                  </m:r>
                </m:den>
              </m:f>
            </m:oMath>
            <w:r w:rsidRPr="00420B71">
              <w:rPr>
                <w:rFonts w:cs="Arial"/>
                <w:szCs w:val="20"/>
                <w:lang w:eastAsia="en-GB"/>
              </w:rPr>
              <w:t xml:space="preserve"> then a fraction is preferable because it is exact.  </w:t>
            </w:r>
          </w:p>
          <w:p w14:paraId="68264C85" w14:textId="77777777" w:rsidR="00276C54" w:rsidRPr="00420B71" w:rsidRDefault="00276C54" w:rsidP="001B42A8">
            <w:pPr>
              <w:autoSpaceDE w:val="0"/>
              <w:autoSpaceDN w:val="0"/>
              <w:adjustRightInd w:val="0"/>
              <w:rPr>
                <w:rFonts w:cs="Arial"/>
                <w:b/>
                <w:szCs w:val="20"/>
                <w:lang w:eastAsia="en-GB"/>
              </w:rPr>
            </w:pPr>
            <w:r w:rsidRPr="00420B71">
              <w:rPr>
                <w:rFonts w:cs="Arial"/>
                <w:szCs w:val="20"/>
                <w:lang w:eastAsia="en-GB"/>
              </w:rPr>
              <w:t xml:space="preserve">Use examples to show that the ‘probability of an event occurring = 1 – the probability of the event not occurring’, including where there are only two outcomes and </w:t>
            </w:r>
            <w:proofErr w:type="spellStart"/>
            <w:r w:rsidRPr="00420B71">
              <w:rPr>
                <w:rFonts w:cs="Arial"/>
                <w:szCs w:val="20"/>
                <w:lang w:eastAsia="en-GB"/>
              </w:rPr>
              <w:t>whe</w:t>
            </w:r>
            <w:r>
              <w:rPr>
                <w:rFonts w:cs="Arial"/>
                <w:szCs w:val="20"/>
                <w:lang w:eastAsia="en-GB"/>
              </w:rPr>
              <w:t>rer</w:t>
            </w:r>
            <w:proofErr w:type="spellEnd"/>
            <w:r w:rsidRPr="00420B71">
              <w:rPr>
                <w:rFonts w:cs="Arial"/>
                <w:szCs w:val="20"/>
                <w:lang w:eastAsia="en-GB"/>
              </w:rPr>
              <w:t xml:space="preserve"> there are more than two outcomes. </w:t>
            </w:r>
          </w:p>
          <w:p w14:paraId="205271A5" w14:textId="77777777" w:rsidR="00276C54" w:rsidRPr="00420B71" w:rsidRDefault="00276C54" w:rsidP="001B42A8">
            <w:pPr>
              <w:autoSpaceDE w:val="0"/>
              <w:autoSpaceDN w:val="0"/>
              <w:adjustRightInd w:val="0"/>
              <w:rPr>
                <w:rFonts w:cs="Arial"/>
                <w:szCs w:val="20"/>
                <w:lang w:eastAsia="en-GB"/>
              </w:rPr>
            </w:pPr>
          </w:p>
          <w:p w14:paraId="15DE8CED" w14:textId="77777777" w:rsidR="00276C54" w:rsidRPr="00DB2C1F" w:rsidRDefault="00276C54" w:rsidP="001B42A8">
            <w:pPr>
              <w:pStyle w:val="BodyText"/>
              <w:rPr>
                <w:lang w:eastAsia="en-GB"/>
              </w:rPr>
            </w:pPr>
            <w:r w:rsidRPr="00420B71">
              <w:rPr>
                <w:lang w:eastAsia="en-GB"/>
              </w:rPr>
              <w:t xml:space="preserve">Learners </w:t>
            </w:r>
            <w:r>
              <w:rPr>
                <w:lang w:eastAsia="en-GB"/>
              </w:rPr>
              <w:t>do</w:t>
            </w:r>
            <w:r w:rsidRPr="00420B71">
              <w:rPr>
                <w:lang w:eastAsia="en-GB"/>
              </w:rPr>
              <w:t xml:space="preserve"> example questions that you’ve prepared or from textbooks. </w:t>
            </w:r>
            <w:r w:rsidRPr="00420B71">
              <w:rPr>
                <w:b/>
                <w:lang w:eastAsia="en-GB"/>
              </w:rPr>
              <w:t>(I)</w:t>
            </w:r>
          </w:p>
        </w:tc>
      </w:tr>
      <w:tr w:rsidR="00276C54" w:rsidRPr="00D8476B" w14:paraId="041BAADC" w14:textId="77777777" w:rsidTr="001B42A8">
        <w:tblPrEx>
          <w:tblCellMar>
            <w:top w:w="0" w:type="dxa"/>
            <w:bottom w:w="0" w:type="dxa"/>
          </w:tblCellMar>
        </w:tblPrEx>
        <w:trPr>
          <w:trHeight w:val="487"/>
        </w:trPr>
        <w:tc>
          <w:tcPr>
            <w:tcW w:w="2552" w:type="dxa"/>
            <w:tcMar>
              <w:top w:w="113" w:type="dxa"/>
              <w:bottom w:w="113" w:type="dxa"/>
            </w:tcMar>
          </w:tcPr>
          <w:p w14:paraId="14A8D4E2" w14:textId="77777777" w:rsidR="00276C54" w:rsidRDefault="00276C54" w:rsidP="001B42A8">
            <w:pPr>
              <w:pStyle w:val="BodyText"/>
              <w:rPr>
                <w:lang w:eastAsia="en-GB"/>
              </w:rPr>
            </w:pPr>
            <w:r w:rsidRPr="00420B71">
              <w:rPr>
                <w:lang w:eastAsia="en-GB"/>
              </w:rPr>
              <w:t xml:space="preserve">C8.2 </w:t>
            </w:r>
          </w:p>
          <w:p w14:paraId="2BFB99C6" w14:textId="77E4BE03" w:rsidR="00276C54" w:rsidRPr="004A4E17" w:rsidRDefault="00276C54" w:rsidP="001B42A8">
            <w:pPr>
              <w:pStyle w:val="BodyText"/>
              <w:rPr>
                <w:lang w:eastAsia="en-GB"/>
              </w:rPr>
            </w:pPr>
            <w:r w:rsidRPr="00420B71">
              <w:rPr>
                <w:lang w:eastAsia="en-GB"/>
              </w:rPr>
              <w:t xml:space="preserve">and </w:t>
            </w:r>
            <w:r w:rsidRPr="005F6B5E">
              <w:rPr>
                <w:shd w:val="clear" w:color="auto" w:fill="FEEFE6"/>
                <w:lang w:eastAsia="en-GB"/>
              </w:rPr>
              <w:t>E8.2</w:t>
            </w:r>
            <w:r w:rsidR="009C151C" w:rsidRPr="009C151C">
              <w:rPr>
                <w:lang w:eastAsia="en-GB"/>
              </w:rPr>
              <w:t xml:space="preserve"> Relative and expected frequencies</w:t>
            </w:r>
          </w:p>
        </w:tc>
        <w:tc>
          <w:tcPr>
            <w:tcW w:w="2126" w:type="dxa"/>
            <w:tcMar>
              <w:top w:w="113" w:type="dxa"/>
              <w:bottom w:w="113" w:type="dxa"/>
            </w:tcMar>
          </w:tcPr>
          <w:p w14:paraId="6E471931" w14:textId="77777777" w:rsidR="00276C54" w:rsidRPr="00CF2A5F" w:rsidRDefault="00276C54" w:rsidP="00CD5BA1">
            <w:pPr>
              <w:pStyle w:val="ListParagraph"/>
              <w:numPr>
                <w:ilvl w:val="0"/>
                <w:numId w:val="43"/>
              </w:numPr>
              <w:autoSpaceDE w:val="0"/>
              <w:autoSpaceDN w:val="0"/>
              <w:adjustRightInd w:val="0"/>
              <w:ind w:left="323" w:hanging="283"/>
              <w:rPr>
                <w:rFonts w:cs="Arial"/>
                <w:lang w:eastAsia="en-GB"/>
              </w:rPr>
            </w:pPr>
            <w:r w:rsidRPr="00CF2A5F">
              <w:rPr>
                <w:rFonts w:cs="Arial"/>
                <w:lang w:eastAsia="en-GB"/>
              </w:rPr>
              <w:t xml:space="preserve">Understand relative frequency as an estimate of </w:t>
            </w:r>
            <w:r w:rsidRPr="00CF2A5F">
              <w:rPr>
                <w:rFonts w:cs="Arial"/>
                <w:lang w:eastAsia="en-GB"/>
              </w:rPr>
              <w:lastRenderedPageBreak/>
              <w:t>probability.</w:t>
            </w:r>
          </w:p>
          <w:p w14:paraId="389E6BF4" w14:textId="77777777" w:rsidR="00276C54" w:rsidRPr="00420B71" w:rsidRDefault="00276C54" w:rsidP="00CF2A5F">
            <w:pPr>
              <w:autoSpaceDE w:val="0"/>
              <w:autoSpaceDN w:val="0"/>
              <w:adjustRightInd w:val="0"/>
              <w:ind w:left="323" w:hanging="283"/>
              <w:rPr>
                <w:rFonts w:cs="Arial"/>
                <w:szCs w:val="20"/>
                <w:lang w:eastAsia="en-GB"/>
              </w:rPr>
            </w:pPr>
          </w:p>
          <w:p w14:paraId="30A052EC" w14:textId="77777777" w:rsidR="00276C54" w:rsidRPr="004A4E17" w:rsidRDefault="00276C54" w:rsidP="00CD5BA1">
            <w:pPr>
              <w:pStyle w:val="BodyText"/>
              <w:numPr>
                <w:ilvl w:val="0"/>
                <w:numId w:val="43"/>
              </w:numPr>
              <w:ind w:left="323" w:hanging="283"/>
              <w:rPr>
                <w:lang w:eastAsia="en-GB"/>
              </w:rPr>
            </w:pPr>
            <w:r>
              <w:t>Calculate e</w:t>
            </w:r>
            <w:r w:rsidRPr="00420B71">
              <w:t>xpected frequenc</w:t>
            </w:r>
            <w:r>
              <w:t>ie</w:t>
            </w:r>
            <w:r w:rsidRPr="00420B71">
              <w:t>s.</w:t>
            </w:r>
          </w:p>
        </w:tc>
        <w:tc>
          <w:tcPr>
            <w:tcW w:w="9923" w:type="dxa"/>
            <w:tcMar>
              <w:top w:w="113" w:type="dxa"/>
              <w:bottom w:w="113" w:type="dxa"/>
            </w:tcMar>
          </w:tcPr>
          <w:p w14:paraId="1199F510" w14:textId="77777777" w:rsidR="00276C54" w:rsidRPr="00420B71" w:rsidRDefault="00276C54" w:rsidP="001B42A8">
            <w:pPr>
              <w:autoSpaceDE w:val="0"/>
              <w:autoSpaceDN w:val="0"/>
              <w:adjustRightInd w:val="0"/>
              <w:rPr>
                <w:rFonts w:cs="Arial"/>
                <w:b/>
                <w:szCs w:val="20"/>
                <w:lang w:eastAsia="en-GB"/>
              </w:rPr>
            </w:pPr>
            <w:r w:rsidRPr="00420B71">
              <w:rPr>
                <w:rFonts w:cs="Arial"/>
                <w:szCs w:val="20"/>
                <w:lang w:eastAsia="en-GB"/>
              </w:rPr>
              <w:lastRenderedPageBreak/>
              <w:t xml:space="preserve">Compare estimated experimental probabilities, or relative frequency, with theoretical probabilities. Learners need to recognise that when experiments are repeated different outcomes may </w:t>
            </w:r>
            <w:proofErr w:type="gramStart"/>
            <w:r w:rsidRPr="00420B71">
              <w:rPr>
                <w:rFonts w:cs="Arial"/>
                <w:szCs w:val="20"/>
                <w:lang w:eastAsia="en-GB"/>
              </w:rPr>
              <w:t>result, and</w:t>
            </w:r>
            <w:proofErr w:type="gramEnd"/>
            <w:r w:rsidRPr="00420B71">
              <w:rPr>
                <w:rFonts w:cs="Arial"/>
                <w:szCs w:val="20"/>
                <w:lang w:eastAsia="en-GB"/>
              </w:rPr>
              <w:t xml:space="preserve"> increasing the number of times an experiment is repeated generally leads to better estimates of probability.</w:t>
            </w:r>
            <w:r w:rsidRPr="00420B71">
              <w:rPr>
                <w:rFonts w:cs="Arial"/>
                <w:b/>
                <w:szCs w:val="20"/>
                <w:lang w:eastAsia="en-GB"/>
              </w:rPr>
              <w:t xml:space="preserve"> </w:t>
            </w:r>
          </w:p>
          <w:p w14:paraId="5A5B2BAC" w14:textId="77777777" w:rsidR="00276C54" w:rsidRPr="00420B71" w:rsidRDefault="00276C54" w:rsidP="001B42A8">
            <w:pPr>
              <w:autoSpaceDE w:val="0"/>
              <w:autoSpaceDN w:val="0"/>
              <w:adjustRightInd w:val="0"/>
              <w:rPr>
                <w:rFonts w:cs="Arial"/>
                <w:szCs w:val="20"/>
                <w:lang w:eastAsia="en-GB"/>
              </w:rPr>
            </w:pPr>
          </w:p>
          <w:p w14:paraId="76A73C8C" w14:textId="77777777" w:rsidR="00276C54" w:rsidRPr="00420B71" w:rsidRDefault="00276C54" w:rsidP="001B42A8">
            <w:pPr>
              <w:autoSpaceDE w:val="0"/>
              <w:autoSpaceDN w:val="0"/>
              <w:adjustRightInd w:val="0"/>
              <w:rPr>
                <w:rFonts w:cs="Arial"/>
                <w:b/>
                <w:szCs w:val="20"/>
                <w:lang w:eastAsia="en-GB"/>
              </w:rPr>
            </w:pPr>
            <w:r w:rsidRPr="00420B71">
              <w:rPr>
                <w:rFonts w:cs="Arial"/>
                <w:szCs w:val="20"/>
                <w:lang w:eastAsia="en-GB"/>
              </w:rPr>
              <w:t xml:space="preserve">Conduct a class experiment into rolling dice 300 times, </w:t>
            </w:r>
            <w:proofErr w:type="gramStart"/>
            <w:r w:rsidRPr="00420B71">
              <w:rPr>
                <w:rFonts w:cs="Arial"/>
                <w:szCs w:val="20"/>
                <w:lang w:eastAsia="en-GB"/>
              </w:rPr>
              <w:t>e.g.</w:t>
            </w:r>
            <w:proofErr w:type="gramEnd"/>
            <w:r w:rsidRPr="00420B71">
              <w:rPr>
                <w:rFonts w:cs="Arial"/>
                <w:szCs w:val="20"/>
                <w:lang w:eastAsia="en-GB"/>
              </w:rPr>
              <w:t xml:space="preserve"> 15 pairs of learners rolling a dice 20 times each. Collect and combine results from groups to create a large sample set</w:t>
            </w:r>
            <w:r>
              <w:rPr>
                <w:rFonts w:cs="Arial"/>
                <w:szCs w:val="20"/>
                <w:lang w:eastAsia="en-GB"/>
              </w:rPr>
              <w:t>.</w:t>
            </w:r>
            <w:r w:rsidRPr="00420B71">
              <w:rPr>
                <w:rFonts w:cs="Arial"/>
                <w:szCs w:val="20"/>
                <w:lang w:eastAsia="en-GB"/>
              </w:rPr>
              <w:t xml:space="preserve"> </w:t>
            </w:r>
            <w:r>
              <w:rPr>
                <w:rFonts w:cs="Arial"/>
                <w:szCs w:val="20"/>
                <w:lang w:eastAsia="en-GB"/>
              </w:rPr>
              <w:t>S</w:t>
            </w:r>
            <w:r w:rsidRPr="00420B71">
              <w:rPr>
                <w:rFonts w:cs="Arial"/>
                <w:szCs w:val="20"/>
                <w:lang w:eastAsia="en-GB"/>
              </w:rPr>
              <w:t xml:space="preserve">how how estimates change as more data is added to the set. </w:t>
            </w:r>
          </w:p>
          <w:p w14:paraId="08CAC99D" w14:textId="77777777" w:rsidR="00276C54" w:rsidRPr="00420B71" w:rsidRDefault="00276C54" w:rsidP="001B42A8">
            <w:pPr>
              <w:autoSpaceDE w:val="0"/>
              <w:autoSpaceDN w:val="0"/>
              <w:adjustRightInd w:val="0"/>
              <w:rPr>
                <w:rFonts w:cs="Arial"/>
                <w:szCs w:val="20"/>
                <w:lang w:eastAsia="en-GB"/>
              </w:rPr>
            </w:pPr>
          </w:p>
          <w:p w14:paraId="66A53E29" w14:textId="77777777" w:rsidR="00276C54" w:rsidRPr="00D8476B" w:rsidRDefault="00276C54" w:rsidP="001B42A8">
            <w:pPr>
              <w:autoSpaceDE w:val="0"/>
              <w:autoSpaceDN w:val="0"/>
              <w:adjustRightInd w:val="0"/>
              <w:rPr>
                <w:rFonts w:cs="Arial"/>
                <w:b/>
                <w:bCs/>
                <w:szCs w:val="20"/>
                <w:lang w:eastAsia="en-GB"/>
              </w:rPr>
            </w:pPr>
            <w:r w:rsidRPr="00420B71">
              <w:rPr>
                <w:rFonts w:cs="Arial"/>
                <w:szCs w:val="20"/>
                <w:lang w:eastAsia="en-GB"/>
              </w:rPr>
              <w:t xml:space="preserve">Repeat the experiment where the theoretical probability is not known, </w:t>
            </w:r>
            <w:proofErr w:type="gramStart"/>
            <w:r w:rsidRPr="00420B71">
              <w:rPr>
                <w:rFonts w:cs="Arial"/>
                <w:szCs w:val="20"/>
                <w:lang w:eastAsia="en-GB"/>
              </w:rPr>
              <w:t>e.g.</w:t>
            </w:r>
            <w:proofErr w:type="gramEnd"/>
            <w:r w:rsidRPr="00420B71">
              <w:rPr>
                <w:rFonts w:cs="Arial"/>
                <w:szCs w:val="20"/>
                <w:lang w:eastAsia="en-GB"/>
              </w:rPr>
              <w:t xml:space="preserve"> the chance of a drawing pin landing point down when thrown in the air. Try ‘Buffon’s Needle’ activity on the Maths is fun website (</w:t>
            </w:r>
            <w:hyperlink r:id="rId113" w:history="1">
              <w:r w:rsidRPr="0078315D">
                <w:rPr>
                  <w:rStyle w:val="Hyperlink"/>
                  <w:rFonts w:cs="Arial"/>
                  <w:szCs w:val="20"/>
                  <w:lang w:eastAsia="en-GB"/>
                </w:rPr>
                <w:t>www.mathsisfun.com</w:t>
              </w:r>
            </w:hyperlink>
            <w:r w:rsidRPr="00420B71">
              <w:rPr>
                <w:rFonts w:cs="Arial"/>
                <w:szCs w:val="20"/>
                <w:lang w:eastAsia="en-GB"/>
              </w:rPr>
              <w:t>)</w:t>
            </w:r>
            <w:r>
              <w:rPr>
                <w:rFonts w:cs="Arial"/>
                <w:szCs w:val="20"/>
                <w:lang w:eastAsia="en-GB"/>
              </w:rPr>
              <w:t xml:space="preserve"> </w:t>
            </w:r>
            <w:r w:rsidRPr="0040592C">
              <w:rPr>
                <w:rFonts w:eastAsia="Arial" w:cs="Arial"/>
                <w:b/>
                <w:bCs/>
                <w:szCs w:val="20"/>
              </w:rPr>
              <w:t>(E)</w:t>
            </w:r>
          </w:p>
          <w:p w14:paraId="6C4E9896" w14:textId="77777777" w:rsidR="00276C54" w:rsidRPr="00420B71" w:rsidRDefault="00276C54" w:rsidP="001B42A8">
            <w:pPr>
              <w:autoSpaceDE w:val="0"/>
              <w:autoSpaceDN w:val="0"/>
              <w:adjustRightInd w:val="0"/>
              <w:rPr>
                <w:rFonts w:cs="Arial"/>
                <w:szCs w:val="20"/>
                <w:lang w:eastAsia="en-GB"/>
              </w:rPr>
            </w:pPr>
          </w:p>
          <w:p w14:paraId="1E40AFB3" w14:textId="77777777" w:rsidR="00276C54" w:rsidRPr="00D8476B" w:rsidRDefault="00276C54" w:rsidP="001B42A8">
            <w:pPr>
              <w:pStyle w:val="BodyText"/>
              <w:rPr>
                <w:b/>
                <w:bCs/>
                <w:lang w:eastAsia="en-GB"/>
              </w:rPr>
            </w:pPr>
            <w:r w:rsidRPr="00420B71">
              <w:rPr>
                <w:lang w:eastAsia="en-GB"/>
              </w:rPr>
              <w:t xml:space="preserve">Carry out experiments to sample the number of </w:t>
            </w:r>
            <w:proofErr w:type="gramStart"/>
            <w:r w:rsidRPr="00420B71">
              <w:rPr>
                <w:lang w:eastAsia="en-GB"/>
              </w:rPr>
              <w:t>unknown coloured</w:t>
            </w:r>
            <w:proofErr w:type="gramEnd"/>
            <w:r w:rsidRPr="00420B71">
              <w:rPr>
                <w:lang w:eastAsia="en-GB"/>
              </w:rPr>
              <w:t xml:space="preserve"> counters in a bag. Ask learners to suggest how many of each type of coloured counter there are in the bag, given the known total.</w:t>
            </w:r>
            <w:r>
              <w:rPr>
                <w:lang w:eastAsia="en-GB"/>
              </w:rPr>
              <w:t xml:space="preserve"> </w:t>
            </w:r>
            <w:r>
              <w:rPr>
                <w:rFonts w:eastAsia="Arial"/>
                <w:b/>
                <w:bCs/>
              </w:rPr>
              <w:t>(E)</w:t>
            </w:r>
          </w:p>
          <w:p w14:paraId="32A12D96" w14:textId="77777777" w:rsidR="00276C54" w:rsidRDefault="00276C54" w:rsidP="001B42A8">
            <w:pPr>
              <w:pStyle w:val="BodyText"/>
              <w:rPr>
                <w:lang w:eastAsia="en-GB"/>
              </w:rPr>
            </w:pPr>
          </w:p>
          <w:p w14:paraId="6C5E98E0" w14:textId="77777777" w:rsidR="00276C54" w:rsidRPr="00D8476B" w:rsidRDefault="00276C54" w:rsidP="001B42A8">
            <w:pPr>
              <w:pStyle w:val="BodyText"/>
              <w:rPr>
                <w:b/>
                <w:bCs/>
                <w:i/>
              </w:rPr>
            </w:pPr>
            <w:r>
              <w:rPr>
                <w:rFonts w:eastAsia="Arial"/>
              </w:rPr>
              <w:t>An extension is to</w:t>
            </w:r>
            <w:r w:rsidRPr="00992AB9">
              <w:rPr>
                <w:rFonts w:eastAsia="Arial"/>
              </w:rPr>
              <w:t xml:space="preserve"> solve problems where the final probability of an outcome is </w:t>
            </w:r>
            <w:proofErr w:type="gramStart"/>
            <w:r w:rsidRPr="00992AB9">
              <w:rPr>
                <w:rFonts w:eastAsia="Arial"/>
              </w:rPr>
              <w:t>given</w:t>
            </w:r>
            <w:proofErr w:type="gramEnd"/>
            <w:r>
              <w:rPr>
                <w:rFonts w:eastAsia="Arial"/>
              </w:rPr>
              <w:t xml:space="preserve"> and learners</w:t>
            </w:r>
            <w:r w:rsidRPr="00992AB9">
              <w:rPr>
                <w:rFonts w:eastAsia="Arial"/>
              </w:rPr>
              <w:t xml:space="preserve"> work backwards from this to work out information such as how many counters of each colour </w:t>
            </w:r>
            <w:r>
              <w:rPr>
                <w:rFonts w:eastAsia="Arial"/>
              </w:rPr>
              <w:t>a</w:t>
            </w:r>
            <w:r w:rsidRPr="00992AB9">
              <w:rPr>
                <w:rFonts w:eastAsia="Arial"/>
              </w:rPr>
              <w:t>re in a bag</w:t>
            </w:r>
            <w:r>
              <w:rPr>
                <w:rFonts w:eastAsia="Arial"/>
              </w:rPr>
              <w:t xml:space="preserve">. </w:t>
            </w:r>
            <w:r>
              <w:rPr>
                <w:rFonts w:eastAsia="Arial"/>
                <w:b/>
                <w:bCs/>
              </w:rPr>
              <w:t>(E)</w:t>
            </w:r>
          </w:p>
        </w:tc>
      </w:tr>
      <w:tr w:rsidR="00091F6B" w:rsidRPr="00FB33B2" w14:paraId="1F30345D" w14:textId="77777777" w:rsidTr="001B42A8">
        <w:tblPrEx>
          <w:tblCellMar>
            <w:top w:w="0" w:type="dxa"/>
            <w:bottom w:w="0" w:type="dxa"/>
          </w:tblCellMar>
        </w:tblPrEx>
        <w:tc>
          <w:tcPr>
            <w:tcW w:w="2552" w:type="dxa"/>
            <w:tcMar>
              <w:top w:w="113" w:type="dxa"/>
              <w:bottom w:w="113" w:type="dxa"/>
            </w:tcMar>
          </w:tcPr>
          <w:p w14:paraId="4AC16545" w14:textId="77777777" w:rsidR="00091F6B" w:rsidRPr="00420B71" w:rsidRDefault="00091F6B" w:rsidP="001B42A8">
            <w:pPr>
              <w:pStyle w:val="BodyText"/>
              <w:rPr>
                <w:color w:val="000000" w:themeColor="text1"/>
              </w:rPr>
            </w:pPr>
            <w:r w:rsidRPr="00420B71">
              <w:rPr>
                <w:color w:val="000000" w:themeColor="text1"/>
              </w:rPr>
              <w:lastRenderedPageBreak/>
              <w:t>C4.5 and</w:t>
            </w:r>
          </w:p>
          <w:p w14:paraId="7856DDC8" w14:textId="4166551B" w:rsidR="00091F6B" w:rsidRPr="004A4E17" w:rsidRDefault="00091F6B" w:rsidP="001B42A8">
            <w:pPr>
              <w:pStyle w:val="BodyText"/>
              <w:rPr>
                <w:lang w:eastAsia="en-GB"/>
              </w:rPr>
            </w:pPr>
            <w:r w:rsidRPr="00420B71">
              <w:rPr>
                <w:color w:val="000000" w:themeColor="text1"/>
                <w:shd w:val="clear" w:color="auto" w:fill="FEEFE6"/>
                <w:lang w:eastAsia="en-GB"/>
              </w:rPr>
              <w:t>E4.5</w:t>
            </w:r>
            <w:r w:rsidRPr="00420B71">
              <w:rPr>
                <w:color w:val="000000" w:themeColor="text1"/>
              </w:rPr>
              <w:t xml:space="preserve"> </w:t>
            </w:r>
            <w:r w:rsidR="004A422B" w:rsidRPr="004A422B">
              <w:rPr>
                <w:color w:val="000000" w:themeColor="text1"/>
              </w:rPr>
              <w:t>Symmetry</w:t>
            </w:r>
          </w:p>
        </w:tc>
        <w:tc>
          <w:tcPr>
            <w:tcW w:w="2126" w:type="dxa"/>
            <w:tcMar>
              <w:top w:w="113" w:type="dxa"/>
              <w:bottom w:w="113" w:type="dxa"/>
            </w:tcMar>
          </w:tcPr>
          <w:p w14:paraId="37873A11" w14:textId="77777777" w:rsidR="00091F6B" w:rsidRPr="00420B71" w:rsidRDefault="00091F6B" w:rsidP="00CD5BA1">
            <w:pPr>
              <w:pStyle w:val="BodyText"/>
              <w:numPr>
                <w:ilvl w:val="0"/>
                <w:numId w:val="44"/>
              </w:numPr>
              <w:tabs>
                <w:tab w:val="left" w:pos="1744"/>
              </w:tabs>
              <w:ind w:left="323" w:right="142" w:hanging="283"/>
              <w:rPr>
                <w:color w:val="000000" w:themeColor="text1"/>
                <w:lang w:eastAsia="en-GB"/>
              </w:rPr>
            </w:pPr>
            <w:r w:rsidRPr="00420B71">
              <w:rPr>
                <w:lang w:eastAsia="en-GB"/>
              </w:rPr>
              <w:t xml:space="preserve">Recognise line symmetry </w:t>
            </w:r>
            <w:r>
              <w:rPr>
                <w:lang w:eastAsia="en-GB"/>
              </w:rPr>
              <w:t xml:space="preserve">and order of </w:t>
            </w:r>
            <w:r w:rsidRPr="00420B71">
              <w:rPr>
                <w:lang w:eastAsia="en-GB"/>
              </w:rPr>
              <w:t>rotational symmetry in two dimensions.</w:t>
            </w:r>
          </w:p>
          <w:p w14:paraId="59CB741E" w14:textId="77777777" w:rsidR="00091F6B" w:rsidRPr="00420B71" w:rsidRDefault="00091F6B" w:rsidP="004E1AE7">
            <w:pPr>
              <w:pStyle w:val="BodyText"/>
              <w:tabs>
                <w:tab w:val="left" w:pos="1744"/>
              </w:tabs>
              <w:ind w:left="323" w:right="142" w:hanging="283"/>
              <w:rPr>
                <w:color w:val="000000" w:themeColor="text1"/>
                <w:lang w:eastAsia="en-GB"/>
              </w:rPr>
            </w:pPr>
          </w:p>
          <w:p w14:paraId="6D3289D9" w14:textId="77777777" w:rsidR="00091F6B" w:rsidRPr="004E1AE7" w:rsidRDefault="00091F6B" w:rsidP="00CD5BA1">
            <w:pPr>
              <w:pStyle w:val="ListParagraph"/>
              <w:numPr>
                <w:ilvl w:val="0"/>
                <w:numId w:val="44"/>
              </w:numPr>
              <w:shd w:val="clear" w:color="auto" w:fill="FEEFE6"/>
              <w:autoSpaceDE w:val="0"/>
              <w:autoSpaceDN w:val="0"/>
              <w:adjustRightInd w:val="0"/>
              <w:ind w:left="323" w:hanging="283"/>
              <w:rPr>
                <w:rFonts w:cs="Arial"/>
                <w:lang w:eastAsia="en-GB"/>
              </w:rPr>
            </w:pPr>
            <w:r w:rsidRPr="004E1AE7">
              <w:rPr>
                <w:rFonts w:cs="Arial"/>
                <w:lang w:eastAsia="en-GB"/>
              </w:rPr>
              <w:t xml:space="preserve">Recognise symmetry properties of prisms, cylinders, </w:t>
            </w:r>
            <w:proofErr w:type="gramStart"/>
            <w:r w:rsidRPr="004E1AE7">
              <w:rPr>
                <w:rFonts w:cs="Arial"/>
                <w:lang w:eastAsia="en-GB"/>
              </w:rPr>
              <w:t>pyramids</w:t>
            </w:r>
            <w:proofErr w:type="gramEnd"/>
            <w:r w:rsidRPr="004E1AE7">
              <w:rPr>
                <w:rFonts w:cs="Arial"/>
                <w:lang w:eastAsia="en-GB"/>
              </w:rPr>
              <w:t xml:space="preserve"> and cones.</w:t>
            </w:r>
          </w:p>
          <w:p w14:paraId="46DF39B3" w14:textId="77777777" w:rsidR="00091F6B" w:rsidRPr="004A4E17" w:rsidRDefault="00091F6B" w:rsidP="001B42A8">
            <w:pPr>
              <w:pStyle w:val="BodyText"/>
              <w:rPr>
                <w:lang w:eastAsia="en-GB"/>
              </w:rPr>
            </w:pPr>
          </w:p>
        </w:tc>
        <w:tc>
          <w:tcPr>
            <w:tcW w:w="9923" w:type="dxa"/>
            <w:tcMar>
              <w:top w:w="113" w:type="dxa"/>
              <w:bottom w:w="113" w:type="dxa"/>
            </w:tcMar>
          </w:tcPr>
          <w:p w14:paraId="7CB56935" w14:textId="77777777" w:rsidR="00091F6B" w:rsidRPr="00420B71" w:rsidRDefault="00091F6B" w:rsidP="001B42A8">
            <w:pPr>
              <w:autoSpaceDE w:val="0"/>
              <w:autoSpaceDN w:val="0"/>
              <w:adjustRightInd w:val="0"/>
              <w:rPr>
                <w:rFonts w:cs="Arial"/>
                <w:szCs w:val="20"/>
                <w:lang w:eastAsia="en-GB"/>
              </w:rPr>
            </w:pPr>
            <w:r w:rsidRPr="00420B71">
              <w:rPr>
                <w:rFonts w:cs="Arial"/>
                <w:szCs w:val="20"/>
                <w:lang w:eastAsia="en-GB"/>
              </w:rPr>
              <w:t>Define the terms line of symmetry and order of rotational symmetry for two</w:t>
            </w:r>
            <w:r>
              <w:rPr>
                <w:rFonts w:cs="Arial"/>
                <w:szCs w:val="20"/>
                <w:lang w:eastAsia="en-GB"/>
              </w:rPr>
              <w:t>-</w:t>
            </w:r>
            <w:r w:rsidRPr="00420B71">
              <w:rPr>
                <w:rFonts w:cs="Arial"/>
                <w:szCs w:val="20"/>
                <w:lang w:eastAsia="en-GB"/>
              </w:rPr>
              <w:t xml:space="preserve">dimensional shapes. Revise the symmetries of triangles (equilateral, isosceles) and quadrilaterals (square, rectangle, rhombus, parallelogram, trapezium, kite) including considering diagonal properties. Discuss the infinite symmetry properties of a circle. </w:t>
            </w:r>
          </w:p>
          <w:p w14:paraId="569206A5" w14:textId="77777777" w:rsidR="00091F6B" w:rsidRPr="00420B71" w:rsidRDefault="00091F6B" w:rsidP="001B42A8">
            <w:pPr>
              <w:autoSpaceDE w:val="0"/>
              <w:autoSpaceDN w:val="0"/>
              <w:adjustRightInd w:val="0"/>
              <w:rPr>
                <w:rFonts w:cs="Arial"/>
                <w:color w:val="0070C0"/>
                <w:szCs w:val="20"/>
                <w:lang w:eastAsia="en-GB"/>
              </w:rPr>
            </w:pPr>
          </w:p>
          <w:p w14:paraId="3B15D377" w14:textId="77777777" w:rsidR="00091F6B" w:rsidRPr="00420B71" w:rsidRDefault="00091F6B" w:rsidP="001B42A8">
            <w:pPr>
              <w:autoSpaceDE w:val="0"/>
              <w:autoSpaceDN w:val="0"/>
              <w:adjustRightInd w:val="0"/>
              <w:rPr>
                <w:rFonts w:cs="Arial"/>
                <w:szCs w:val="20"/>
                <w:lang w:eastAsia="en-GB"/>
              </w:rPr>
            </w:pPr>
            <w:r>
              <w:rPr>
                <w:rFonts w:cs="Arial"/>
                <w:szCs w:val="20"/>
                <w:lang w:eastAsia="en-GB"/>
              </w:rPr>
              <w:t>U</w:t>
            </w:r>
            <w:r w:rsidRPr="00420B71">
              <w:rPr>
                <w:rFonts w:cs="Arial"/>
                <w:szCs w:val="20"/>
                <w:lang w:eastAsia="en-GB"/>
              </w:rPr>
              <w:t xml:space="preserve">se classifying and ‘odd-one-out’ activities to engage learners with </w:t>
            </w:r>
            <w:proofErr w:type="gramStart"/>
            <w:r w:rsidRPr="00420B71">
              <w:rPr>
                <w:rFonts w:cs="Arial"/>
                <w:szCs w:val="20"/>
                <w:lang w:eastAsia="en-GB"/>
              </w:rPr>
              <w:t>comparing and contrasting</w:t>
            </w:r>
            <w:proofErr w:type="gramEnd"/>
            <w:r w:rsidRPr="00420B71">
              <w:rPr>
                <w:rFonts w:cs="Arial"/>
                <w:szCs w:val="20"/>
                <w:lang w:eastAsia="en-GB"/>
              </w:rPr>
              <w:t xml:space="preserve"> the properties of these shapes related to their symmetries. An example of this type of activity </w:t>
            </w:r>
            <w:r>
              <w:rPr>
                <w:rFonts w:cs="Arial"/>
                <w:szCs w:val="20"/>
                <w:lang w:eastAsia="en-GB"/>
              </w:rPr>
              <w:t>is</w:t>
            </w:r>
            <w:r w:rsidRPr="00420B71">
              <w:rPr>
                <w:rFonts w:cs="Arial"/>
                <w:szCs w:val="20"/>
                <w:lang w:eastAsia="en-GB"/>
              </w:rPr>
              <w:t xml:space="preserve"> </w:t>
            </w:r>
            <w:r>
              <w:rPr>
                <w:rFonts w:cs="Arial"/>
                <w:szCs w:val="20"/>
                <w:lang w:eastAsia="en-GB"/>
              </w:rPr>
              <w:t xml:space="preserve">at </w:t>
            </w:r>
            <w:hyperlink r:id="rId114" w:history="1">
              <w:r w:rsidRPr="00420B71">
                <w:rPr>
                  <w:rStyle w:val="Hyperlink"/>
                  <w:rFonts w:cs="Arial"/>
                  <w:szCs w:val="20"/>
                  <w:lang w:eastAsia="en-GB"/>
                </w:rPr>
                <w:t>www.stem.org.uk</w:t>
              </w:r>
            </w:hyperlink>
            <w:r w:rsidRPr="00420B71">
              <w:rPr>
                <w:rFonts w:cs="Arial"/>
                <w:szCs w:val="20"/>
                <w:lang w:eastAsia="en-GB"/>
              </w:rPr>
              <w:t xml:space="preserve">; search for ‘Classifying shapes SS1’. </w:t>
            </w:r>
          </w:p>
          <w:p w14:paraId="4F5E48CE" w14:textId="77777777" w:rsidR="00091F6B" w:rsidRPr="00420B71" w:rsidRDefault="00091F6B" w:rsidP="001B42A8">
            <w:pPr>
              <w:autoSpaceDE w:val="0"/>
              <w:autoSpaceDN w:val="0"/>
              <w:adjustRightInd w:val="0"/>
              <w:rPr>
                <w:rFonts w:cs="Arial"/>
                <w:szCs w:val="20"/>
                <w:lang w:eastAsia="en-GB"/>
              </w:rPr>
            </w:pPr>
          </w:p>
          <w:p w14:paraId="6F1BF919" w14:textId="77777777" w:rsidR="00091F6B" w:rsidRPr="00FB33B2" w:rsidRDefault="00091F6B"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For </w:t>
            </w:r>
            <w:r>
              <w:rPr>
                <w:rFonts w:cs="Arial"/>
                <w:szCs w:val="20"/>
                <w:lang w:eastAsia="en-GB"/>
              </w:rPr>
              <w:t>E</w:t>
            </w:r>
            <w:r w:rsidRPr="00420B71">
              <w:rPr>
                <w:rFonts w:cs="Arial"/>
                <w:szCs w:val="20"/>
                <w:lang w:eastAsia="en-GB"/>
              </w:rPr>
              <w:t xml:space="preserve">xtended learners, define the terms plane of symmetry and order of rotational symmetry for </w:t>
            </w:r>
            <w:r>
              <w:rPr>
                <w:rFonts w:cs="Arial"/>
                <w:szCs w:val="20"/>
                <w:lang w:eastAsia="en-GB"/>
              </w:rPr>
              <w:br/>
              <w:t>3-</w:t>
            </w:r>
            <w:r w:rsidRPr="00420B71">
              <w:rPr>
                <w:rFonts w:cs="Arial"/>
                <w:szCs w:val="20"/>
                <w:lang w:eastAsia="en-GB"/>
              </w:rPr>
              <w:t>dimensional shapes. Use diagrams to illustrate the symmetries of cuboids (including a cube), prisms (including a cylinder)</w:t>
            </w:r>
            <w:r>
              <w:rPr>
                <w:rFonts w:cs="Arial"/>
                <w:szCs w:val="20"/>
                <w:lang w:eastAsia="en-GB"/>
              </w:rPr>
              <w:t xml:space="preserve"> and</w:t>
            </w:r>
            <w:r w:rsidRPr="00420B71">
              <w:rPr>
                <w:rFonts w:cs="Arial"/>
                <w:szCs w:val="20"/>
                <w:lang w:eastAsia="en-GB"/>
              </w:rPr>
              <w:t xml:space="preserve"> pyramids (including a cone). Look at diagrams for the symmetry properties of circles paying attention to chords and tangents.</w:t>
            </w:r>
          </w:p>
        </w:tc>
      </w:tr>
      <w:tr w:rsidR="00091F6B" w:rsidRPr="004A4E17" w14:paraId="649B42A1" w14:textId="77777777" w:rsidTr="001B42A8">
        <w:tblPrEx>
          <w:tblCellMar>
            <w:top w:w="0" w:type="dxa"/>
            <w:bottom w:w="0" w:type="dxa"/>
          </w:tblCellMar>
        </w:tblPrEx>
        <w:tc>
          <w:tcPr>
            <w:tcW w:w="2552" w:type="dxa"/>
            <w:tcMar>
              <w:top w:w="113" w:type="dxa"/>
              <w:bottom w:w="113" w:type="dxa"/>
            </w:tcMar>
          </w:tcPr>
          <w:p w14:paraId="17558611" w14:textId="77777777" w:rsidR="00091F6B" w:rsidRPr="00420B71" w:rsidRDefault="00091F6B" w:rsidP="001B42A8">
            <w:pPr>
              <w:pStyle w:val="BodyText"/>
              <w:rPr>
                <w:lang w:eastAsia="en-GB"/>
              </w:rPr>
            </w:pPr>
            <w:r w:rsidRPr="00420B71">
              <w:rPr>
                <w:lang w:eastAsia="en-GB"/>
              </w:rPr>
              <w:t>C4.</w:t>
            </w:r>
            <w:r>
              <w:rPr>
                <w:lang w:eastAsia="en-GB"/>
              </w:rPr>
              <w:t>6</w:t>
            </w:r>
            <w:r w:rsidRPr="00420B71">
              <w:rPr>
                <w:lang w:eastAsia="en-GB"/>
              </w:rPr>
              <w:t xml:space="preserve"> and</w:t>
            </w:r>
          </w:p>
          <w:p w14:paraId="4704E915" w14:textId="3265614F" w:rsidR="00091F6B" w:rsidRPr="004A4E17" w:rsidRDefault="00091F6B" w:rsidP="001B42A8">
            <w:pPr>
              <w:pStyle w:val="BodyText"/>
              <w:rPr>
                <w:lang w:eastAsia="en-GB"/>
              </w:rPr>
            </w:pPr>
            <w:r w:rsidRPr="00420B71">
              <w:rPr>
                <w:shd w:val="clear" w:color="auto" w:fill="FEEFE6"/>
                <w:lang w:eastAsia="en-GB"/>
              </w:rPr>
              <w:t>E4.</w:t>
            </w:r>
            <w:r>
              <w:rPr>
                <w:shd w:val="clear" w:color="auto" w:fill="FEEFE6"/>
                <w:lang w:eastAsia="en-GB"/>
              </w:rPr>
              <w:t>6</w:t>
            </w:r>
            <w:r w:rsidR="004E1AE7" w:rsidRPr="004E1AE7">
              <w:rPr>
                <w:lang w:eastAsia="en-GB"/>
              </w:rPr>
              <w:t xml:space="preserve"> Angles</w:t>
            </w:r>
          </w:p>
        </w:tc>
        <w:tc>
          <w:tcPr>
            <w:tcW w:w="2126" w:type="dxa"/>
            <w:tcMar>
              <w:top w:w="113" w:type="dxa"/>
              <w:bottom w:w="113" w:type="dxa"/>
            </w:tcMar>
          </w:tcPr>
          <w:p w14:paraId="07F934AB" w14:textId="03C1D1F4" w:rsidR="00091F6B" w:rsidRPr="00BC26CC" w:rsidRDefault="00091F6B" w:rsidP="00CD5BA1">
            <w:pPr>
              <w:pStyle w:val="ListParagraph"/>
              <w:numPr>
                <w:ilvl w:val="0"/>
                <w:numId w:val="45"/>
              </w:numPr>
              <w:autoSpaceDE w:val="0"/>
              <w:autoSpaceDN w:val="0"/>
              <w:adjustRightInd w:val="0"/>
              <w:ind w:left="323" w:hanging="283"/>
              <w:rPr>
                <w:rFonts w:cs="Arial"/>
                <w:lang w:eastAsia="en-GB"/>
              </w:rPr>
            </w:pPr>
            <w:r w:rsidRPr="00BC26CC">
              <w:rPr>
                <w:rFonts w:cs="Arial"/>
                <w:lang w:eastAsia="en-GB"/>
              </w:rPr>
              <w:t>Calculate unknown angles and give simple explanations using the</w:t>
            </w:r>
            <w:r w:rsidR="00BC26CC" w:rsidRPr="00BC26CC">
              <w:rPr>
                <w:rFonts w:cs="Arial"/>
                <w:lang w:eastAsia="en-GB"/>
              </w:rPr>
              <w:t xml:space="preserve"> </w:t>
            </w:r>
            <w:r w:rsidRPr="00BC26CC">
              <w:rPr>
                <w:rFonts w:cs="Arial"/>
                <w:lang w:eastAsia="en-GB"/>
              </w:rPr>
              <w:t>following geometrical properties:</w:t>
            </w:r>
          </w:p>
          <w:p w14:paraId="7E663B7D" w14:textId="5698EC0D" w:rsidR="00091F6B" w:rsidRPr="00420B71" w:rsidRDefault="00091F6B" w:rsidP="00CD5BA1">
            <w:pPr>
              <w:pStyle w:val="Bulletedlist"/>
              <w:numPr>
                <w:ilvl w:val="0"/>
                <w:numId w:val="46"/>
              </w:numPr>
              <w:ind w:left="607" w:hanging="247"/>
              <w:rPr>
                <w:lang w:eastAsia="en-GB"/>
              </w:rPr>
            </w:pPr>
            <w:r>
              <w:rPr>
                <w:lang w:eastAsia="en-GB"/>
              </w:rPr>
              <w:lastRenderedPageBreak/>
              <w:t xml:space="preserve">sum of </w:t>
            </w:r>
            <w:r w:rsidRPr="00420B71">
              <w:rPr>
                <w:lang w:eastAsia="en-GB"/>
              </w:rPr>
              <w:t>angles at a point</w:t>
            </w:r>
            <w:r>
              <w:rPr>
                <w:lang w:eastAsia="en-GB"/>
              </w:rPr>
              <w:t xml:space="preserve"> = 360°</w:t>
            </w:r>
          </w:p>
          <w:p w14:paraId="33053388" w14:textId="1A72B2DE" w:rsidR="00091F6B" w:rsidRDefault="00091F6B" w:rsidP="00CD5BA1">
            <w:pPr>
              <w:pStyle w:val="Bulletedlist"/>
              <w:numPr>
                <w:ilvl w:val="0"/>
                <w:numId w:val="46"/>
              </w:numPr>
              <w:ind w:left="607" w:hanging="247"/>
              <w:rPr>
                <w:lang w:eastAsia="en-GB"/>
              </w:rPr>
            </w:pPr>
            <w:r>
              <w:rPr>
                <w:lang w:eastAsia="en-GB"/>
              </w:rPr>
              <w:t xml:space="preserve">sum of </w:t>
            </w:r>
            <w:r w:rsidRPr="00420B71">
              <w:rPr>
                <w:lang w:eastAsia="en-GB"/>
              </w:rPr>
              <w:t>angles at a point on a straight line</w:t>
            </w:r>
            <w:r>
              <w:rPr>
                <w:lang w:eastAsia="en-GB"/>
              </w:rPr>
              <w:t xml:space="preserve"> = 180°</w:t>
            </w:r>
          </w:p>
          <w:p w14:paraId="6996AB77" w14:textId="3D44C0B2" w:rsidR="00091F6B" w:rsidRDefault="00091F6B" w:rsidP="00CD5BA1">
            <w:pPr>
              <w:pStyle w:val="Bulletedlist"/>
              <w:numPr>
                <w:ilvl w:val="0"/>
                <w:numId w:val="46"/>
              </w:numPr>
              <w:ind w:left="607" w:hanging="247"/>
              <w:rPr>
                <w:lang w:eastAsia="en-GB"/>
              </w:rPr>
            </w:pPr>
            <w:r>
              <w:rPr>
                <w:lang w:eastAsia="en-GB"/>
              </w:rPr>
              <w:t>vertically opposite angles are equal</w:t>
            </w:r>
          </w:p>
          <w:p w14:paraId="543CE3DF" w14:textId="11A14289" w:rsidR="00091F6B" w:rsidRDefault="00091F6B" w:rsidP="00CD5BA1">
            <w:pPr>
              <w:pStyle w:val="Bulletedlist"/>
              <w:numPr>
                <w:ilvl w:val="0"/>
                <w:numId w:val="46"/>
              </w:numPr>
              <w:ind w:left="607" w:hanging="247"/>
              <w:rPr>
                <w:lang w:eastAsia="en-GB"/>
              </w:rPr>
            </w:pPr>
            <w:r>
              <w:rPr>
                <w:lang w:eastAsia="en-GB"/>
              </w:rPr>
              <w:t>angle sum of a triangle = 180° and angle sum of a quadrilateral = 360°</w:t>
            </w:r>
          </w:p>
          <w:p w14:paraId="3EFED494" w14:textId="77777777" w:rsidR="00091F6B" w:rsidRDefault="00091F6B" w:rsidP="001B42A8">
            <w:pPr>
              <w:pStyle w:val="Bulletedlist"/>
              <w:numPr>
                <w:ilvl w:val="0"/>
                <w:numId w:val="0"/>
              </w:numPr>
              <w:rPr>
                <w:lang w:eastAsia="en-GB"/>
              </w:rPr>
            </w:pPr>
          </w:p>
          <w:p w14:paraId="512E0130" w14:textId="77777777" w:rsidR="00091F6B" w:rsidRDefault="00091F6B" w:rsidP="00CD5BA1">
            <w:pPr>
              <w:pStyle w:val="Bulletedlist"/>
              <w:numPr>
                <w:ilvl w:val="0"/>
                <w:numId w:val="45"/>
              </w:numPr>
              <w:ind w:left="323" w:hanging="283"/>
              <w:rPr>
                <w:lang w:eastAsia="en-GB"/>
              </w:rPr>
            </w:pPr>
            <w:r>
              <w:rPr>
                <w:lang w:eastAsia="en-GB"/>
              </w:rPr>
              <w:t>Calculate unknown angles and give geometric explanations for angles formed within parallel lines:</w:t>
            </w:r>
          </w:p>
          <w:p w14:paraId="6CF07CF4" w14:textId="1CA7C19F" w:rsidR="00091F6B" w:rsidRDefault="00091F6B" w:rsidP="00CD5BA1">
            <w:pPr>
              <w:pStyle w:val="Bulletedlist"/>
              <w:numPr>
                <w:ilvl w:val="0"/>
                <w:numId w:val="47"/>
              </w:numPr>
              <w:ind w:left="607" w:hanging="247"/>
              <w:rPr>
                <w:lang w:eastAsia="en-GB"/>
              </w:rPr>
            </w:pPr>
            <w:r>
              <w:rPr>
                <w:lang w:eastAsia="en-GB"/>
              </w:rPr>
              <w:t>corresponding angles are equal</w:t>
            </w:r>
          </w:p>
          <w:p w14:paraId="60F699C5" w14:textId="48530966" w:rsidR="00091F6B" w:rsidRDefault="00091F6B" w:rsidP="00CD5BA1">
            <w:pPr>
              <w:pStyle w:val="Bulletedlist"/>
              <w:numPr>
                <w:ilvl w:val="0"/>
                <w:numId w:val="47"/>
              </w:numPr>
              <w:ind w:left="607" w:hanging="247"/>
              <w:rPr>
                <w:lang w:eastAsia="en-GB"/>
              </w:rPr>
            </w:pPr>
            <w:r>
              <w:rPr>
                <w:lang w:eastAsia="en-GB"/>
              </w:rPr>
              <w:t>alternate angles are equal</w:t>
            </w:r>
          </w:p>
          <w:p w14:paraId="6F760197" w14:textId="47B2802E" w:rsidR="00091F6B" w:rsidRDefault="00091F6B" w:rsidP="00CD5BA1">
            <w:pPr>
              <w:pStyle w:val="Bulletedlist"/>
              <w:numPr>
                <w:ilvl w:val="0"/>
                <w:numId w:val="47"/>
              </w:numPr>
              <w:ind w:left="607" w:hanging="247"/>
              <w:rPr>
                <w:lang w:eastAsia="en-GB"/>
              </w:rPr>
            </w:pPr>
            <w:r>
              <w:rPr>
                <w:lang w:eastAsia="en-GB"/>
              </w:rPr>
              <w:t xml:space="preserve">co-interior </w:t>
            </w:r>
            <w:r w:rsidR="00E21E6C">
              <w:rPr>
                <w:lang w:eastAsia="en-GB"/>
              </w:rPr>
              <w:t xml:space="preserve">(supplementary) </w:t>
            </w:r>
            <w:r>
              <w:rPr>
                <w:lang w:eastAsia="en-GB"/>
              </w:rPr>
              <w:t xml:space="preserve">angles sum to 180° </w:t>
            </w:r>
          </w:p>
          <w:p w14:paraId="1D27F4B2" w14:textId="77777777" w:rsidR="00091F6B" w:rsidRDefault="00091F6B" w:rsidP="001B42A8">
            <w:pPr>
              <w:pStyle w:val="Bulletedlist"/>
              <w:numPr>
                <w:ilvl w:val="0"/>
                <w:numId w:val="0"/>
              </w:numPr>
              <w:ind w:left="720" w:hanging="360"/>
              <w:rPr>
                <w:lang w:eastAsia="en-GB"/>
              </w:rPr>
            </w:pPr>
          </w:p>
          <w:p w14:paraId="20E30770" w14:textId="77777777" w:rsidR="00091F6B" w:rsidRPr="004A4E17" w:rsidRDefault="00091F6B" w:rsidP="00CD5BA1">
            <w:pPr>
              <w:pStyle w:val="Bulletedlist"/>
              <w:numPr>
                <w:ilvl w:val="0"/>
                <w:numId w:val="45"/>
              </w:numPr>
              <w:ind w:left="323" w:hanging="283"/>
              <w:rPr>
                <w:lang w:eastAsia="en-GB"/>
              </w:rPr>
            </w:pPr>
            <w:r>
              <w:rPr>
                <w:lang w:eastAsia="en-GB"/>
              </w:rPr>
              <w:lastRenderedPageBreak/>
              <w:t xml:space="preserve">Know and use angle properties of regular </w:t>
            </w:r>
            <w:r w:rsidRPr="0096400A">
              <w:rPr>
                <w:shd w:val="clear" w:color="auto" w:fill="FEEFE6"/>
                <w:lang w:eastAsia="en-GB"/>
              </w:rPr>
              <w:t>and irregular</w:t>
            </w:r>
            <w:r>
              <w:rPr>
                <w:lang w:eastAsia="en-GB"/>
              </w:rPr>
              <w:t xml:space="preserve"> polygons.</w:t>
            </w:r>
          </w:p>
        </w:tc>
        <w:tc>
          <w:tcPr>
            <w:tcW w:w="9923" w:type="dxa"/>
            <w:tcMar>
              <w:top w:w="113" w:type="dxa"/>
              <w:bottom w:w="113" w:type="dxa"/>
            </w:tcMar>
          </w:tcPr>
          <w:p w14:paraId="40A1250F" w14:textId="77777777" w:rsidR="00091F6B" w:rsidRPr="00420B71" w:rsidRDefault="00091F6B" w:rsidP="001B42A8">
            <w:pPr>
              <w:autoSpaceDE w:val="0"/>
              <w:autoSpaceDN w:val="0"/>
              <w:adjustRightInd w:val="0"/>
              <w:rPr>
                <w:rFonts w:cs="Arial"/>
                <w:szCs w:val="20"/>
                <w:lang w:eastAsia="en-GB"/>
              </w:rPr>
            </w:pPr>
            <w:r w:rsidRPr="00420B71">
              <w:rPr>
                <w:rFonts w:cs="Arial"/>
                <w:szCs w:val="20"/>
                <w:lang w:eastAsia="en-GB"/>
              </w:rPr>
              <w:lastRenderedPageBreak/>
              <w:t xml:space="preserve">Revise basic angle properties by drawing simple diagrams that illustrate angles at a point; angles on a straight line and intersecting lines; angles formed within parallel lines and angle properties of triangles and quadrilaterals.  </w:t>
            </w:r>
          </w:p>
          <w:p w14:paraId="01179455" w14:textId="77777777" w:rsidR="00091F6B" w:rsidRPr="00420B71" w:rsidRDefault="00091F6B" w:rsidP="001B42A8">
            <w:pPr>
              <w:autoSpaceDE w:val="0"/>
              <w:autoSpaceDN w:val="0"/>
              <w:adjustRightInd w:val="0"/>
              <w:rPr>
                <w:rFonts w:cs="Arial"/>
                <w:szCs w:val="20"/>
                <w:lang w:eastAsia="en-GB"/>
              </w:rPr>
            </w:pPr>
          </w:p>
          <w:p w14:paraId="00A2393B" w14:textId="1328D6BC" w:rsidR="00091F6B" w:rsidRPr="00420B71" w:rsidRDefault="00091F6B" w:rsidP="001B42A8">
            <w:pPr>
              <w:autoSpaceDE w:val="0"/>
              <w:autoSpaceDN w:val="0"/>
              <w:adjustRightInd w:val="0"/>
              <w:rPr>
                <w:rFonts w:cs="Arial"/>
                <w:szCs w:val="20"/>
                <w:lang w:eastAsia="en-GB"/>
              </w:rPr>
            </w:pPr>
            <w:r w:rsidRPr="00420B71">
              <w:rPr>
                <w:rFonts w:cs="Arial"/>
                <w:szCs w:val="20"/>
                <w:lang w:eastAsia="en-GB"/>
              </w:rPr>
              <w:t xml:space="preserve">Define the terms irregular polygon, regular polygon, concave and convex. Use examples that </w:t>
            </w:r>
            <w:proofErr w:type="gramStart"/>
            <w:r w:rsidRPr="00420B71">
              <w:rPr>
                <w:rFonts w:cs="Arial"/>
                <w:szCs w:val="20"/>
                <w:lang w:eastAsia="en-GB"/>
              </w:rPr>
              <w:t>include:</w:t>
            </w:r>
            <w:proofErr w:type="gramEnd"/>
            <w:r w:rsidRPr="00420B71">
              <w:rPr>
                <w:rFonts w:cs="Arial"/>
                <w:szCs w:val="20"/>
                <w:lang w:eastAsia="en-GB"/>
              </w:rPr>
              <w:t xml:space="preserve"> triangles, quadrilaterals, pentagons, hexagons and octagons. Show that each exterior angle of a regular polygon is </w:t>
            </w:r>
            <m:oMath>
              <m:f>
                <m:fPr>
                  <m:ctrlPr>
                    <w:rPr>
                      <w:rFonts w:ascii="Cambria Math" w:hAnsi="Cambria Math" w:cs="Arial"/>
                      <w:i/>
                      <w:szCs w:val="20"/>
                      <w:lang w:eastAsia="en-GB"/>
                    </w:rPr>
                  </m:ctrlPr>
                </m:fPr>
                <m:num>
                  <m:r>
                    <m:rPr>
                      <m:nor/>
                    </m:rPr>
                    <w:rPr>
                      <w:rFonts w:cs="Arial"/>
                      <w:szCs w:val="20"/>
                      <w:lang w:eastAsia="en-GB"/>
                    </w:rPr>
                    <m:t>360°</m:t>
                  </m:r>
                </m:num>
                <m:den>
                  <m:r>
                    <m:rPr>
                      <m:nor/>
                    </m:rPr>
                    <w:rPr>
                      <w:rFonts w:cs="Arial"/>
                      <w:szCs w:val="20"/>
                      <w:lang w:eastAsia="en-GB"/>
                    </w:rPr>
                    <m:t>n</m:t>
                  </m:r>
                </m:den>
              </m:f>
            </m:oMath>
            <w:r w:rsidRPr="00420B71">
              <w:rPr>
                <w:rFonts w:cs="Arial"/>
                <w:iCs/>
                <w:szCs w:val="20"/>
                <w:lang w:eastAsia="en-GB"/>
              </w:rPr>
              <w:t xml:space="preserve">, where </w:t>
            </w:r>
            <w:r w:rsidRPr="00420B71">
              <w:rPr>
                <w:rFonts w:cs="Arial"/>
                <w:i/>
                <w:iCs/>
                <w:szCs w:val="20"/>
                <w:lang w:eastAsia="en-GB"/>
              </w:rPr>
              <w:t>n</w:t>
            </w:r>
            <w:r w:rsidRPr="00420B71">
              <w:rPr>
                <w:rFonts w:cs="Arial"/>
                <w:iCs/>
                <w:szCs w:val="20"/>
                <w:lang w:eastAsia="en-GB"/>
              </w:rPr>
              <w:t xml:space="preserve"> is the number of sides, and that the interior angle is 180° minus the exterior angle.</w:t>
            </w:r>
            <w:r w:rsidRPr="00420B71">
              <w:rPr>
                <w:rFonts w:cs="Arial"/>
                <w:szCs w:val="20"/>
                <w:lang w:eastAsia="en-GB"/>
              </w:rPr>
              <w:t xml:space="preserve"> </w:t>
            </w:r>
            <w:r>
              <w:rPr>
                <w:rFonts w:cs="Arial"/>
                <w:szCs w:val="20"/>
                <w:lang w:eastAsia="en-GB"/>
              </w:rPr>
              <w:lastRenderedPageBreak/>
              <w:t>Give learners</w:t>
            </w:r>
            <w:r w:rsidRPr="00420B71">
              <w:rPr>
                <w:rFonts w:cs="Arial"/>
                <w:szCs w:val="20"/>
                <w:lang w:eastAsia="en-GB"/>
              </w:rPr>
              <w:t xml:space="preserve"> a variety of problems that use these formulae. Draw a table of information for regular polygons. Use as headings: number of sides, name, exterior angle, sum of interior angles, interior angle. </w:t>
            </w:r>
            <w:r w:rsidRPr="00420B71">
              <w:rPr>
                <w:rFonts w:cs="Arial"/>
                <w:b/>
                <w:szCs w:val="20"/>
                <w:lang w:eastAsia="en-GB"/>
              </w:rPr>
              <w:t>(I)</w:t>
            </w:r>
          </w:p>
          <w:p w14:paraId="6A7A3053" w14:textId="77777777" w:rsidR="00091F6B" w:rsidRDefault="00091F6B" w:rsidP="001B42A8">
            <w:pPr>
              <w:autoSpaceDE w:val="0"/>
              <w:autoSpaceDN w:val="0"/>
              <w:adjustRightInd w:val="0"/>
              <w:rPr>
                <w:rFonts w:cs="Arial"/>
                <w:szCs w:val="20"/>
                <w:lang w:eastAsia="en-GB"/>
              </w:rPr>
            </w:pPr>
          </w:p>
          <w:p w14:paraId="6C9CC5B7" w14:textId="77777777" w:rsidR="00091F6B" w:rsidRPr="00F306F8" w:rsidRDefault="00091F6B" w:rsidP="001B42A8">
            <w:pPr>
              <w:autoSpaceDE w:val="0"/>
              <w:autoSpaceDN w:val="0"/>
              <w:adjustRightInd w:val="0"/>
              <w:rPr>
                <w:rFonts w:cs="Arial"/>
                <w:b/>
                <w:bCs/>
              </w:rPr>
            </w:pPr>
            <w:r w:rsidRPr="00664427">
              <w:rPr>
                <w:rFonts w:cs="Arial"/>
                <w:szCs w:val="20"/>
              </w:rPr>
              <w:t xml:space="preserve">A challenging problem involving two polygons </w:t>
            </w:r>
            <w:r>
              <w:rPr>
                <w:rFonts w:cs="Arial"/>
                <w:szCs w:val="20"/>
              </w:rPr>
              <w:t>is at</w:t>
            </w:r>
            <w:r w:rsidRPr="00664427">
              <w:rPr>
                <w:rFonts w:cs="Arial"/>
                <w:szCs w:val="20"/>
              </w:rPr>
              <w:t xml:space="preserve"> </w:t>
            </w:r>
            <w:r>
              <w:rPr>
                <w:rFonts w:cs="Arial"/>
                <w:szCs w:val="20"/>
              </w:rPr>
              <w:t>NRICH</w:t>
            </w:r>
            <w:r w:rsidRPr="00F306F8">
              <w:rPr>
                <w:rFonts w:cs="Arial"/>
                <w:szCs w:val="20"/>
              </w:rPr>
              <w:t xml:space="preserve">: </w:t>
            </w:r>
            <w:hyperlink r:id="rId115" w:history="1">
              <w:r w:rsidRPr="00F306F8">
                <w:rPr>
                  <w:rFonts w:cs="Arial"/>
                  <w:color w:val="0000FF"/>
                  <w:szCs w:val="20"/>
                  <w:u w:val="single"/>
                </w:rPr>
                <w:t>nrich.maths.org/5642</w:t>
              </w:r>
            </w:hyperlink>
            <w:r w:rsidRPr="00F306F8">
              <w:rPr>
                <w:rFonts w:cs="Arial"/>
                <w:szCs w:val="20"/>
              </w:rPr>
              <w:t xml:space="preserve"> </w:t>
            </w:r>
            <w:r w:rsidRPr="00F306F8">
              <w:rPr>
                <w:rFonts w:cs="Arial"/>
                <w:b/>
                <w:bCs/>
                <w:szCs w:val="20"/>
              </w:rPr>
              <w:t>(E)</w:t>
            </w:r>
            <w:r>
              <w:rPr>
                <w:rFonts w:cs="Arial"/>
                <w:b/>
                <w:bCs/>
              </w:rPr>
              <w:t xml:space="preserve"> </w:t>
            </w:r>
          </w:p>
          <w:p w14:paraId="5559DBBD" w14:textId="77777777" w:rsidR="00091F6B" w:rsidRPr="00420B71" w:rsidRDefault="00091F6B" w:rsidP="001B42A8">
            <w:pPr>
              <w:autoSpaceDE w:val="0"/>
              <w:autoSpaceDN w:val="0"/>
              <w:adjustRightInd w:val="0"/>
              <w:rPr>
                <w:rFonts w:cs="Arial"/>
                <w:szCs w:val="20"/>
                <w:lang w:eastAsia="en-GB"/>
              </w:rPr>
            </w:pPr>
          </w:p>
          <w:p w14:paraId="734FCEFA" w14:textId="77777777" w:rsidR="00091F6B" w:rsidRDefault="00091F6B"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For </w:t>
            </w:r>
            <w:r>
              <w:rPr>
                <w:rFonts w:cs="Arial"/>
                <w:szCs w:val="20"/>
                <w:lang w:eastAsia="en-GB"/>
              </w:rPr>
              <w:t>E</w:t>
            </w:r>
            <w:r w:rsidRPr="00420B71">
              <w:rPr>
                <w:rFonts w:cs="Arial"/>
                <w:szCs w:val="20"/>
                <w:lang w:eastAsia="en-GB"/>
              </w:rPr>
              <w:t xml:space="preserve">xtended learners, move on to look at angle properties of irregular polygons. By dividing an </w:t>
            </w:r>
            <w:r w:rsidRPr="00420B71">
              <w:rPr>
                <w:rFonts w:cs="Arial"/>
                <w:i/>
                <w:szCs w:val="20"/>
                <w:lang w:eastAsia="en-GB"/>
              </w:rPr>
              <w:t>n</w:t>
            </w:r>
            <w:r w:rsidRPr="00420B71">
              <w:rPr>
                <w:rFonts w:cs="Arial"/>
                <w:szCs w:val="20"/>
                <w:lang w:eastAsia="en-GB"/>
              </w:rPr>
              <w:t>-sided polygon into several triangles, show that the sum of the interior angles is 180(</w:t>
            </w:r>
            <w:r w:rsidRPr="00420B71">
              <w:rPr>
                <w:rFonts w:cs="Arial"/>
                <w:i/>
                <w:szCs w:val="20"/>
                <w:lang w:eastAsia="en-GB"/>
              </w:rPr>
              <w:t>n</w:t>
            </w:r>
            <w:r w:rsidRPr="00420B71">
              <w:rPr>
                <w:rFonts w:cs="Arial"/>
                <w:szCs w:val="20"/>
                <w:lang w:eastAsia="en-GB"/>
              </w:rPr>
              <w:t xml:space="preserve"> – 2)°</w:t>
            </w:r>
            <w:r>
              <w:rPr>
                <w:rFonts w:cs="Arial"/>
                <w:szCs w:val="20"/>
                <w:lang w:eastAsia="en-GB"/>
              </w:rPr>
              <w:t xml:space="preserve"> </w:t>
            </w:r>
            <w:r w:rsidRPr="00420B71">
              <w:rPr>
                <w:rFonts w:cs="Arial"/>
                <w:szCs w:val="20"/>
                <w:lang w:eastAsia="en-GB"/>
              </w:rPr>
              <w:t>and that the interior and exterior angles sum to 180°.</w:t>
            </w:r>
          </w:p>
          <w:p w14:paraId="57C44D8C" w14:textId="77777777" w:rsidR="00091F6B" w:rsidRPr="00420B71" w:rsidRDefault="00091F6B" w:rsidP="001B42A8">
            <w:pPr>
              <w:autoSpaceDE w:val="0"/>
              <w:autoSpaceDN w:val="0"/>
              <w:adjustRightInd w:val="0"/>
              <w:rPr>
                <w:rFonts w:cs="Arial"/>
                <w:szCs w:val="20"/>
                <w:lang w:eastAsia="en-GB"/>
              </w:rPr>
            </w:pPr>
          </w:p>
          <w:p w14:paraId="20DFD019" w14:textId="77777777" w:rsidR="00091F6B" w:rsidRPr="00C25414" w:rsidRDefault="00091F6B" w:rsidP="001B42A8">
            <w:pPr>
              <w:shd w:val="clear" w:color="auto" w:fill="FEEFE6"/>
              <w:autoSpaceDE w:val="0"/>
              <w:autoSpaceDN w:val="0"/>
              <w:adjustRightInd w:val="0"/>
              <w:rPr>
                <w:rFonts w:cs="Arial"/>
                <w:b/>
                <w:bCs/>
                <w:szCs w:val="20"/>
                <w:lang w:eastAsia="en-GB"/>
              </w:rPr>
            </w:pPr>
            <w:r>
              <w:rPr>
                <w:rFonts w:cs="Arial"/>
                <w:szCs w:val="20"/>
                <w:lang w:eastAsia="en-GB"/>
              </w:rPr>
              <w:t>The topic can be extended by learners considering</w:t>
            </w:r>
            <w:r w:rsidRPr="00DD6F9F">
              <w:rPr>
                <w:rFonts w:cs="Arial"/>
                <w:szCs w:val="20"/>
                <w:lang w:eastAsia="en-GB"/>
              </w:rPr>
              <w:t xml:space="preserve"> which regular polygons will tessellate, based on the sizes of their interior angles</w:t>
            </w:r>
            <w:r>
              <w:rPr>
                <w:rFonts w:cs="Arial"/>
                <w:szCs w:val="20"/>
                <w:lang w:eastAsia="en-GB"/>
              </w:rPr>
              <w:t xml:space="preserve"> using</w:t>
            </w:r>
            <w:r w:rsidRPr="00DD6F9F">
              <w:rPr>
                <w:rFonts w:cs="Arial"/>
                <w:szCs w:val="20"/>
                <w:lang w:eastAsia="en-GB"/>
              </w:rPr>
              <w:t xml:space="preserve"> </w:t>
            </w:r>
            <w:r>
              <w:rPr>
                <w:rFonts w:cs="Arial"/>
                <w:szCs w:val="20"/>
                <w:lang w:eastAsia="en-GB"/>
              </w:rPr>
              <w:t>a</w:t>
            </w:r>
            <w:r w:rsidRPr="00DD6F9F">
              <w:rPr>
                <w:rFonts w:cs="Arial"/>
                <w:szCs w:val="20"/>
                <w:lang w:eastAsia="en-GB"/>
              </w:rPr>
              <w:t xml:space="preserve">n interactive tessellation tool from NRICH: </w:t>
            </w:r>
            <w:hyperlink r:id="rId116" w:history="1">
              <w:r w:rsidRPr="00DD6F9F">
                <w:rPr>
                  <w:rStyle w:val="Hyperlink"/>
                  <w:rFonts w:cs="Arial"/>
                  <w:szCs w:val="20"/>
                  <w:lang w:eastAsia="en-GB"/>
                </w:rPr>
                <w:t>nrich.maths.org/6069</w:t>
              </w:r>
            </w:hyperlink>
            <w:r>
              <w:rPr>
                <w:rStyle w:val="Hyperlink"/>
                <w:rFonts w:cs="Arial"/>
                <w:szCs w:val="20"/>
                <w:lang w:eastAsia="en-GB"/>
              </w:rPr>
              <w:t>.</w:t>
            </w:r>
            <w:r w:rsidRPr="00DD6F9F">
              <w:rPr>
                <w:rFonts w:cs="Arial"/>
                <w:szCs w:val="20"/>
                <w:lang w:eastAsia="en-GB"/>
              </w:rPr>
              <w:t xml:space="preserve"> </w:t>
            </w:r>
            <w:r>
              <w:rPr>
                <w:rFonts w:cs="Arial"/>
                <w:szCs w:val="20"/>
                <w:lang w:eastAsia="en-GB"/>
              </w:rPr>
              <w:t xml:space="preserve"> Alternatively, they investigate</w:t>
            </w:r>
            <w:r w:rsidRPr="00DD6F9F">
              <w:rPr>
                <w:rFonts w:cs="Arial"/>
                <w:szCs w:val="20"/>
                <w:lang w:eastAsia="en-GB"/>
              </w:rPr>
              <w:t xml:space="preserve"> convex polygons, for example consider how many acute angles are possible. Convex polygons from NRICH: </w:t>
            </w:r>
            <w:hyperlink r:id="rId117" w:history="1">
              <w:r w:rsidRPr="00DD6F9F">
                <w:rPr>
                  <w:rStyle w:val="Hyperlink"/>
                  <w:rFonts w:cs="Arial"/>
                  <w:szCs w:val="20"/>
                  <w:lang w:eastAsia="en-GB"/>
                </w:rPr>
                <w:t>nrich.maths.org/1972</w:t>
              </w:r>
            </w:hyperlink>
            <w:r w:rsidRPr="00DD6F9F">
              <w:rPr>
                <w:rFonts w:cs="Arial"/>
                <w:szCs w:val="20"/>
                <w:lang w:eastAsia="en-GB"/>
              </w:rPr>
              <w:t xml:space="preserve"> </w:t>
            </w:r>
            <w:r>
              <w:rPr>
                <w:rFonts w:cs="Arial"/>
                <w:b/>
                <w:bCs/>
                <w:szCs w:val="20"/>
                <w:lang w:eastAsia="en-GB"/>
              </w:rPr>
              <w:t>(E)</w:t>
            </w:r>
          </w:p>
          <w:p w14:paraId="453F1990" w14:textId="77777777" w:rsidR="00091F6B" w:rsidRDefault="00091F6B" w:rsidP="001B42A8">
            <w:pPr>
              <w:pStyle w:val="BodyText"/>
              <w:rPr>
                <w:lang w:eastAsia="en-GB"/>
              </w:rPr>
            </w:pPr>
            <w:r w:rsidRPr="00420B71">
              <w:rPr>
                <w:lang w:eastAsia="en-GB"/>
              </w:rPr>
              <w:t xml:space="preserve"> </w:t>
            </w:r>
          </w:p>
          <w:tbl>
            <w:tblPr>
              <w:tblStyle w:val="TableGrid"/>
              <w:tblW w:w="0" w:type="auto"/>
              <w:tblLayout w:type="fixed"/>
              <w:tblLook w:val="04A0" w:firstRow="1" w:lastRow="0" w:firstColumn="1" w:lastColumn="0" w:noHBand="0" w:noVBand="1"/>
            </w:tblPr>
            <w:tblGrid>
              <w:gridCol w:w="1809"/>
              <w:gridCol w:w="7882"/>
            </w:tblGrid>
            <w:tr w:rsidR="00091F6B" w:rsidRPr="000420CE" w14:paraId="2EC92EA5"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20C471EC" w14:textId="77777777" w:rsidR="00091F6B" w:rsidRPr="000420CE" w:rsidRDefault="00091F6B" w:rsidP="001B42A8">
                  <w:pPr>
                    <w:rPr>
                      <w:rFonts w:cs="Arial"/>
                      <w:spacing w:val="-1"/>
                      <w:szCs w:val="20"/>
                    </w:rPr>
                  </w:pPr>
                  <w:r w:rsidRPr="000420CE">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2B531E96" w14:textId="77777777" w:rsidR="00091F6B" w:rsidRPr="000420CE" w:rsidRDefault="00091F6B" w:rsidP="001B42A8">
                  <w:pPr>
                    <w:rPr>
                      <w:rFonts w:cs="Arial"/>
                      <w:spacing w:val="-1"/>
                      <w:szCs w:val="20"/>
                    </w:rPr>
                  </w:pPr>
                  <w:r w:rsidRPr="000420CE">
                    <w:rPr>
                      <w:rFonts w:cs="Arial"/>
                      <w:spacing w:val="-1"/>
                      <w:szCs w:val="20"/>
                    </w:rPr>
                    <w:t xml:space="preserve"> </w:t>
                  </w:r>
                </w:p>
              </w:tc>
            </w:tr>
            <w:tr w:rsidR="00091F6B" w:rsidRPr="000420CE" w14:paraId="49AF19A8"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770F34B9" w14:textId="77777777" w:rsidR="00091F6B" w:rsidRPr="000420CE" w:rsidRDefault="00091F6B" w:rsidP="001B42A8">
                  <w:pPr>
                    <w:rPr>
                      <w:rFonts w:cs="Arial"/>
                      <w:spacing w:val="-1"/>
                      <w:szCs w:val="20"/>
                    </w:rPr>
                  </w:pPr>
                  <w:r>
                    <w:rPr>
                      <w:rFonts w:cs="Arial"/>
                      <w:spacing w:val="-1"/>
                      <w:szCs w:val="20"/>
                    </w:rPr>
                    <w:t>Teaching Pack</w:t>
                  </w:r>
                  <w:r w:rsidRPr="000420CE">
                    <w:rPr>
                      <w:rFonts w:cs="Arial"/>
                      <w:spacing w:val="-1"/>
                      <w:szCs w:val="20"/>
                    </w:rPr>
                    <w:t xml:space="preserve">: </w:t>
                  </w:r>
                  <w:r>
                    <w:rPr>
                      <w:rFonts w:cs="Arial"/>
                      <w:spacing w:val="-1"/>
                      <w:szCs w:val="20"/>
                    </w:rPr>
                    <w:t>Understanding Bearings</w:t>
                  </w:r>
                </w:p>
                <w:p w14:paraId="1D6693AC" w14:textId="77777777" w:rsidR="00091F6B" w:rsidRDefault="00091F6B" w:rsidP="001B42A8">
                  <w:pPr>
                    <w:rPr>
                      <w:rFonts w:cs="Arial"/>
                      <w:spacing w:val="-1"/>
                      <w:szCs w:val="20"/>
                    </w:rPr>
                  </w:pPr>
                  <w:r w:rsidRPr="000420CE">
                    <w:rPr>
                      <w:rFonts w:cs="Arial"/>
                      <w:spacing w:val="-1"/>
                      <w:szCs w:val="20"/>
                    </w:rPr>
                    <w:t xml:space="preserve">The </w:t>
                  </w:r>
                  <w:r>
                    <w:rPr>
                      <w:rFonts w:cs="Arial"/>
                      <w:spacing w:val="-1"/>
                      <w:szCs w:val="20"/>
                    </w:rPr>
                    <w:t>Teaching Pack</w:t>
                  </w:r>
                  <w:r w:rsidRPr="000420CE">
                    <w:rPr>
                      <w:rFonts w:cs="Arial"/>
                      <w:spacing w:val="-1"/>
                      <w:szCs w:val="20"/>
                    </w:rPr>
                    <w:t xml:space="preserve"> includes lessons on:</w:t>
                  </w:r>
                </w:p>
                <w:p w14:paraId="033BE7B5" w14:textId="77777777" w:rsidR="00091F6B" w:rsidRDefault="00091F6B" w:rsidP="00F72313">
                  <w:pPr>
                    <w:pStyle w:val="ListParagraph"/>
                    <w:numPr>
                      <w:ilvl w:val="0"/>
                      <w:numId w:val="8"/>
                    </w:numPr>
                    <w:rPr>
                      <w:rFonts w:cs="Arial"/>
                      <w:spacing w:val="-1"/>
                    </w:rPr>
                  </w:pPr>
                  <w:r>
                    <w:rPr>
                      <w:rFonts w:cs="Arial"/>
                      <w:spacing w:val="-1"/>
                    </w:rPr>
                    <w:t>angle facts</w:t>
                  </w:r>
                </w:p>
                <w:p w14:paraId="2C34C367" w14:textId="77777777" w:rsidR="00091F6B" w:rsidRDefault="00091F6B" w:rsidP="00F72313">
                  <w:pPr>
                    <w:pStyle w:val="ListParagraph"/>
                    <w:numPr>
                      <w:ilvl w:val="0"/>
                      <w:numId w:val="8"/>
                    </w:numPr>
                    <w:rPr>
                      <w:rFonts w:cs="Arial"/>
                      <w:spacing w:val="-1"/>
                    </w:rPr>
                  </w:pPr>
                  <w:r>
                    <w:rPr>
                      <w:rFonts w:cs="Arial"/>
                      <w:spacing w:val="-1"/>
                    </w:rPr>
                    <w:t xml:space="preserve">bearings, compass </w:t>
                  </w:r>
                  <w:proofErr w:type="gramStart"/>
                  <w:r>
                    <w:rPr>
                      <w:rFonts w:cs="Arial"/>
                      <w:spacing w:val="-1"/>
                    </w:rPr>
                    <w:t>points</w:t>
                  </w:r>
                  <w:proofErr w:type="gramEnd"/>
                  <w:r>
                    <w:rPr>
                      <w:rFonts w:cs="Arial"/>
                      <w:spacing w:val="-1"/>
                    </w:rPr>
                    <w:t xml:space="preserve"> and angle facts</w:t>
                  </w:r>
                </w:p>
                <w:p w14:paraId="7F39062E" w14:textId="77777777" w:rsidR="00091F6B" w:rsidRPr="00BD67CB" w:rsidRDefault="00091F6B" w:rsidP="00F72313">
                  <w:pPr>
                    <w:pStyle w:val="ListParagraph"/>
                    <w:numPr>
                      <w:ilvl w:val="0"/>
                      <w:numId w:val="8"/>
                    </w:numPr>
                    <w:rPr>
                      <w:rFonts w:cs="Arial"/>
                      <w:spacing w:val="-1"/>
                    </w:rPr>
                  </w:pPr>
                  <w:r>
                    <w:rPr>
                      <w:rFonts w:cs="Arial"/>
                      <w:spacing w:val="-1"/>
                    </w:rPr>
                    <w:t>trigonometry and bearings.</w:t>
                  </w:r>
                </w:p>
              </w:tc>
            </w:tr>
          </w:tbl>
          <w:p w14:paraId="5D78211D" w14:textId="77777777" w:rsidR="00091F6B" w:rsidRPr="004A4E17" w:rsidRDefault="00091F6B" w:rsidP="001B42A8">
            <w:pPr>
              <w:pStyle w:val="BodyText"/>
            </w:pPr>
          </w:p>
        </w:tc>
      </w:tr>
      <w:tr w:rsidR="00091F6B" w:rsidRPr="004A4E17" w14:paraId="46AC8988" w14:textId="77777777" w:rsidTr="001B42A8">
        <w:tblPrEx>
          <w:tblCellMar>
            <w:top w:w="0" w:type="dxa"/>
            <w:bottom w:w="0" w:type="dxa"/>
          </w:tblCellMar>
        </w:tblPrEx>
        <w:tc>
          <w:tcPr>
            <w:tcW w:w="2552" w:type="dxa"/>
            <w:tcMar>
              <w:top w:w="113" w:type="dxa"/>
              <w:bottom w:w="113" w:type="dxa"/>
            </w:tcMar>
          </w:tcPr>
          <w:p w14:paraId="33580650" w14:textId="77777777" w:rsidR="00091F6B" w:rsidRDefault="00091F6B" w:rsidP="001B42A8">
            <w:pPr>
              <w:pStyle w:val="BodyText"/>
              <w:rPr>
                <w:lang w:eastAsia="en-GB"/>
              </w:rPr>
            </w:pPr>
            <w:r>
              <w:rPr>
                <w:lang w:eastAsia="en-GB"/>
              </w:rPr>
              <w:lastRenderedPageBreak/>
              <w:t xml:space="preserve">C4.7 </w:t>
            </w:r>
          </w:p>
          <w:p w14:paraId="52F6ED26" w14:textId="3D5ABFF6" w:rsidR="00091F6B" w:rsidRPr="004A4E17" w:rsidRDefault="00091F6B" w:rsidP="001B42A8">
            <w:pPr>
              <w:pStyle w:val="BodyText"/>
              <w:rPr>
                <w:lang w:eastAsia="en-GB"/>
              </w:rPr>
            </w:pPr>
            <w:r>
              <w:rPr>
                <w:lang w:eastAsia="en-GB"/>
              </w:rPr>
              <w:t xml:space="preserve">and </w:t>
            </w:r>
            <w:r w:rsidRPr="001B42A8">
              <w:rPr>
                <w:shd w:val="clear" w:color="auto" w:fill="FEEFE6"/>
                <w:lang w:eastAsia="en-GB"/>
              </w:rPr>
              <w:t>E4.7</w:t>
            </w:r>
            <w:r w:rsidR="00E00506" w:rsidRPr="00E00506">
              <w:rPr>
                <w:lang w:eastAsia="en-GB"/>
              </w:rPr>
              <w:t xml:space="preserve"> Circle theorems I</w:t>
            </w:r>
          </w:p>
        </w:tc>
        <w:tc>
          <w:tcPr>
            <w:tcW w:w="2126" w:type="dxa"/>
            <w:tcMar>
              <w:top w:w="113" w:type="dxa"/>
              <w:bottom w:w="113" w:type="dxa"/>
            </w:tcMar>
          </w:tcPr>
          <w:p w14:paraId="65F4AC96" w14:textId="77777777" w:rsidR="00091F6B" w:rsidRPr="00420B71" w:rsidRDefault="00091F6B" w:rsidP="001B42A8">
            <w:pPr>
              <w:pStyle w:val="Bulletedlist"/>
              <w:numPr>
                <w:ilvl w:val="0"/>
                <w:numId w:val="0"/>
              </w:numPr>
              <w:rPr>
                <w:lang w:eastAsia="en-GB"/>
              </w:rPr>
            </w:pPr>
            <w:r>
              <w:rPr>
                <w:lang w:eastAsia="en-GB"/>
              </w:rPr>
              <w:t>Calculate unknown angles and give explanations using the following geometrical properties of circles:</w:t>
            </w:r>
          </w:p>
          <w:p w14:paraId="768DD1E7" w14:textId="32977DF8" w:rsidR="00091F6B" w:rsidRPr="00420B71" w:rsidRDefault="00091F6B" w:rsidP="00CD5BA1">
            <w:pPr>
              <w:pStyle w:val="Bulletedlist"/>
              <w:numPr>
                <w:ilvl w:val="0"/>
                <w:numId w:val="48"/>
              </w:numPr>
              <w:rPr>
                <w:lang w:eastAsia="en-GB"/>
              </w:rPr>
            </w:pPr>
            <w:r w:rsidRPr="00420B71">
              <w:rPr>
                <w:lang w:eastAsia="en-GB"/>
              </w:rPr>
              <w:t>angle in a semi</w:t>
            </w:r>
            <w:r>
              <w:rPr>
                <w:lang w:eastAsia="en-GB"/>
              </w:rPr>
              <w:t>-</w:t>
            </w:r>
            <w:r w:rsidRPr="00420B71">
              <w:rPr>
                <w:lang w:eastAsia="en-GB"/>
              </w:rPr>
              <w:t>circle</w:t>
            </w:r>
            <w:r>
              <w:rPr>
                <w:lang w:eastAsia="en-GB"/>
              </w:rPr>
              <w:t xml:space="preserve"> = 90°</w:t>
            </w:r>
          </w:p>
          <w:p w14:paraId="39BA7BD6" w14:textId="217F444F" w:rsidR="00091F6B" w:rsidRPr="00420B71" w:rsidRDefault="00091F6B" w:rsidP="00CD5BA1">
            <w:pPr>
              <w:pStyle w:val="Bulletedlist"/>
              <w:numPr>
                <w:ilvl w:val="0"/>
                <w:numId w:val="48"/>
              </w:numPr>
              <w:rPr>
                <w:lang w:eastAsia="en-GB"/>
              </w:rPr>
            </w:pPr>
            <w:r w:rsidRPr="00420B71">
              <w:rPr>
                <w:lang w:eastAsia="en-GB"/>
              </w:rPr>
              <w:t xml:space="preserve">angle between tangent and radius </w:t>
            </w:r>
            <w:r>
              <w:rPr>
                <w:lang w:eastAsia="en-GB"/>
              </w:rPr>
              <w:t>= 90°</w:t>
            </w:r>
          </w:p>
          <w:p w14:paraId="422D9064" w14:textId="2A6C5FF8" w:rsidR="00091F6B" w:rsidRPr="00420B71" w:rsidRDefault="00091F6B" w:rsidP="00CD5BA1">
            <w:pPr>
              <w:pStyle w:val="Bulletedlist"/>
              <w:numPr>
                <w:ilvl w:val="0"/>
                <w:numId w:val="48"/>
              </w:numPr>
              <w:shd w:val="clear" w:color="auto" w:fill="FEEFE6"/>
              <w:rPr>
                <w:lang w:eastAsia="en-GB"/>
              </w:rPr>
            </w:pPr>
            <w:r w:rsidRPr="00420B71">
              <w:rPr>
                <w:lang w:eastAsia="en-GB"/>
              </w:rPr>
              <w:t>angle at the centre is twice the angle at the circumference</w:t>
            </w:r>
          </w:p>
          <w:p w14:paraId="69092963" w14:textId="1AAA7BB2" w:rsidR="00091F6B" w:rsidRPr="00420B71" w:rsidRDefault="00091F6B" w:rsidP="00CD5BA1">
            <w:pPr>
              <w:pStyle w:val="Bulletedlist"/>
              <w:numPr>
                <w:ilvl w:val="0"/>
                <w:numId w:val="48"/>
              </w:numPr>
              <w:shd w:val="clear" w:color="auto" w:fill="FEEFE6"/>
              <w:rPr>
                <w:lang w:eastAsia="en-GB"/>
              </w:rPr>
            </w:pPr>
            <w:r w:rsidRPr="00420B71">
              <w:rPr>
                <w:lang w:eastAsia="en-GB"/>
              </w:rPr>
              <w:t>angles in the same segment are equal</w:t>
            </w:r>
          </w:p>
          <w:p w14:paraId="1F85ABBC" w14:textId="195823E6" w:rsidR="00091F6B" w:rsidRPr="00420B71" w:rsidRDefault="00091F6B" w:rsidP="00CD5BA1">
            <w:pPr>
              <w:pStyle w:val="Bulletedlist"/>
              <w:numPr>
                <w:ilvl w:val="0"/>
                <w:numId w:val="48"/>
              </w:numPr>
              <w:shd w:val="clear" w:color="auto" w:fill="FEEFE6"/>
              <w:rPr>
                <w:lang w:eastAsia="en-GB"/>
              </w:rPr>
            </w:pPr>
            <w:r w:rsidRPr="00420B71">
              <w:rPr>
                <w:lang w:eastAsia="en-GB"/>
              </w:rPr>
              <w:t xml:space="preserve">opposite angles </w:t>
            </w:r>
            <w:r>
              <w:rPr>
                <w:lang w:eastAsia="en-GB"/>
              </w:rPr>
              <w:t xml:space="preserve">of a </w:t>
            </w:r>
            <w:r w:rsidRPr="00420B71">
              <w:rPr>
                <w:lang w:eastAsia="en-GB"/>
              </w:rPr>
              <w:t>cyclic quadrilateral</w:t>
            </w:r>
            <w:r>
              <w:rPr>
                <w:lang w:eastAsia="en-GB"/>
              </w:rPr>
              <w:t xml:space="preserve"> sum to 180° (s</w:t>
            </w:r>
            <w:r w:rsidRPr="00420B71">
              <w:rPr>
                <w:lang w:eastAsia="en-GB"/>
              </w:rPr>
              <w:t>upplementary</w:t>
            </w:r>
            <w:r>
              <w:rPr>
                <w:lang w:eastAsia="en-GB"/>
              </w:rPr>
              <w:t>)</w:t>
            </w:r>
          </w:p>
          <w:p w14:paraId="661A0CEF" w14:textId="24109000" w:rsidR="00091F6B" w:rsidRPr="004A4E17" w:rsidRDefault="00091F6B" w:rsidP="00CD5BA1">
            <w:pPr>
              <w:pStyle w:val="Bulletedlist"/>
              <w:numPr>
                <w:ilvl w:val="0"/>
                <w:numId w:val="48"/>
              </w:numPr>
              <w:shd w:val="clear" w:color="auto" w:fill="FEEFE6"/>
              <w:rPr>
                <w:lang w:eastAsia="en-GB"/>
              </w:rPr>
            </w:pPr>
            <w:r w:rsidRPr="00420B71">
              <w:rPr>
                <w:lang w:eastAsia="en-GB"/>
              </w:rPr>
              <w:t>alternate segment theorem.</w:t>
            </w:r>
          </w:p>
        </w:tc>
        <w:tc>
          <w:tcPr>
            <w:tcW w:w="9923" w:type="dxa"/>
            <w:tcMar>
              <w:top w:w="113" w:type="dxa"/>
              <w:bottom w:w="113" w:type="dxa"/>
            </w:tcMar>
          </w:tcPr>
          <w:p w14:paraId="106F0B2A" w14:textId="77777777" w:rsidR="00091F6B" w:rsidRPr="00420B71" w:rsidRDefault="00091F6B" w:rsidP="001B42A8">
            <w:pPr>
              <w:autoSpaceDE w:val="0"/>
              <w:autoSpaceDN w:val="0"/>
              <w:adjustRightInd w:val="0"/>
              <w:rPr>
                <w:rFonts w:cs="Arial"/>
                <w:szCs w:val="20"/>
                <w:lang w:eastAsia="en-GB"/>
              </w:rPr>
            </w:pPr>
            <w:r w:rsidRPr="00420B71">
              <w:rPr>
                <w:rFonts w:cs="Arial"/>
                <w:szCs w:val="20"/>
                <w:lang w:eastAsia="en-GB"/>
              </w:rPr>
              <w:t>Use diagrams to show</w:t>
            </w:r>
            <w:r>
              <w:rPr>
                <w:rFonts w:cs="Arial"/>
                <w:szCs w:val="20"/>
                <w:lang w:eastAsia="en-GB"/>
              </w:rPr>
              <w:t xml:space="preserve"> that</w:t>
            </w:r>
            <w:r w:rsidRPr="00420B71">
              <w:rPr>
                <w:rFonts w:cs="Arial"/>
                <w:szCs w:val="20"/>
                <w:lang w:eastAsia="en-GB"/>
              </w:rPr>
              <w:t xml:space="preserve"> the angle in a semicircle and the angle between tangent and radius of a circle are 90°.</w:t>
            </w:r>
            <w:r w:rsidRPr="00420B71">
              <w:rPr>
                <w:rFonts w:cs="Arial"/>
                <w:szCs w:val="20"/>
              </w:rPr>
              <w:t xml:space="preserve"> </w:t>
            </w:r>
            <w:r>
              <w:rPr>
                <w:rFonts w:cs="Arial"/>
                <w:szCs w:val="20"/>
                <w:lang w:eastAsia="en-GB"/>
              </w:rPr>
              <w:t>S</w:t>
            </w:r>
            <w:r w:rsidRPr="00420B71">
              <w:rPr>
                <w:rFonts w:cs="Arial"/>
                <w:szCs w:val="20"/>
                <w:lang w:eastAsia="en-GB"/>
              </w:rPr>
              <w:t>ee the circle theorems come to life</w:t>
            </w:r>
            <w:r>
              <w:rPr>
                <w:rFonts w:cs="Arial"/>
                <w:szCs w:val="20"/>
                <w:lang w:eastAsia="en-GB"/>
              </w:rPr>
              <w:t xml:space="preserve"> on dynamic pages at </w:t>
            </w:r>
            <w:hyperlink r:id="rId118" w:history="1">
              <w:r w:rsidRPr="00111829">
                <w:rPr>
                  <w:rStyle w:val="Hyperlink"/>
                  <w:rFonts w:cs="Arial"/>
                  <w:szCs w:val="20"/>
                  <w:lang w:eastAsia="en-GB"/>
                </w:rPr>
                <w:t>timdevereux.co.uk</w:t>
              </w:r>
            </w:hyperlink>
          </w:p>
          <w:p w14:paraId="0F0BF1AC" w14:textId="77777777" w:rsidR="00091F6B" w:rsidRPr="00420B71" w:rsidRDefault="00091F6B" w:rsidP="001B42A8">
            <w:pPr>
              <w:tabs>
                <w:tab w:val="left" w:pos="2757"/>
              </w:tabs>
              <w:autoSpaceDE w:val="0"/>
              <w:autoSpaceDN w:val="0"/>
              <w:adjustRightInd w:val="0"/>
              <w:rPr>
                <w:rFonts w:cs="Arial"/>
                <w:szCs w:val="20"/>
                <w:lang w:eastAsia="en-GB"/>
              </w:rPr>
            </w:pPr>
            <w:r>
              <w:rPr>
                <w:rFonts w:cs="Arial"/>
                <w:szCs w:val="20"/>
                <w:lang w:eastAsia="en-GB"/>
              </w:rPr>
              <w:tab/>
            </w:r>
          </w:p>
          <w:p w14:paraId="58431BCA" w14:textId="77777777" w:rsidR="00091F6B" w:rsidRDefault="00091F6B" w:rsidP="001B42A8">
            <w:pPr>
              <w:autoSpaceDE w:val="0"/>
              <w:autoSpaceDN w:val="0"/>
              <w:adjustRightInd w:val="0"/>
              <w:rPr>
                <w:rFonts w:cs="Arial"/>
                <w:szCs w:val="20"/>
                <w:lang w:eastAsia="en-GB"/>
              </w:rPr>
            </w:pPr>
            <w:r w:rsidRPr="00420B71">
              <w:rPr>
                <w:rFonts w:cs="Arial"/>
                <w:szCs w:val="20"/>
                <w:lang w:eastAsia="en-GB"/>
              </w:rPr>
              <w:t>Provide the solution to an exam</w:t>
            </w:r>
            <w:r>
              <w:rPr>
                <w:rFonts w:cs="Arial"/>
                <w:szCs w:val="20"/>
                <w:lang w:eastAsia="en-GB"/>
              </w:rPr>
              <w:t>-</w:t>
            </w:r>
            <w:r w:rsidRPr="00420B71">
              <w:rPr>
                <w:rFonts w:cs="Arial"/>
                <w:szCs w:val="20"/>
                <w:lang w:eastAsia="en-GB"/>
              </w:rPr>
              <w:t>style question on the topic of angles that contains a mistake in the working. Ask learners to identify the mistake.</w:t>
            </w:r>
          </w:p>
          <w:p w14:paraId="218DF917" w14:textId="77777777" w:rsidR="00091F6B" w:rsidRPr="00420B71" w:rsidRDefault="00091F6B" w:rsidP="001B42A8">
            <w:pPr>
              <w:autoSpaceDE w:val="0"/>
              <w:autoSpaceDN w:val="0"/>
              <w:adjustRightInd w:val="0"/>
              <w:rPr>
                <w:rFonts w:cs="Arial"/>
                <w:szCs w:val="20"/>
                <w:lang w:eastAsia="en-GB"/>
              </w:rPr>
            </w:pPr>
          </w:p>
          <w:p w14:paraId="5E999FA0" w14:textId="77777777" w:rsidR="00091F6B" w:rsidRPr="00420B71" w:rsidRDefault="00091F6B"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Explain the theory that angles in opposite segments are supplementary. Investigate cyclic quadrilaterals. For example, explain why all rectangles are cyclic quadrilaterals. What </w:t>
            </w:r>
            <w:proofErr w:type="gramStart"/>
            <w:r w:rsidRPr="00420B71">
              <w:rPr>
                <w:rFonts w:cs="Arial"/>
                <w:szCs w:val="20"/>
                <w:lang w:eastAsia="en-GB"/>
              </w:rPr>
              <w:t>other</w:t>
            </w:r>
            <w:proofErr w:type="gramEnd"/>
            <w:r w:rsidRPr="00420B71">
              <w:rPr>
                <w:rFonts w:cs="Arial"/>
                <w:szCs w:val="20"/>
                <w:lang w:eastAsia="en-GB"/>
              </w:rPr>
              <w:t xml:space="preserve"> quadrilateral is always cyclic? Is it possible to draw a parallelogram that is </w:t>
            </w:r>
            <w:proofErr w:type="gramStart"/>
            <w:r w:rsidRPr="00420B71">
              <w:rPr>
                <w:rFonts w:cs="Arial"/>
                <w:szCs w:val="20"/>
                <w:lang w:eastAsia="en-GB"/>
              </w:rPr>
              <w:t>cyclic?,</w:t>
            </w:r>
            <w:proofErr w:type="gramEnd"/>
            <w:r w:rsidRPr="00420B71">
              <w:rPr>
                <w:rFonts w:cs="Arial"/>
                <w:szCs w:val="20"/>
                <w:lang w:eastAsia="en-GB"/>
              </w:rPr>
              <w:t xml:space="preserve"> etc. Use examples to show that the angle at the centre of a circle is twice the angle at the circumference and that angles in the same segment are equal. </w:t>
            </w:r>
          </w:p>
          <w:p w14:paraId="468DA6C6" w14:textId="77777777" w:rsidR="00091F6B" w:rsidRPr="00420B71" w:rsidRDefault="00091F6B" w:rsidP="001B42A8">
            <w:pPr>
              <w:shd w:val="clear" w:color="auto" w:fill="FEEFE6"/>
              <w:autoSpaceDE w:val="0"/>
              <w:autoSpaceDN w:val="0"/>
              <w:adjustRightInd w:val="0"/>
              <w:rPr>
                <w:rFonts w:cs="Arial"/>
                <w:szCs w:val="20"/>
                <w:lang w:eastAsia="en-GB"/>
              </w:rPr>
            </w:pPr>
          </w:p>
          <w:p w14:paraId="4343D81D" w14:textId="77777777" w:rsidR="00091F6B" w:rsidRPr="00420B71" w:rsidRDefault="00091F6B"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Introduce learners to the process of proof by demonstrating one of the circle theorems and then asking them to reproduce the proof independently, or by creating a proof and then cutting it up and asking learners to reconstruct it.  </w:t>
            </w:r>
            <w:r>
              <w:rPr>
                <w:rFonts w:cs="Arial"/>
                <w:szCs w:val="20"/>
                <w:lang w:eastAsia="en-GB"/>
              </w:rPr>
              <w:t xml:space="preserve">You </w:t>
            </w:r>
            <w:r w:rsidRPr="00420B71">
              <w:rPr>
                <w:rFonts w:cs="Arial"/>
                <w:szCs w:val="20"/>
                <w:lang w:eastAsia="en-GB"/>
              </w:rPr>
              <w:t>can ma</w:t>
            </w:r>
            <w:r>
              <w:rPr>
                <w:rFonts w:cs="Arial"/>
                <w:szCs w:val="20"/>
                <w:lang w:eastAsia="en-GB"/>
              </w:rPr>
              <w:t>k</w:t>
            </w:r>
            <w:r w:rsidRPr="00420B71">
              <w:rPr>
                <w:rFonts w:cs="Arial"/>
                <w:szCs w:val="20"/>
                <w:lang w:eastAsia="en-GB"/>
              </w:rPr>
              <w:t xml:space="preserve">e </w:t>
            </w:r>
            <w:r>
              <w:rPr>
                <w:rFonts w:cs="Arial"/>
                <w:szCs w:val="20"/>
                <w:lang w:eastAsia="en-GB"/>
              </w:rPr>
              <w:t>t</w:t>
            </w:r>
            <w:r w:rsidRPr="00420B71">
              <w:rPr>
                <w:rFonts w:cs="Arial"/>
                <w:szCs w:val="20"/>
                <w:lang w:eastAsia="en-GB"/>
              </w:rPr>
              <w:t>his second approach more challenging by leaving steps out of the proof for learners to identify and complete. You could also ask learners to provide feedback on exemplar</w:t>
            </w:r>
            <w:r>
              <w:rPr>
                <w:rFonts w:cs="Arial"/>
                <w:szCs w:val="20"/>
                <w:lang w:eastAsia="en-GB"/>
              </w:rPr>
              <w:t xml:space="preserve"> proofs</w:t>
            </w:r>
            <w:r w:rsidRPr="00420B71">
              <w:rPr>
                <w:rFonts w:cs="Arial"/>
                <w:szCs w:val="20"/>
                <w:lang w:eastAsia="en-GB"/>
              </w:rPr>
              <w:t xml:space="preserve">. </w:t>
            </w:r>
            <w:r w:rsidRPr="00420B71">
              <w:rPr>
                <w:rFonts w:cs="Arial"/>
                <w:b/>
                <w:szCs w:val="20"/>
                <w:lang w:eastAsia="en-GB"/>
              </w:rPr>
              <w:t>(I)</w:t>
            </w:r>
            <w:r w:rsidRPr="00420B71">
              <w:rPr>
                <w:rFonts w:cs="Arial"/>
                <w:szCs w:val="20"/>
                <w:lang w:eastAsia="en-GB"/>
              </w:rPr>
              <w:t xml:space="preserve"> </w:t>
            </w:r>
          </w:p>
          <w:p w14:paraId="1CC6B6BD" w14:textId="77777777" w:rsidR="00091F6B" w:rsidRPr="00420B71" w:rsidRDefault="00091F6B" w:rsidP="001B42A8">
            <w:pPr>
              <w:shd w:val="clear" w:color="auto" w:fill="FEEFE6"/>
              <w:tabs>
                <w:tab w:val="left" w:pos="2055"/>
              </w:tabs>
              <w:autoSpaceDE w:val="0"/>
              <w:autoSpaceDN w:val="0"/>
              <w:adjustRightInd w:val="0"/>
              <w:rPr>
                <w:rFonts w:cs="Arial"/>
                <w:szCs w:val="20"/>
                <w:lang w:eastAsia="en-GB"/>
              </w:rPr>
            </w:pPr>
            <w:r w:rsidRPr="00420B71">
              <w:rPr>
                <w:rFonts w:cs="Arial"/>
                <w:szCs w:val="20"/>
                <w:lang w:eastAsia="en-GB"/>
              </w:rPr>
              <w:tab/>
            </w:r>
          </w:p>
          <w:p w14:paraId="0E5D4136" w14:textId="77777777" w:rsidR="00091F6B" w:rsidRPr="00420B71" w:rsidRDefault="00091F6B" w:rsidP="001B42A8">
            <w:pPr>
              <w:autoSpaceDE w:val="0"/>
              <w:autoSpaceDN w:val="0"/>
              <w:adjustRightInd w:val="0"/>
              <w:rPr>
                <w:rFonts w:cs="Arial"/>
                <w:color w:val="0070C0"/>
                <w:szCs w:val="20"/>
                <w:lang w:eastAsia="en-GB"/>
              </w:rPr>
            </w:pPr>
            <w:r>
              <w:rPr>
                <w:rFonts w:cs="Arial"/>
                <w:szCs w:val="20"/>
                <w:lang w:eastAsia="en-GB"/>
              </w:rPr>
              <w:t xml:space="preserve">Give learners </w:t>
            </w:r>
            <w:r w:rsidRPr="00420B71">
              <w:rPr>
                <w:rFonts w:cs="Arial"/>
                <w:szCs w:val="20"/>
                <w:lang w:eastAsia="en-GB"/>
              </w:rPr>
              <w:t>a variety of problems using all the circle theorems</w:t>
            </w:r>
            <w:r>
              <w:rPr>
                <w:rFonts w:cs="Arial"/>
                <w:szCs w:val="20"/>
                <w:lang w:eastAsia="en-GB"/>
              </w:rPr>
              <w:t>.</w:t>
            </w:r>
            <w:r w:rsidRPr="00420B71">
              <w:rPr>
                <w:rFonts w:cs="Arial"/>
                <w:szCs w:val="20"/>
                <w:lang w:eastAsia="en-GB"/>
              </w:rPr>
              <w:t xml:space="preserve"> </w:t>
            </w:r>
            <w:r>
              <w:rPr>
                <w:rFonts w:cs="Arial"/>
                <w:szCs w:val="20"/>
                <w:lang w:eastAsia="en-GB"/>
              </w:rPr>
              <w:t>M</w:t>
            </w:r>
            <w:r w:rsidRPr="00420B71">
              <w:rPr>
                <w:rFonts w:cs="Arial"/>
                <w:szCs w:val="20"/>
                <w:lang w:eastAsia="en-GB"/>
              </w:rPr>
              <w:t>ak</w:t>
            </w:r>
            <w:r>
              <w:rPr>
                <w:rFonts w:cs="Arial"/>
                <w:szCs w:val="20"/>
                <w:lang w:eastAsia="en-GB"/>
              </w:rPr>
              <w:t>e</w:t>
            </w:r>
            <w:r w:rsidRPr="00420B71">
              <w:rPr>
                <w:rFonts w:cs="Arial"/>
                <w:szCs w:val="20"/>
                <w:lang w:eastAsia="en-GB"/>
              </w:rPr>
              <w:t xml:space="preserve"> sure that </w:t>
            </w:r>
            <w:r>
              <w:rPr>
                <w:rFonts w:cs="Arial"/>
                <w:szCs w:val="20"/>
                <w:lang w:eastAsia="en-GB"/>
              </w:rPr>
              <w:t>they</w:t>
            </w:r>
            <w:r w:rsidRPr="00420B71">
              <w:rPr>
                <w:rFonts w:cs="Arial"/>
                <w:szCs w:val="20"/>
                <w:lang w:eastAsia="en-GB"/>
              </w:rPr>
              <w:t xml:space="preserve"> know the correct language for describing the</w:t>
            </w:r>
            <w:r>
              <w:rPr>
                <w:rFonts w:cs="Arial"/>
                <w:szCs w:val="20"/>
                <w:lang w:eastAsia="en-GB"/>
              </w:rPr>
              <w:t>ir</w:t>
            </w:r>
            <w:r w:rsidRPr="00420B71">
              <w:rPr>
                <w:rFonts w:cs="Arial"/>
                <w:szCs w:val="20"/>
                <w:lang w:eastAsia="en-GB"/>
              </w:rPr>
              <w:t xml:space="preserve"> reasoning.</w:t>
            </w:r>
          </w:p>
          <w:p w14:paraId="2A9B7236" w14:textId="77777777" w:rsidR="00091F6B" w:rsidRDefault="00091F6B" w:rsidP="001B42A8">
            <w:pPr>
              <w:pStyle w:val="BodyText"/>
            </w:pPr>
          </w:p>
          <w:p w14:paraId="287940EF" w14:textId="77777777" w:rsidR="00091F6B" w:rsidRPr="00664427" w:rsidRDefault="00091F6B" w:rsidP="001B42A8">
            <w:pPr>
              <w:rPr>
                <w:rFonts w:eastAsia="Arial" w:cs="Arial"/>
                <w:szCs w:val="20"/>
              </w:rPr>
            </w:pPr>
            <w:r w:rsidRPr="00664427">
              <w:rPr>
                <w:rFonts w:eastAsia="Arial" w:cs="Arial"/>
                <w:szCs w:val="20"/>
              </w:rPr>
              <w:t>Some of the tasks in ‘</w:t>
            </w:r>
            <w:hyperlink r:id="rId119" w:history="1">
              <w:r w:rsidRPr="00C25414">
                <w:rPr>
                  <w:rStyle w:val="Hyperlink"/>
                  <w:rFonts w:eastAsia="Arial" w:cs="Arial"/>
                  <w:szCs w:val="20"/>
                </w:rPr>
                <w:t>Discovering circle theorems</w:t>
              </w:r>
            </w:hyperlink>
            <w:r w:rsidRPr="00664427">
              <w:rPr>
                <w:rFonts w:eastAsia="Arial" w:cs="Arial"/>
                <w:szCs w:val="20"/>
              </w:rPr>
              <w:t>’, an activity from the National Centre for Excellence in Teaching Mathematics (</w:t>
            </w:r>
            <w:r w:rsidRPr="00664427">
              <w:rPr>
                <w:rFonts w:eastAsia="Arial" w:cs="Arial"/>
                <w:spacing w:val="-1"/>
                <w:szCs w:val="20"/>
              </w:rPr>
              <w:t>NCETM</w:t>
            </w:r>
            <w:r w:rsidRPr="00664427">
              <w:rPr>
                <w:rFonts w:eastAsia="Arial" w:cs="Arial"/>
                <w:szCs w:val="20"/>
              </w:rPr>
              <w:t>)</w:t>
            </w:r>
            <w:r>
              <w:rPr>
                <w:rFonts w:eastAsia="Arial" w:cs="Arial"/>
                <w:szCs w:val="20"/>
              </w:rPr>
              <w:t xml:space="preserve"> can challenge learners to consider fully these theorems.</w:t>
            </w:r>
            <w:r>
              <w:rPr>
                <w:rFonts w:eastAsia="Arial" w:cs="Arial"/>
                <w:b/>
                <w:bCs/>
                <w:szCs w:val="20"/>
              </w:rPr>
              <w:t>(E)</w:t>
            </w:r>
          </w:p>
          <w:p w14:paraId="4EBCD6F5" w14:textId="77777777" w:rsidR="00091F6B" w:rsidRDefault="00091F6B" w:rsidP="001B42A8"/>
          <w:tbl>
            <w:tblPr>
              <w:tblStyle w:val="TableGrid"/>
              <w:tblW w:w="0" w:type="auto"/>
              <w:tblLayout w:type="fixed"/>
              <w:tblLook w:val="04A0" w:firstRow="1" w:lastRow="0" w:firstColumn="1" w:lastColumn="0" w:noHBand="0" w:noVBand="1"/>
            </w:tblPr>
            <w:tblGrid>
              <w:gridCol w:w="1809"/>
              <w:gridCol w:w="7882"/>
            </w:tblGrid>
            <w:tr w:rsidR="00091F6B" w:rsidRPr="000420CE" w14:paraId="75EA3B97"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3D8F4F71" w14:textId="77777777" w:rsidR="00091F6B" w:rsidRPr="000420CE" w:rsidRDefault="00091F6B" w:rsidP="001B42A8">
                  <w:pPr>
                    <w:rPr>
                      <w:rFonts w:cs="Arial"/>
                      <w:spacing w:val="-1"/>
                      <w:szCs w:val="20"/>
                    </w:rPr>
                  </w:pPr>
                  <w:r w:rsidRPr="000420CE">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3DE7851B" w14:textId="77777777" w:rsidR="00091F6B" w:rsidRPr="000420CE" w:rsidRDefault="00091F6B" w:rsidP="001B42A8">
                  <w:pPr>
                    <w:rPr>
                      <w:rFonts w:cs="Arial"/>
                      <w:spacing w:val="-1"/>
                      <w:szCs w:val="20"/>
                    </w:rPr>
                  </w:pPr>
                  <w:r w:rsidRPr="000420CE">
                    <w:rPr>
                      <w:rFonts w:cs="Arial"/>
                      <w:spacing w:val="-1"/>
                      <w:szCs w:val="20"/>
                    </w:rPr>
                    <w:t xml:space="preserve"> </w:t>
                  </w:r>
                </w:p>
              </w:tc>
            </w:tr>
            <w:tr w:rsidR="00091F6B" w:rsidRPr="000420CE" w14:paraId="161F515A"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35FD0771" w14:textId="77777777" w:rsidR="00091F6B" w:rsidRPr="000420CE" w:rsidRDefault="00091F6B" w:rsidP="001B42A8">
                  <w:pPr>
                    <w:rPr>
                      <w:rFonts w:cs="Arial"/>
                      <w:spacing w:val="-1"/>
                      <w:szCs w:val="20"/>
                    </w:rPr>
                  </w:pPr>
                  <w:r>
                    <w:rPr>
                      <w:rFonts w:cs="Arial"/>
                      <w:spacing w:val="-1"/>
                      <w:szCs w:val="20"/>
                    </w:rPr>
                    <w:t>Teaching</w:t>
                  </w:r>
                  <w:r w:rsidRPr="000420CE">
                    <w:rPr>
                      <w:rFonts w:cs="Arial"/>
                      <w:spacing w:val="-1"/>
                      <w:szCs w:val="20"/>
                    </w:rPr>
                    <w:t xml:space="preserve"> Pack: </w:t>
                  </w:r>
                  <w:r>
                    <w:rPr>
                      <w:rFonts w:cs="Arial"/>
                      <w:spacing w:val="-1"/>
                      <w:szCs w:val="20"/>
                    </w:rPr>
                    <w:t>Circle theorems</w:t>
                  </w:r>
                </w:p>
                <w:p w14:paraId="47134FFE" w14:textId="77777777" w:rsidR="00091F6B" w:rsidRDefault="00091F6B" w:rsidP="001B42A8">
                  <w:pPr>
                    <w:rPr>
                      <w:rFonts w:cs="Arial"/>
                      <w:spacing w:val="-1"/>
                      <w:szCs w:val="20"/>
                    </w:rPr>
                  </w:pPr>
                  <w:r w:rsidRPr="000420CE">
                    <w:rPr>
                      <w:rFonts w:cs="Arial"/>
                      <w:spacing w:val="-1"/>
                      <w:szCs w:val="20"/>
                    </w:rPr>
                    <w:t xml:space="preserve">The </w:t>
                  </w:r>
                  <w:r>
                    <w:rPr>
                      <w:rFonts w:cs="Arial"/>
                      <w:spacing w:val="-1"/>
                      <w:szCs w:val="20"/>
                    </w:rPr>
                    <w:t>Teaching</w:t>
                  </w:r>
                  <w:r w:rsidRPr="000420CE">
                    <w:rPr>
                      <w:rFonts w:cs="Arial"/>
                      <w:spacing w:val="-1"/>
                      <w:szCs w:val="20"/>
                    </w:rPr>
                    <w:t xml:space="preserve"> Pack includes lessons on:</w:t>
                  </w:r>
                </w:p>
                <w:p w14:paraId="4AF0AA39" w14:textId="77777777" w:rsidR="00091F6B" w:rsidRDefault="00091F6B" w:rsidP="00F72313">
                  <w:pPr>
                    <w:pStyle w:val="ListParagraph"/>
                    <w:numPr>
                      <w:ilvl w:val="0"/>
                      <w:numId w:val="8"/>
                    </w:numPr>
                    <w:rPr>
                      <w:rFonts w:cs="Arial"/>
                      <w:spacing w:val="-1"/>
                    </w:rPr>
                  </w:pPr>
                  <w:r>
                    <w:rPr>
                      <w:rFonts w:cs="Arial"/>
                      <w:spacing w:val="-1"/>
                    </w:rPr>
                    <w:t>drawing and describing circles</w:t>
                  </w:r>
                </w:p>
                <w:p w14:paraId="0DBF3C94" w14:textId="77777777" w:rsidR="00091F6B" w:rsidRDefault="00091F6B" w:rsidP="00F72313">
                  <w:pPr>
                    <w:pStyle w:val="ListParagraph"/>
                    <w:numPr>
                      <w:ilvl w:val="0"/>
                      <w:numId w:val="8"/>
                    </w:numPr>
                    <w:rPr>
                      <w:rFonts w:cs="Arial"/>
                      <w:spacing w:val="-1"/>
                    </w:rPr>
                  </w:pPr>
                  <w:r>
                    <w:rPr>
                      <w:rFonts w:cs="Arial"/>
                      <w:spacing w:val="-1"/>
                    </w:rPr>
                    <w:t>angle in a semi-circle</w:t>
                  </w:r>
                </w:p>
                <w:p w14:paraId="7C83B482" w14:textId="77777777" w:rsidR="00091F6B" w:rsidRDefault="00091F6B" w:rsidP="00F72313">
                  <w:pPr>
                    <w:pStyle w:val="ListParagraph"/>
                    <w:numPr>
                      <w:ilvl w:val="0"/>
                      <w:numId w:val="8"/>
                    </w:numPr>
                    <w:rPr>
                      <w:rFonts w:cs="Arial"/>
                      <w:spacing w:val="-1"/>
                    </w:rPr>
                  </w:pPr>
                  <w:r>
                    <w:rPr>
                      <w:rFonts w:cs="Arial"/>
                      <w:spacing w:val="-1"/>
                    </w:rPr>
                    <w:t>angle at the centre of a circle</w:t>
                  </w:r>
                </w:p>
                <w:p w14:paraId="63B0C8A6" w14:textId="77777777" w:rsidR="00091F6B" w:rsidRDefault="00091F6B" w:rsidP="00F72313">
                  <w:pPr>
                    <w:pStyle w:val="ListParagraph"/>
                    <w:numPr>
                      <w:ilvl w:val="0"/>
                      <w:numId w:val="8"/>
                    </w:numPr>
                    <w:rPr>
                      <w:rFonts w:cs="Arial"/>
                      <w:spacing w:val="-1"/>
                    </w:rPr>
                  </w:pPr>
                  <w:r>
                    <w:rPr>
                      <w:rFonts w:cs="Arial"/>
                      <w:spacing w:val="-1"/>
                    </w:rPr>
                    <w:t>angle in the same and opposite segments</w:t>
                  </w:r>
                </w:p>
                <w:p w14:paraId="100E7807" w14:textId="77777777" w:rsidR="00091F6B" w:rsidRPr="00895CE3" w:rsidRDefault="00091F6B" w:rsidP="00F72313">
                  <w:pPr>
                    <w:pStyle w:val="ListParagraph"/>
                    <w:numPr>
                      <w:ilvl w:val="0"/>
                      <w:numId w:val="8"/>
                    </w:numPr>
                    <w:rPr>
                      <w:rFonts w:cs="Arial"/>
                      <w:spacing w:val="-1"/>
                    </w:rPr>
                  </w:pPr>
                  <w:r>
                    <w:rPr>
                      <w:rFonts w:cs="Arial"/>
                      <w:spacing w:val="-1"/>
                    </w:rPr>
                    <w:t>other circle theorems.</w:t>
                  </w:r>
                </w:p>
              </w:tc>
            </w:tr>
          </w:tbl>
          <w:p w14:paraId="4A80B4FF" w14:textId="77777777" w:rsidR="00091F6B" w:rsidRPr="004A4E17" w:rsidRDefault="00091F6B" w:rsidP="001B42A8"/>
        </w:tc>
      </w:tr>
      <w:tr w:rsidR="00C42546" w:rsidRPr="002C0AFF" w14:paraId="0F911418" w14:textId="77777777" w:rsidTr="001B42A8">
        <w:tblPrEx>
          <w:tblCellMar>
            <w:top w:w="0" w:type="dxa"/>
            <w:bottom w:w="0" w:type="dxa"/>
          </w:tblCellMar>
        </w:tblPrEx>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0783F246" w14:textId="77777777" w:rsidR="00C42546" w:rsidRDefault="00C42546" w:rsidP="001B42A8">
            <w:pPr>
              <w:pStyle w:val="BodyText"/>
              <w:rPr>
                <w:lang w:eastAsia="en-GB"/>
              </w:rPr>
            </w:pPr>
            <w:r w:rsidRPr="000420CE">
              <w:rPr>
                <w:lang w:eastAsia="en-GB"/>
              </w:rPr>
              <w:lastRenderedPageBreak/>
              <w:t>C2.</w:t>
            </w:r>
            <w:r>
              <w:rPr>
                <w:lang w:eastAsia="en-GB"/>
              </w:rPr>
              <w:t>9</w:t>
            </w:r>
            <w:r w:rsidRPr="000420CE">
              <w:rPr>
                <w:lang w:eastAsia="en-GB"/>
              </w:rPr>
              <w:t xml:space="preserve"> </w:t>
            </w:r>
          </w:p>
          <w:p w14:paraId="6B483E1C" w14:textId="359B5879" w:rsidR="00C42546" w:rsidRPr="002451D0" w:rsidRDefault="00C42546" w:rsidP="002451D0">
            <w:pPr>
              <w:pStyle w:val="BodyText"/>
              <w:rPr>
                <w:shd w:val="clear" w:color="auto" w:fill="FEEFE6"/>
                <w:lang w:eastAsia="en-GB"/>
              </w:rPr>
            </w:pPr>
            <w:r w:rsidRPr="000420CE">
              <w:rPr>
                <w:lang w:eastAsia="en-GB"/>
              </w:rPr>
              <w:t>and</w:t>
            </w:r>
            <w:r w:rsidRPr="000420CE">
              <w:rPr>
                <w:shd w:val="clear" w:color="auto" w:fill="FEEFE6"/>
                <w:lang w:eastAsia="en-GB"/>
              </w:rPr>
              <w:t xml:space="preserve"> E2.</w:t>
            </w:r>
            <w:r>
              <w:rPr>
                <w:shd w:val="clear" w:color="auto" w:fill="FEEFE6"/>
                <w:lang w:eastAsia="en-GB"/>
              </w:rPr>
              <w:t>9</w:t>
            </w:r>
            <w:r w:rsidR="008361D6" w:rsidRPr="008361D6">
              <w:rPr>
                <w:lang w:eastAsia="en-GB"/>
              </w:rPr>
              <w:t xml:space="preserve"> Graphs in practical situations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4D83B706" w14:textId="77777777" w:rsidR="00C42546" w:rsidRPr="008361D6" w:rsidRDefault="00C42546" w:rsidP="00CD5BA1">
            <w:pPr>
              <w:pStyle w:val="ListParagraph"/>
              <w:numPr>
                <w:ilvl w:val="0"/>
                <w:numId w:val="49"/>
              </w:numPr>
              <w:autoSpaceDE w:val="0"/>
              <w:autoSpaceDN w:val="0"/>
              <w:adjustRightInd w:val="0"/>
              <w:ind w:left="323" w:hanging="283"/>
              <w:rPr>
                <w:rFonts w:cs="Arial"/>
                <w:lang w:eastAsia="en-GB"/>
              </w:rPr>
            </w:pPr>
            <w:r w:rsidRPr="008361D6">
              <w:rPr>
                <w:rFonts w:cs="Arial"/>
                <w:lang w:eastAsia="en-GB"/>
              </w:rPr>
              <w:t>Use and interpret graphs in practical situations including travel graphs and conversion graphs.</w:t>
            </w:r>
          </w:p>
          <w:p w14:paraId="51114EF3" w14:textId="77777777" w:rsidR="00C42546" w:rsidRPr="000420CE" w:rsidRDefault="00C42546" w:rsidP="008361D6">
            <w:pPr>
              <w:autoSpaceDE w:val="0"/>
              <w:autoSpaceDN w:val="0"/>
              <w:adjustRightInd w:val="0"/>
              <w:ind w:left="323" w:hanging="283"/>
              <w:rPr>
                <w:rFonts w:cs="Arial"/>
                <w:szCs w:val="20"/>
                <w:lang w:eastAsia="en-GB"/>
              </w:rPr>
            </w:pPr>
          </w:p>
          <w:p w14:paraId="200E9E17" w14:textId="77777777" w:rsidR="00C42546" w:rsidRPr="008361D6" w:rsidRDefault="00C42546" w:rsidP="00CD5BA1">
            <w:pPr>
              <w:pStyle w:val="ListParagraph"/>
              <w:numPr>
                <w:ilvl w:val="0"/>
                <w:numId w:val="49"/>
              </w:numPr>
              <w:tabs>
                <w:tab w:val="right" w:pos="3468"/>
              </w:tabs>
              <w:autoSpaceDE w:val="0"/>
              <w:autoSpaceDN w:val="0"/>
              <w:adjustRightInd w:val="0"/>
              <w:ind w:left="323" w:hanging="283"/>
              <w:rPr>
                <w:rFonts w:cs="Arial"/>
                <w:lang w:eastAsia="en-GB"/>
              </w:rPr>
            </w:pPr>
            <w:r w:rsidRPr="008361D6">
              <w:rPr>
                <w:rFonts w:cs="Arial"/>
                <w:lang w:eastAsia="en-GB"/>
              </w:rPr>
              <w:t>Draw graphs from given data.</w:t>
            </w:r>
          </w:p>
          <w:p w14:paraId="6BD39BB7" w14:textId="77777777" w:rsidR="00C42546" w:rsidRPr="000420CE" w:rsidRDefault="00C42546" w:rsidP="008361D6">
            <w:pPr>
              <w:tabs>
                <w:tab w:val="right" w:pos="3468"/>
              </w:tabs>
              <w:autoSpaceDE w:val="0"/>
              <w:autoSpaceDN w:val="0"/>
              <w:adjustRightInd w:val="0"/>
              <w:ind w:left="323" w:hanging="283"/>
              <w:rPr>
                <w:rFonts w:cs="Arial"/>
                <w:b/>
                <w:i/>
                <w:iCs/>
                <w:color w:val="0070C0"/>
                <w:szCs w:val="20"/>
                <w:lang w:eastAsia="en-GB"/>
              </w:rPr>
            </w:pPr>
          </w:p>
          <w:p w14:paraId="3009A0A3" w14:textId="77777777" w:rsidR="00C42546" w:rsidRPr="008361D6" w:rsidRDefault="00C42546" w:rsidP="00CD5BA1">
            <w:pPr>
              <w:pStyle w:val="ListParagraph"/>
              <w:numPr>
                <w:ilvl w:val="0"/>
                <w:numId w:val="49"/>
              </w:numPr>
              <w:shd w:val="clear" w:color="auto" w:fill="FEEFE6"/>
              <w:tabs>
                <w:tab w:val="right" w:pos="3468"/>
              </w:tabs>
              <w:autoSpaceDE w:val="0"/>
              <w:autoSpaceDN w:val="0"/>
              <w:adjustRightInd w:val="0"/>
              <w:ind w:left="323" w:hanging="283"/>
              <w:rPr>
                <w:rFonts w:cs="Arial"/>
              </w:rPr>
            </w:pPr>
            <w:r w:rsidRPr="008361D6">
              <w:rPr>
                <w:rFonts w:cs="Arial"/>
              </w:rPr>
              <w:t xml:space="preserve">Apply the idea of rate of change to simple kinematics involving distance–time and speed–time graphs, </w:t>
            </w:r>
            <w:proofErr w:type="gramStart"/>
            <w:r w:rsidRPr="008361D6">
              <w:rPr>
                <w:rFonts w:cs="Arial"/>
              </w:rPr>
              <w:t>acceleration</w:t>
            </w:r>
            <w:proofErr w:type="gramEnd"/>
            <w:r w:rsidRPr="008361D6">
              <w:rPr>
                <w:rFonts w:cs="Arial"/>
              </w:rPr>
              <w:t xml:space="preserve"> and deceleration.</w:t>
            </w:r>
          </w:p>
          <w:p w14:paraId="7C644914" w14:textId="77777777" w:rsidR="00C42546" w:rsidRDefault="00C42546" w:rsidP="008361D6">
            <w:pPr>
              <w:shd w:val="clear" w:color="auto" w:fill="FEEFE6"/>
              <w:tabs>
                <w:tab w:val="right" w:pos="3468"/>
              </w:tabs>
              <w:autoSpaceDE w:val="0"/>
              <w:autoSpaceDN w:val="0"/>
              <w:adjustRightInd w:val="0"/>
              <w:ind w:left="323" w:hanging="283"/>
              <w:rPr>
                <w:rFonts w:cs="Arial"/>
                <w:szCs w:val="20"/>
              </w:rPr>
            </w:pPr>
          </w:p>
          <w:p w14:paraId="2E54897D" w14:textId="77777777" w:rsidR="00C42546" w:rsidRPr="008361D6" w:rsidRDefault="00C42546" w:rsidP="00CD5BA1">
            <w:pPr>
              <w:pStyle w:val="ListParagraph"/>
              <w:numPr>
                <w:ilvl w:val="0"/>
                <w:numId w:val="49"/>
              </w:numPr>
              <w:shd w:val="clear" w:color="auto" w:fill="FEEFE6"/>
              <w:tabs>
                <w:tab w:val="right" w:pos="3468"/>
              </w:tabs>
              <w:autoSpaceDE w:val="0"/>
              <w:autoSpaceDN w:val="0"/>
              <w:adjustRightInd w:val="0"/>
              <w:ind w:left="323" w:hanging="283"/>
              <w:rPr>
                <w:rFonts w:cs="Arial"/>
              </w:rPr>
            </w:pPr>
            <w:r w:rsidRPr="008361D6">
              <w:rPr>
                <w:rFonts w:cs="Arial"/>
              </w:rPr>
              <w:t>Calculate distance travelled as area under a speed–time graph.</w:t>
            </w:r>
          </w:p>
          <w:p w14:paraId="7C2B58BF" w14:textId="77777777" w:rsidR="00C42546" w:rsidRPr="004A4E17" w:rsidRDefault="00C42546" w:rsidP="001B42A8">
            <w:pPr>
              <w:pStyle w:val="BodyText"/>
              <w:rPr>
                <w:lang w:eastAsia="en-GB"/>
              </w:rPr>
            </w:pP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25F89D83" w14:textId="77777777" w:rsidR="00C42546" w:rsidRPr="000420CE" w:rsidRDefault="00C42546" w:rsidP="001B42A8">
            <w:pPr>
              <w:autoSpaceDE w:val="0"/>
              <w:autoSpaceDN w:val="0"/>
              <w:adjustRightInd w:val="0"/>
              <w:rPr>
                <w:rFonts w:cs="Arial"/>
                <w:szCs w:val="20"/>
                <w:lang w:eastAsia="en-GB"/>
              </w:rPr>
            </w:pPr>
            <w:r>
              <w:rPr>
                <w:rFonts w:cs="Arial"/>
                <w:szCs w:val="20"/>
                <w:lang w:eastAsia="en-GB"/>
              </w:rPr>
              <w:t>Start by giving learners exercises</w:t>
            </w:r>
            <w:r w:rsidRPr="000420CE">
              <w:rPr>
                <w:rFonts w:cs="Arial"/>
                <w:szCs w:val="20"/>
                <w:lang w:eastAsia="en-GB"/>
              </w:rPr>
              <w:t xml:space="preserve"> to draw and use straight line graphs to convert between different units, for example between metric and imperial units, or between different currencies. </w:t>
            </w:r>
            <w:r>
              <w:rPr>
                <w:rFonts w:cs="Arial"/>
                <w:szCs w:val="20"/>
                <w:lang w:eastAsia="en-GB"/>
              </w:rPr>
              <w:t>You can find e</w:t>
            </w:r>
            <w:r w:rsidRPr="000420CE">
              <w:rPr>
                <w:rFonts w:cs="Arial"/>
                <w:szCs w:val="20"/>
                <w:lang w:eastAsia="en-GB"/>
              </w:rPr>
              <w:t>xchange rates online and use</w:t>
            </w:r>
            <w:r>
              <w:rPr>
                <w:rFonts w:cs="Arial"/>
                <w:szCs w:val="20"/>
                <w:lang w:eastAsia="en-GB"/>
              </w:rPr>
              <w:t xml:space="preserve"> them</w:t>
            </w:r>
            <w:r w:rsidRPr="000420CE">
              <w:rPr>
                <w:rFonts w:cs="Arial"/>
                <w:szCs w:val="20"/>
                <w:lang w:eastAsia="en-GB"/>
              </w:rPr>
              <w:t xml:space="preserve"> for setting questions. Learners need to be confident in solving problems using compound measures. It will be useful to link this work to topic</w:t>
            </w:r>
            <w:r>
              <w:rPr>
                <w:rFonts w:cs="Arial"/>
                <w:szCs w:val="20"/>
                <w:lang w:eastAsia="en-GB"/>
              </w:rPr>
              <w:t>s</w:t>
            </w:r>
            <w:r w:rsidRPr="000420CE">
              <w:rPr>
                <w:rFonts w:cs="Arial"/>
                <w:szCs w:val="20"/>
                <w:lang w:eastAsia="en-GB"/>
              </w:rPr>
              <w:t xml:space="preserve"> </w:t>
            </w:r>
            <w:r w:rsidRPr="00B04984">
              <w:rPr>
                <w:rFonts w:cs="Arial"/>
                <w:szCs w:val="20"/>
                <w:lang w:eastAsia="en-GB"/>
              </w:rPr>
              <w:t xml:space="preserve">1.11 </w:t>
            </w:r>
            <w:r>
              <w:rPr>
                <w:rFonts w:cs="Arial"/>
                <w:szCs w:val="20"/>
                <w:lang w:eastAsia="en-GB"/>
              </w:rPr>
              <w:t xml:space="preserve">Ratio and proportion </w:t>
            </w:r>
            <w:r w:rsidRPr="00B04984">
              <w:rPr>
                <w:rFonts w:cs="Arial"/>
                <w:szCs w:val="20"/>
                <w:lang w:eastAsia="en-GB"/>
              </w:rPr>
              <w:t>and 1.1</w:t>
            </w:r>
            <w:r>
              <w:rPr>
                <w:rFonts w:cs="Arial"/>
                <w:szCs w:val="20"/>
                <w:lang w:eastAsia="en-GB"/>
              </w:rPr>
              <w:t>6 Money</w:t>
            </w:r>
            <w:r w:rsidRPr="00B04984">
              <w:rPr>
                <w:rFonts w:cs="Arial"/>
                <w:szCs w:val="20"/>
                <w:lang w:eastAsia="en-GB"/>
              </w:rPr>
              <w:t>.</w:t>
            </w:r>
            <w:r w:rsidRPr="000420CE">
              <w:rPr>
                <w:rFonts w:cs="Arial"/>
                <w:b/>
                <w:szCs w:val="20"/>
                <w:lang w:eastAsia="en-GB"/>
              </w:rPr>
              <w:t xml:space="preserve"> </w:t>
            </w:r>
          </w:p>
          <w:p w14:paraId="4DBF6376" w14:textId="77777777" w:rsidR="00C42546" w:rsidRPr="000420CE" w:rsidRDefault="00C42546" w:rsidP="001B42A8">
            <w:pPr>
              <w:autoSpaceDE w:val="0"/>
              <w:autoSpaceDN w:val="0"/>
              <w:adjustRightInd w:val="0"/>
              <w:rPr>
                <w:rFonts w:cs="Arial"/>
                <w:szCs w:val="20"/>
                <w:lang w:eastAsia="en-GB"/>
              </w:rPr>
            </w:pPr>
          </w:p>
          <w:p w14:paraId="42577A89" w14:textId="77777777" w:rsidR="00C42546" w:rsidRPr="000420CE" w:rsidRDefault="00C42546" w:rsidP="001B42A8">
            <w:pPr>
              <w:autoSpaceDE w:val="0"/>
              <w:autoSpaceDN w:val="0"/>
              <w:adjustRightInd w:val="0"/>
              <w:rPr>
                <w:rFonts w:cs="Arial"/>
                <w:b/>
                <w:szCs w:val="20"/>
                <w:lang w:eastAsia="en-GB"/>
              </w:rPr>
            </w:pPr>
            <w:r w:rsidRPr="000420CE">
              <w:rPr>
                <w:rFonts w:cs="Arial"/>
                <w:szCs w:val="20"/>
                <w:lang w:eastAsia="en-GB"/>
              </w:rPr>
              <w:t xml:space="preserve">It is important for learners to be able to draw a variety of graphs from given data, for example to determine whether two quantities are in proportion, </w:t>
            </w:r>
            <w:proofErr w:type="gramStart"/>
            <w:r w:rsidRPr="000420CE">
              <w:rPr>
                <w:rFonts w:cs="Arial"/>
                <w:szCs w:val="20"/>
                <w:lang w:eastAsia="en-GB"/>
              </w:rPr>
              <w:t>e.g.</w:t>
            </w:r>
            <w:proofErr w:type="gramEnd"/>
            <w:r w:rsidRPr="000420CE">
              <w:rPr>
                <w:rFonts w:cs="Arial"/>
                <w:szCs w:val="20"/>
                <w:lang w:eastAsia="en-GB"/>
              </w:rPr>
              <w:t xml:space="preserve"> </w:t>
            </w:r>
            <w:r w:rsidRPr="000420CE">
              <w:rPr>
                <w:rFonts w:cs="Arial"/>
                <w:i/>
                <w:szCs w:val="20"/>
                <w:lang w:eastAsia="en-GB"/>
              </w:rPr>
              <w:t>y</w:t>
            </w:r>
            <w:r w:rsidRPr="000420CE">
              <w:rPr>
                <w:rFonts w:cs="Arial"/>
                <w:szCs w:val="20"/>
                <w:lang w:eastAsia="en-GB"/>
              </w:rPr>
              <w:t xml:space="preserve"> and </w:t>
            </w:r>
            <w:r w:rsidRPr="000420CE">
              <w:rPr>
                <w:rFonts w:cs="Arial"/>
                <w:i/>
                <w:szCs w:val="20"/>
                <w:lang w:eastAsia="en-GB"/>
              </w:rPr>
              <w:t>x</w:t>
            </w:r>
            <w:r w:rsidRPr="000420CE">
              <w:rPr>
                <w:rFonts w:cs="Arial"/>
                <w:szCs w:val="20"/>
                <w:lang w:eastAsia="en-GB"/>
              </w:rPr>
              <w:t xml:space="preserve"> (</w:t>
            </w:r>
            <w:r w:rsidRPr="000420CE">
              <w:rPr>
                <w:rFonts w:cs="Arial"/>
                <w:szCs w:val="20"/>
                <w:shd w:val="clear" w:color="auto" w:fill="FEEFE6"/>
                <w:lang w:eastAsia="en-GB"/>
              </w:rPr>
              <w:t xml:space="preserve">or for more able learners </w:t>
            </w:r>
            <w:r w:rsidRPr="000420CE">
              <w:rPr>
                <w:rFonts w:cs="Arial"/>
                <w:i/>
                <w:szCs w:val="20"/>
                <w:shd w:val="clear" w:color="auto" w:fill="FEEFE6"/>
                <w:lang w:eastAsia="en-GB"/>
              </w:rPr>
              <w:t>y</w:t>
            </w:r>
            <w:r w:rsidRPr="000420CE">
              <w:rPr>
                <w:rFonts w:cs="Arial"/>
                <w:szCs w:val="20"/>
                <w:shd w:val="clear" w:color="auto" w:fill="FEEFE6"/>
                <w:lang w:eastAsia="en-GB"/>
              </w:rPr>
              <w:t xml:space="preserve"> and </w:t>
            </w:r>
            <w:r w:rsidRPr="000420CE">
              <w:rPr>
                <w:rFonts w:cs="Arial"/>
                <w:i/>
                <w:szCs w:val="20"/>
                <w:shd w:val="clear" w:color="auto" w:fill="FEEFE6"/>
                <w:lang w:eastAsia="en-GB"/>
              </w:rPr>
              <w:t>x</w:t>
            </w:r>
            <w:r w:rsidRPr="000420CE">
              <w:rPr>
                <w:rFonts w:cs="Arial"/>
                <w:szCs w:val="20"/>
                <w:shd w:val="clear" w:color="auto" w:fill="FEEFE6"/>
                <w:vertAlign w:val="superscript"/>
                <w:lang w:eastAsia="en-GB"/>
              </w:rPr>
              <w:t>2</w:t>
            </w:r>
            <w:r w:rsidRPr="000420CE">
              <w:rPr>
                <w:rFonts w:cs="Arial"/>
                <w:szCs w:val="20"/>
                <w:shd w:val="clear" w:color="auto" w:fill="FEEFE6"/>
                <w:lang w:eastAsia="en-GB"/>
              </w:rPr>
              <w:t>).</w:t>
            </w:r>
            <w:r w:rsidRPr="000420CE">
              <w:rPr>
                <w:rFonts w:cs="Arial"/>
                <w:szCs w:val="20"/>
                <w:lang w:eastAsia="en-GB"/>
              </w:rPr>
              <w:t xml:space="preserve"> </w:t>
            </w:r>
            <w:r w:rsidRPr="000420CE">
              <w:rPr>
                <w:rFonts w:cs="Arial"/>
                <w:szCs w:val="20"/>
                <w:shd w:val="clear" w:color="auto" w:fill="FEEFE6"/>
                <w:lang w:eastAsia="en-GB"/>
              </w:rPr>
              <w:t xml:space="preserve">You will be able to link this to the work in topic 2.8 on direct and inverse </w:t>
            </w:r>
            <w:r>
              <w:rPr>
                <w:rFonts w:cs="Arial"/>
                <w:szCs w:val="20"/>
                <w:shd w:val="clear" w:color="auto" w:fill="FEEFE6"/>
                <w:lang w:eastAsia="en-GB"/>
              </w:rPr>
              <w:t>proportion</w:t>
            </w:r>
            <w:r w:rsidRPr="000420CE">
              <w:rPr>
                <w:rFonts w:cs="Arial"/>
                <w:szCs w:val="20"/>
                <w:shd w:val="clear" w:color="auto" w:fill="FEEFE6"/>
                <w:lang w:eastAsia="en-GB"/>
              </w:rPr>
              <w:t xml:space="preserve"> (for </w:t>
            </w:r>
            <w:r>
              <w:rPr>
                <w:rFonts w:cs="Arial"/>
                <w:szCs w:val="20"/>
                <w:shd w:val="clear" w:color="auto" w:fill="FEEFE6"/>
                <w:lang w:eastAsia="en-GB"/>
              </w:rPr>
              <w:t>E</w:t>
            </w:r>
            <w:r w:rsidRPr="000420CE">
              <w:rPr>
                <w:rFonts w:cs="Arial"/>
                <w:szCs w:val="20"/>
                <w:shd w:val="clear" w:color="auto" w:fill="FEEFE6"/>
                <w:lang w:eastAsia="en-GB"/>
              </w:rPr>
              <w:t>xtended learners).</w:t>
            </w:r>
            <w:r w:rsidRPr="000420CE">
              <w:rPr>
                <w:rFonts w:cs="Arial"/>
                <w:szCs w:val="20"/>
                <w:lang w:eastAsia="en-GB"/>
              </w:rPr>
              <w:t xml:space="preserve"> </w:t>
            </w:r>
          </w:p>
          <w:p w14:paraId="3104BD5A" w14:textId="77777777" w:rsidR="00C42546" w:rsidRPr="000420CE" w:rsidRDefault="00C42546" w:rsidP="001B42A8">
            <w:pPr>
              <w:autoSpaceDE w:val="0"/>
              <w:autoSpaceDN w:val="0"/>
              <w:adjustRightInd w:val="0"/>
              <w:rPr>
                <w:rFonts w:cs="Arial"/>
                <w:b/>
                <w:szCs w:val="20"/>
                <w:lang w:eastAsia="en-GB"/>
              </w:rPr>
            </w:pPr>
          </w:p>
          <w:p w14:paraId="1DE0E889" w14:textId="77777777" w:rsidR="00C42546" w:rsidRPr="000420CE" w:rsidRDefault="00C42546"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For </w:t>
            </w:r>
            <w:r>
              <w:rPr>
                <w:rFonts w:cs="Arial"/>
                <w:szCs w:val="20"/>
                <w:lang w:eastAsia="en-GB"/>
              </w:rPr>
              <w:t>E</w:t>
            </w:r>
            <w:r w:rsidRPr="000420CE">
              <w:rPr>
                <w:rFonts w:cs="Arial"/>
                <w:szCs w:val="20"/>
                <w:lang w:eastAsia="en-GB"/>
              </w:rPr>
              <w:t xml:space="preserve">xtended learners, provide examples of how to draw and use distance–time graphs to calculate average speed (linking this to the calculating gradients work in topic </w:t>
            </w:r>
            <w:r>
              <w:rPr>
                <w:rFonts w:cs="Arial"/>
                <w:szCs w:val="20"/>
                <w:lang w:eastAsia="en-GB"/>
              </w:rPr>
              <w:t>3</w:t>
            </w:r>
            <w:r w:rsidRPr="00B04984">
              <w:rPr>
                <w:rFonts w:cs="Arial"/>
                <w:szCs w:val="20"/>
                <w:lang w:eastAsia="en-GB"/>
              </w:rPr>
              <w:t>.</w:t>
            </w:r>
            <w:r>
              <w:rPr>
                <w:rFonts w:cs="Arial"/>
                <w:szCs w:val="20"/>
                <w:lang w:eastAsia="en-GB"/>
              </w:rPr>
              <w:t>3</w:t>
            </w:r>
            <w:r w:rsidRPr="00B04984">
              <w:rPr>
                <w:rFonts w:cs="Arial"/>
                <w:szCs w:val="20"/>
                <w:lang w:eastAsia="en-GB"/>
              </w:rPr>
              <w:t>). Learners</w:t>
            </w:r>
            <w:r w:rsidRPr="000420CE">
              <w:rPr>
                <w:rFonts w:cs="Arial"/>
                <w:szCs w:val="20"/>
                <w:lang w:eastAsia="en-GB"/>
              </w:rPr>
              <w:t xml:space="preserve"> should be able to interpret the information shown in travel graphs and be able to draw travel graphs from given data. Ask learners to draw a travel graph for an imaginary journey and write a set of questions about this journey. For example, “What was the average speed?” </w:t>
            </w:r>
            <w:r w:rsidRPr="000420CE">
              <w:rPr>
                <w:rFonts w:cs="Arial"/>
                <w:b/>
                <w:szCs w:val="20"/>
                <w:lang w:eastAsia="en-GB"/>
              </w:rPr>
              <w:t>(I)</w:t>
            </w:r>
            <w:r w:rsidRPr="000420CE">
              <w:rPr>
                <w:rFonts w:cs="Arial"/>
                <w:szCs w:val="20"/>
                <w:lang w:eastAsia="en-GB"/>
              </w:rPr>
              <w:t xml:space="preserve"> When learners have drawn their graphs and written their question</w:t>
            </w:r>
            <w:r>
              <w:rPr>
                <w:rFonts w:cs="Arial"/>
                <w:szCs w:val="20"/>
                <w:lang w:eastAsia="en-GB"/>
              </w:rPr>
              <w:t>s,</w:t>
            </w:r>
            <w:r w:rsidRPr="000420CE">
              <w:rPr>
                <w:rFonts w:cs="Arial"/>
                <w:szCs w:val="20"/>
                <w:lang w:eastAsia="en-GB"/>
              </w:rPr>
              <w:t xml:space="preserve"> they can then give these to other members of a group to answer. </w:t>
            </w:r>
          </w:p>
          <w:p w14:paraId="58458425" w14:textId="77777777" w:rsidR="00C42546" w:rsidRPr="000420CE" w:rsidRDefault="00C42546" w:rsidP="001B42A8">
            <w:pPr>
              <w:shd w:val="clear" w:color="auto" w:fill="FEEFE6"/>
              <w:autoSpaceDE w:val="0"/>
              <w:autoSpaceDN w:val="0"/>
              <w:adjustRightInd w:val="0"/>
              <w:rPr>
                <w:rFonts w:cs="Arial"/>
                <w:szCs w:val="20"/>
                <w:lang w:eastAsia="en-GB"/>
              </w:rPr>
            </w:pPr>
          </w:p>
          <w:p w14:paraId="7DEB5801" w14:textId="77777777" w:rsidR="00C42546" w:rsidRPr="000420CE" w:rsidRDefault="00C42546" w:rsidP="001B42A8">
            <w:pPr>
              <w:shd w:val="clear" w:color="auto" w:fill="FEEFE6"/>
              <w:autoSpaceDE w:val="0"/>
              <w:autoSpaceDN w:val="0"/>
              <w:adjustRightInd w:val="0"/>
              <w:rPr>
                <w:rFonts w:cs="Arial"/>
                <w:szCs w:val="20"/>
                <w:lang w:eastAsia="en-GB"/>
              </w:rPr>
            </w:pPr>
            <w:r w:rsidRPr="000420CE">
              <w:rPr>
                <w:rFonts w:cs="Arial"/>
                <w:szCs w:val="20"/>
                <w:lang w:eastAsia="en-GB"/>
              </w:rPr>
              <w:t>The STEM learning e-library (</w:t>
            </w:r>
            <w:hyperlink r:id="rId120" w:history="1">
              <w:r w:rsidRPr="000420CE">
                <w:rPr>
                  <w:rStyle w:val="Hyperlink"/>
                  <w:rFonts w:cs="Arial"/>
                  <w:szCs w:val="20"/>
                  <w:lang w:eastAsia="en-GB"/>
                </w:rPr>
                <w:t>www.stem.org.uk/resources</w:t>
              </w:r>
            </w:hyperlink>
            <w:r w:rsidRPr="000420CE">
              <w:rPr>
                <w:rFonts w:cs="Arial"/>
                <w:szCs w:val="20"/>
                <w:lang w:eastAsia="en-GB"/>
              </w:rPr>
              <w:t>) has a lesson that can be used to deepen or assess learners</w:t>
            </w:r>
            <w:r>
              <w:rPr>
                <w:rFonts w:cs="Arial"/>
                <w:szCs w:val="20"/>
                <w:lang w:eastAsia="en-GB"/>
              </w:rPr>
              <w:t>’</w:t>
            </w:r>
            <w:r w:rsidRPr="000420CE">
              <w:rPr>
                <w:rFonts w:cs="Arial"/>
                <w:szCs w:val="20"/>
                <w:lang w:eastAsia="en-GB"/>
              </w:rPr>
              <w:t xml:space="preserve"> understanding in this section. Search for ‘Interpreting distance–time graphs A6’. </w:t>
            </w:r>
            <w:r w:rsidRPr="000420CE">
              <w:rPr>
                <w:rFonts w:cs="Arial"/>
                <w:b/>
                <w:szCs w:val="20"/>
                <w:lang w:eastAsia="en-GB"/>
              </w:rPr>
              <w:t>(I)</w:t>
            </w:r>
            <w:r>
              <w:rPr>
                <w:rFonts w:cs="Arial"/>
                <w:b/>
                <w:szCs w:val="20"/>
                <w:lang w:eastAsia="en-GB"/>
              </w:rPr>
              <w:t xml:space="preserve"> </w:t>
            </w:r>
            <w:r w:rsidRPr="000420CE">
              <w:rPr>
                <w:rFonts w:cs="Arial"/>
                <w:b/>
                <w:szCs w:val="20"/>
                <w:lang w:eastAsia="en-GB"/>
              </w:rPr>
              <w:t>(F)</w:t>
            </w:r>
            <w:r>
              <w:rPr>
                <w:rFonts w:cs="Arial"/>
                <w:bCs/>
                <w:szCs w:val="20"/>
                <w:lang w:eastAsia="en-GB"/>
              </w:rPr>
              <w:t xml:space="preserve">. </w:t>
            </w:r>
            <w:r>
              <w:rPr>
                <w:rFonts w:cs="Arial"/>
                <w:szCs w:val="20"/>
                <w:lang w:eastAsia="en-GB"/>
              </w:rPr>
              <w:t xml:space="preserve">Make </w:t>
            </w:r>
            <w:r w:rsidRPr="000420CE">
              <w:rPr>
                <w:rFonts w:cs="Arial"/>
                <w:szCs w:val="20"/>
                <w:lang w:eastAsia="en-GB"/>
              </w:rPr>
              <w:t xml:space="preserve">sure that learners have studied </w:t>
            </w:r>
            <w:r w:rsidRPr="00B04984">
              <w:rPr>
                <w:rFonts w:cs="Arial"/>
                <w:szCs w:val="20"/>
                <w:lang w:eastAsia="en-GB"/>
              </w:rPr>
              <w:t xml:space="preserve">topic 4.2 </w:t>
            </w:r>
            <w:r>
              <w:rPr>
                <w:rFonts w:cs="Arial"/>
                <w:szCs w:val="20"/>
                <w:lang w:eastAsia="en-GB"/>
              </w:rPr>
              <w:t xml:space="preserve">Geometrical constructions </w:t>
            </w:r>
            <w:r w:rsidRPr="00B04984">
              <w:rPr>
                <w:rFonts w:cs="Arial"/>
                <w:szCs w:val="20"/>
                <w:lang w:eastAsia="en-GB"/>
              </w:rPr>
              <w:t>and</w:t>
            </w:r>
            <w:r w:rsidRPr="000420CE">
              <w:rPr>
                <w:rFonts w:cs="Arial"/>
                <w:szCs w:val="20"/>
                <w:lang w:eastAsia="en-GB"/>
              </w:rPr>
              <w:t xml:space="preserve"> that they can confidently calculate areas of rectangles, triangles, </w:t>
            </w:r>
            <w:proofErr w:type="gramStart"/>
            <w:r w:rsidRPr="000420CE">
              <w:rPr>
                <w:rFonts w:cs="Arial"/>
                <w:szCs w:val="20"/>
                <w:lang w:eastAsia="en-GB"/>
              </w:rPr>
              <w:t>trapeziums</w:t>
            </w:r>
            <w:proofErr w:type="gramEnd"/>
            <w:r w:rsidRPr="000420CE">
              <w:rPr>
                <w:rFonts w:cs="Arial"/>
                <w:szCs w:val="20"/>
                <w:lang w:eastAsia="en-GB"/>
              </w:rPr>
              <w:t xml:space="preserve"> and compound shapes derived from these. </w:t>
            </w:r>
          </w:p>
          <w:p w14:paraId="489C1307" w14:textId="77777777" w:rsidR="00C42546" w:rsidRPr="000420CE" w:rsidRDefault="00C42546" w:rsidP="001B42A8">
            <w:pPr>
              <w:shd w:val="clear" w:color="auto" w:fill="FEEFE6"/>
              <w:autoSpaceDE w:val="0"/>
              <w:autoSpaceDN w:val="0"/>
              <w:adjustRightInd w:val="0"/>
              <w:rPr>
                <w:rFonts w:cs="Arial"/>
                <w:szCs w:val="20"/>
                <w:lang w:eastAsia="en-GB"/>
              </w:rPr>
            </w:pPr>
          </w:p>
          <w:p w14:paraId="2692C657" w14:textId="77777777" w:rsidR="00C42546" w:rsidRPr="000420CE" w:rsidRDefault="00C42546"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Extend this work by looking at examples of </w:t>
            </w:r>
            <w:r>
              <w:rPr>
                <w:rFonts w:cs="Arial"/>
                <w:szCs w:val="20"/>
                <w:lang w:eastAsia="en-GB"/>
              </w:rPr>
              <w:t xml:space="preserve">using </w:t>
            </w:r>
            <w:r w:rsidRPr="000420CE">
              <w:rPr>
                <w:rFonts w:cs="Arial"/>
                <w:szCs w:val="20"/>
                <w:lang w:eastAsia="en-GB"/>
              </w:rPr>
              <w:t xml:space="preserve">speed–time graphs to find acceleration and deceleration and to calculate distance travelled as area under a linear speed–time graph. </w:t>
            </w:r>
          </w:p>
          <w:p w14:paraId="67CFC66E" w14:textId="77777777" w:rsidR="00C42546" w:rsidRPr="000420CE" w:rsidRDefault="00C42546" w:rsidP="001B42A8">
            <w:pPr>
              <w:shd w:val="clear" w:color="auto" w:fill="FEEFE6"/>
              <w:autoSpaceDE w:val="0"/>
              <w:autoSpaceDN w:val="0"/>
              <w:adjustRightInd w:val="0"/>
              <w:rPr>
                <w:rFonts w:cs="Arial"/>
                <w:szCs w:val="20"/>
                <w:lang w:eastAsia="en-GB"/>
              </w:rPr>
            </w:pPr>
          </w:p>
          <w:p w14:paraId="28FC4719" w14:textId="3DBCF457" w:rsidR="00C42546" w:rsidRDefault="00C42546" w:rsidP="001B42A8">
            <w:pPr>
              <w:shd w:val="clear" w:color="auto" w:fill="FEEFE6"/>
              <w:autoSpaceDE w:val="0"/>
              <w:autoSpaceDN w:val="0"/>
              <w:adjustRightInd w:val="0"/>
              <w:rPr>
                <w:rFonts w:cs="Arial"/>
                <w:szCs w:val="20"/>
                <w:lang w:eastAsia="en-GB"/>
              </w:rPr>
            </w:pPr>
            <w:r>
              <w:rPr>
                <w:rFonts w:cs="Arial"/>
                <w:szCs w:val="20"/>
                <w:lang w:eastAsia="en-GB"/>
              </w:rPr>
              <w:t>Provide c</w:t>
            </w:r>
            <w:r w:rsidRPr="000420CE">
              <w:rPr>
                <w:rFonts w:cs="Arial"/>
                <w:szCs w:val="20"/>
                <w:lang w:eastAsia="en-GB"/>
              </w:rPr>
              <w:t>hallenge by looking at examples where learners are required to convert between different units</w:t>
            </w:r>
            <w:r>
              <w:rPr>
                <w:rFonts w:cs="Arial"/>
                <w:szCs w:val="20"/>
                <w:lang w:eastAsia="en-GB"/>
              </w:rPr>
              <w:t>,</w:t>
            </w:r>
            <w:r w:rsidRPr="000420CE">
              <w:rPr>
                <w:rFonts w:cs="Arial"/>
                <w:szCs w:val="20"/>
                <w:lang w:eastAsia="en-GB"/>
              </w:rPr>
              <w:t xml:space="preserve"> </w:t>
            </w:r>
            <w:r>
              <w:rPr>
                <w:rFonts w:cs="Arial"/>
                <w:szCs w:val="20"/>
                <w:lang w:eastAsia="en-GB"/>
              </w:rPr>
              <w:t>f</w:t>
            </w:r>
            <w:r w:rsidRPr="000420CE">
              <w:rPr>
                <w:rFonts w:cs="Arial"/>
                <w:szCs w:val="20"/>
                <w:lang w:eastAsia="en-GB"/>
              </w:rPr>
              <w:t xml:space="preserve">or example, where different units are being used in the question and in the graph. </w:t>
            </w:r>
            <w:r w:rsidR="00464E5C">
              <w:rPr>
                <w:rFonts w:cs="Arial"/>
                <w:b/>
                <w:bCs/>
                <w:szCs w:val="20"/>
                <w:lang w:eastAsia="en-GB"/>
              </w:rPr>
              <w:t>(E)</w:t>
            </w:r>
            <w:r w:rsidRPr="000420CE">
              <w:rPr>
                <w:rFonts w:cs="Arial"/>
                <w:szCs w:val="20"/>
                <w:lang w:eastAsia="en-GB"/>
              </w:rPr>
              <w:t xml:space="preserve">  </w:t>
            </w:r>
          </w:p>
          <w:p w14:paraId="71405B74" w14:textId="77777777" w:rsidR="00C42546" w:rsidRPr="000420CE" w:rsidRDefault="00C42546" w:rsidP="001B42A8">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09"/>
              <w:gridCol w:w="7882"/>
            </w:tblGrid>
            <w:tr w:rsidR="00C42546" w:rsidRPr="000420CE" w14:paraId="5157082B"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4D015505" w14:textId="77777777" w:rsidR="00C42546" w:rsidRPr="000420CE" w:rsidRDefault="00C42546" w:rsidP="001B42A8">
                  <w:pPr>
                    <w:rPr>
                      <w:rFonts w:cs="Arial"/>
                      <w:spacing w:val="-1"/>
                      <w:szCs w:val="20"/>
                    </w:rPr>
                  </w:pPr>
                  <w:r w:rsidRPr="000420CE">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47277F9A" w14:textId="77777777" w:rsidR="00C42546" w:rsidRPr="000420CE" w:rsidRDefault="00C42546" w:rsidP="001B42A8">
                  <w:pPr>
                    <w:rPr>
                      <w:rFonts w:cs="Arial"/>
                      <w:spacing w:val="-1"/>
                      <w:szCs w:val="20"/>
                    </w:rPr>
                  </w:pPr>
                  <w:r w:rsidRPr="000420CE">
                    <w:rPr>
                      <w:rFonts w:cs="Arial"/>
                      <w:spacing w:val="-1"/>
                      <w:szCs w:val="20"/>
                    </w:rPr>
                    <w:t xml:space="preserve"> </w:t>
                  </w:r>
                </w:p>
              </w:tc>
            </w:tr>
            <w:tr w:rsidR="00C42546" w:rsidRPr="000420CE" w14:paraId="41BAC69C"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12E12F91" w14:textId="77777777" w:rsidR="00C42546" w:rsidRPr="000420CE" w:rsidRDefault="00C42546" w:rsidP="001B42A8">
                  <w:pPr>
                    <w:rPr>
                      <w:rFonts w:cs="Arial"/>
                      <w:spacing w:val="-1"/>
                      <w:szCs w:val="20"/>
                    </w:rPr>
                  </w:pPr>
                  <w:r>
                    <w:rPr>
                      <w:rFonts w:cs="Arial"/>
                      <w:spacing w:val="-1"/>
                      <w:szCs w:val="20"/>
                    </w:rPr>
                    <w:t>Teaching Pack</w:t>
                  </w:r>
                  <w:r w:rsidRPr="000420CE">
                    <w:rPr>
                      <w:rFonts w:cs="Arial"/>
                      <w:spacing w:val="-1"/>
                      <w:szCs w:val="20"/>
                    </w:rPr>
                    <w:t>: Unit conversions</w:t>
                  </w:r>
                </w:p>
                <w:p w14:paraId="63EA8E43" w14:textId="77777777" w:rsidR="00C42546" w:rsidRPr="000420CE" w:rsidRDefault="00C42546" w:rsidP="001B42A8">
                  <w:pPr>
                    <w:rPr>
                      <w:rFonts w:cs="Arial"/>
                      <w:spacing w:val="-1"/>
                      <w:szCs w:val="20"/>
                    </w:rPr>
                  </w:pPr>
                  <w:r w:rsidRPr="000420CE">
                    <w:rPr>
                      <w:rFonts w:cs="Arial"/>
                      <w:spacing w:val="-1"/>
                      <w:szCs w:val="20"/>
                    </w:rPr>
                    <w:t xml:space="preserve">The </w:t>
                  </w:r>
                  <w:r>
                    <w:rPr>
                      <w:rFonts w:cs="Arial"/>
                      <w:spacing w:val="-1"/>
                      <w:szCs w:val="20"/>
                    </w:rPr>
                    <w:t>Teaching Pack</w:t>
                  </w:r>
                  <w:r w:rsidRPr="000420CE">
                    <w:rPr>
                      <w:rFonts w:cs="Arial"/>
                      <w:spacing w:val="-1"/>
                      <w:szCs w:val="20"/>
                    </w:rPr>
                    <w:t xml:space="preserve"> includes lessons on:</w:t>
                  </w:r>
                </w:p>
                <w:p w14:paraId="38609035" w14:textId="77777777" w:rsidR="00C42546" w:rsidRPr="000420CE" w:rsidRDefault="00C42546" w:rsidP="00F72313">
                  <w:pPr>
                    <w:pStyle w:val="ListParagraph"/>
                    <w:numPr>
                      <w:ilvl w:val="0"/>
                      <w:numId w:val="8"/>
                    </w:numPr>
                    <w:rPr>
                      <w:rFonts w:cs="Arial"/>
                      <w:spacing w:val="-1"/>
                    </w:rPr>
                  </w:pPr>
                  <w:r w:rsidRPr="000420CE">
                    <w:rPr>
                      <w:rFonts w:cs="Arial"/>
                      <w:spacing w:val="-1"/>
                    </w:rPr>
                    <w:t>converting between simple units of measure</w:t>
                  </w:r>
                </w:p>
                <w:p w14:paraId="6B89225C" w14:textId="77777777" w:rsidR="00C42546" w:rsidRPr="000420CE" w:rsidRDefault="00C42546" w:rsidP="00F72313">
                  <w:pPr>
                    <w:pStyle w:val="ListParagraph"/>
                    <w:numPr>
                      <w:ilvl w:val="0"/>
                      <w:numId w:val="8"/>
                    </w:numPr>
                    <w:rPr>
                      <w:rFonts w:cs="Arial"/>
                      <w:spacing w:val="-1"/>
                    </w:rPr>
                  </w:pPr>
                  <w:r w:rsidRPr="000420CE">
                    <w:rPr>
                      <w:rFonts w:cs="Arial"/>
                      <w:spacing w:val="-1"/>
                    </w:rPr>
                    <w:t>area and volume</w:t>
                  </w:r>
                </w:p>
                <w:p w14:paraId="06F80CDA" w14:textId="77777777" w:rsidR="00C42546" w:rsidRPr="000420CE" w:rsidRDefault="00C42546" w:rsidP="00F72313">
                  <w:pPr>
                    <w:pStyle w:val="ListParagraph"/>
                    <w:numPr>
                      <w:ilvl w:val="0"/>
                      <w:numId w:val="8"/>
                    </w:numPr>
                    <w:rPr>
                      <w:rFonts w:cs="Arial"/>
                      <w:spacing w:val="-1"/>
                    </w:rPr>
                  </w:pPr>
                  <w:r w:rsidRPr="000420CE">
                    <w:rPr>
                      <w:rFonts w:cs="Arial"/>
                      <w:spacing w:val="-1"/>
                    </w:rPr>
                    <w:t>compound measures</w:t>
                  </w:r>
                </w:p>
                <w:p w14:paraId="7511AA2F" w14:textId="77777777" w:rsidR="00C42546" w:rsidRPr="000420CE" w:rsidRDefault="00C42546" w:rsidP="00F72313">
                  <w:pPr>
                    <w:pStyle w:val="ListParagraph"/>
                    <w:numPr>
                      <w:ilvl w:val="0"/>
                      <w:numId w:val="8"/>
                    </w:numPr>
                    <w:rPr>
                      <w:rFonts w:cs="Arial"/>
                      <w:spacing w:val="-1"/>
                    </w:rPr>
                  </w:pPr>
                  <w:r w:rsidRPr="000420CE">
                    <w:rPr>
                      <w:rFonts w:cs="Arial"/>
                      <w:spacing w:val="-1"/>
                    </w:rPr>
                    <w:t>interpreting travel and conversion graphs.</w:t>
                  </w:r>
                </w:p>
              </w:tc>
            </w:tr>
          </w:tbl>
          <w:p w14:paraId="6E9CF567" w14:textId="77777777" w:rsidR="00C42546" w:rsidRDefault="00C42546" w:rsidP="001B42A8">
            <w:pPr>
              <w:pStyle w:val="BodyText"/>
              <w:rPr>
                <w:i/>
              </w:rPr>
            </w:pPr>
          </w:p>
          <w:p w14:paraId="167F5BCB" w14:textId="77777777" w:rsidR="002451D0" w:rsidRPr="002451D0" w:rsidRDefault="002451D0" w:rsidP="002451D0">
            <w:pPr>
              <w:pStyle w:val="BodyText"/>
              <w:rPr>
                <w:b/>
                <w:bCs/>
                <w:iCs/>
              </w:rPr>
            </w:pPr>
            <w:r w:rsidRPr="002451D0">
              <w:rPr>
                <w:b/>
                <w:bCs/>
                <w:iCs/>
              </w:rPr>
              <w:t>SDG 11 / 12</w:t>
            </w:r>
          </w:p>
          <w:p w14:paraId="35621A20" w14:textId="2EF13976" w:rsidR="002451D0" w:rsidRPr="002451D0" w:rsidRDefault="002451D0" w:rsidP="002451D0">
            <w:pPr>
              <w:pStyle w:val="BodyText"/>
              <w:rPr>
                <w:iCs/>
              </w:rPr>
            </w:pPr>
            <w:r>
              <w:rPr>
                <w:lang w:eastAsia="en-GB"/>
              </w:rPr>
              <w:t>Consider t</w:t>
            </w:r>
            <w:r w:rsidRPr="00F86645">
              <w:rPr>
                <w:lang w:eastAsia="en-GB"/>
              </w:rPr>
              <w:t xml:space="preserve">ravel arrangements in </w:t>
            </w:r>
            <w:r>
              <w:rPr>
                <w:lang w:eastAsia="en-GB"/>
              </w:rPr>
              <w:t>the</w:t>
            </w:r>
            <w:r w:rsidRPr="00F86645">
              <w:rPr>
                <w:lang w:eastAsia="en-GB"/>
              </w:rPr>
              <w:t xml:space="preserve"> local area to generate distance/time graphs</w:t>
            </w:r>
            <w:r>
              <w:rPr>
                <w:lang w:eastAsia="en-GB"/>
              </w:rPr>
              <w:t>, or the a</w:t>
            </w:r>
            <w:r w:rsidRPr="00F86645">
              <w:rPr>
                <w:lang w:eastAsia="en-GB"/>
              </w:rPr>
              <w:t>mount of material required to generate given items for conversion graphs</w:t>
            </w:r>
            <w:r>
              <w:rPr>
                <w:lang w:eastAsia="en-GB"/>
              </w:rPr>
              <w:t>.</w:t>
            </w:r>
          </w:p>
        </w:tc>
      </w:tr>
      <w:tr w:rsidR="00C42546" w:rsidRPr="00810DD1" w14:paraId="752728A5" w14:textId="77777777" w:rsidTr="001B42A8">
        <w:tblPrEx>
          <w:tblCellMar>
            <w:top w:w="0" w:type="dxa"/>
            <w:bottom w:w="0" w:type="dxa"/>
          </w:tblCellMar>
        </w:tblPrEx>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4BBCA7B9" w14:textId="2C1BFCDD" w:rsidR="00C42546" w:rsidRPr="004A4E17" w:rsidRDefault="00C42546" w:rsidP="001B42A8">
            <w:pPr>
              <w:pStyle w:val="BodyText"/>
              <w:rPr>
                <w:lang w:eastAsia="en-GB"/>
              </w:rPr>
            </w:pPr>
            <w:r w:rsidRPr="005709F5">
              <w:rPr>
                <w:lang w:eastAsia="en-GB"/>
              </w:rPr>
              <w:lastRenderedPageBreak/>
              <w:t>C2.1</w:t>
            </w:r>
            <w:r>
              <w:rPr>
                <w:lang w:eastAsia="en-GB"/>
              </w:rPr>
              <w:t>0</w:t>
            </w:r>
            <w:r w:rsidR="00C10010">
              <w:rPr>
                <w:lang w:eastAsia="en-GB"/>
              </w:rPr>
              <w:t xml:space="preserve"> </w:t>
            </w:r>
            <w:r w:rsidR="00C10010" w:rsidRPr="00C10010">
              <w:rPr>
                <w:lang w:eastAsia="en-GB"/>
              </w:rPr>
              <w:t>Graphs of functions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DEFA0CA" w14:textId="77777777" w:rsidR="00A50203" w:rsidRPr="002C2F1F" w:rsidRDefault="00C42546" w:rsidP="00CD5BA1">
            <w:pPr>
              <w:pStyle w:val="ListParagraph"/>
              <w:numPr>
                <w:ilvl w:val="0"/>
                <w:numId w:val="50"/>
              </w:numPr>
              <w:autoSpaceDE w:val="0"/>
              <w:autoSpaceDN w:val="0"/>
              <w:adjustRightInd w:val="0"/>
              <w:ind w:left="323" w:hanging="283"/>
              <w:rPr>
                <w:rFonts w:cs="Arial"/>
                <w:lang w:eastAsia="en-GB"/>
              </w:rPr>
            </w:pPr>
            <w:r w:rsidRPr="002C2F1F">
              <w:rPr>
                <w:rFonts w:cs="Arial"/>
                <w:lang w:eastAsia="en-GB"/>
              </w:rPr>
              <w:t xml:space="preserve">Construct tables of values, and draw, recognise and interpret graphs for functions of the </w:t>
            </w:r>
            <w:r w:rsidR="00A50203" w:rsidRPr="002C2F1F">
              <w:rPr>
                <w:rFonts w:cs="Arial"/>
                <w:lang w:eastAsia="en-GB"/>
              </w:rPr>
              <w:t xml:space="preserve">following </w:t>
            </w:r>
            <w:r w:rsidRPr="002C2F1F">
              <w:rPr>
                <w:rFonts w:cs="Arial"/>
                <w:lang w:eastAsia="en-GB"/>
              </w:rPr>
              <w:t>form</w:t>
            </w:r>
            <w:r w:rsidR="00A50203" w:rsidRPr="002C2F1F">
              <w:rPr>
                <w:rFonts w:cs="Arial"/>
                <w:lang w:eastAsia="en-GB"/>
              </w:rPr>
              <w:t>s:</w:t>
            </w:r>
            <w:r w:rsidRPr="002C2F1F">
              <w:rPr>
                <w:rFonts w:cs="Arial"/>
                <w:lang w:eastAsia="en-GB"/>
              </w:rPr>
              <w:t xml:space="preserve"> </w:t>
            </w:r>
          </w:p>
          <w:p w14:paraId="0EC5CF9B" w14:textId="1276E2A4" w:rsidR="00A50203" w:rsidRPr="002C2F1F" w:rsidRDefault="00C42546" w:rsidP="00CD5BA1">
            <w:pPr>
              <w:pStyle w:val="ListParagraph"/>
              <w:numPr>
                <w:ilvl w:val="1"/>
                <w:numId w:val="51"/>
              </w:numPr>
              <w:autoSpaceDE w:val="0"/>
              <w:autoSpaceDN w:val="0"/>
              <w:adjustRightInd w:val="0"/>
              <w:ind w:left="607" w:hanging="247"/>
              <w:rPr>
                <w:rFonts w:cs="Arial"/>
                <w:lang w:eastAsia="en-GB"/>
              </w:rPr>
            </w:pPr>
            <w:proofErr w:type="spellStart"/>
            <w:r w:rsidRPr="002C2F1F">
              <w:rPr>
                <w:rFonts w:cs="Arial"/>
                <w:i/>
                <w:iCs/>
                <w:lang w:eastAsia="en-GB"/>
              </w:rPr>
              <w:t>ax</w:t>
            </w:r>
            <w:proofErr w:type="spellEnd"/>
            <w:r w:rsidRPr="002C2F1F">
              <w:rPr>
                <w:rFonts w:cs="Arial"/>
                <w:lang w:eastAsia="en-GB"/>
              </w:rPr>
              <w:t xml:space="preserve"> + </w:t>
            </w:r>
            <w:r w:rsidRPr="002C2F1F">
              <w:rPr>
                <w:rFonts w:cs="Arial"/>
                <w:i/>
                <w:iCs/>
                <w:lang w:eastAsia="en-GB"/>
              </w:rPr>
              <w:t>b</w:t>
            </w:r>
          </w:p>
          <w:p w14:paraId="62FB347F" w14:textId="61AE6F42" w:rsidR="00A50203" w:rsidRPr="002C2F1F" w:rsidRDefault="00C42546" w:rsidP="00CD5BA1">
            <w:pPr>
              <w:pStyle w:val="ListParagraph"/>
              <w:numPr>
                <w:ilvl w:val="1"/>
                <w:numId w:val="51"/>
              </w:numPr>
              <w:autoSpaceDE w:val="0"/>
              <w:autoSpaceDN w:val="0"/>
              <w:adjustRightInd w:val="0"/>
              <w:ind w:left="607" w:hanging="247"/>
              <w:rPr>
                <w:rFonts w:cs="Arial"/>
                <w:lang w:eastAsia="en-GB"/>
              </w:rPr>
            </w:pPr>
            <w:r w:rsidRPr="002C2F1F">
              <w:rPr>
                <w:rFonts w:cs="Arial"/>
                <w:lang w:eastAsia="en-GB"/>
              </w:rPr>
              <w:t>±</w:t>
            </w:r>
            <w:r w:rsidRPr="002C2F1F">
              <w:rPr>
                <w:rFonts w:cs="Arial"/>
                <w:i/>
                <w:iCs/>
                <w:lang w:eastAsia="en-GB"/>
              </w:rPr>
              <w:t>x</w:t>
            </w:r>
            <w:r w:rsidRPr="002C2F1F">
              <w:rPr>
                <w:rFonts w:cs="Arial"/>
                <w:vertAlign w:val="superscript"/>
                <w:lang w:eastAsia="en-GB"/>
              </w:rPr>
              <w:t>2</w:t>
            </w:r>
            <w:r w:rsidRPr="002C2F1F">
              <w:rPr>
                <w:rFonts w:cs="Arial"/>
                <w:lang w:eastAsia="en-GB"/>
              </w:rPr>
              <w:t xml:space="preserve"> + </w:t>
            </w:r>
            <w:proofErr w:type="spellStart"/>
            <w:r w:rsidRPr="002C2F1F">
              <w:rPr>
                <w:rFonts w:cs="Arial"/>
                <w:i/>
                <w:iCs/>
                <w:lang w:eastAsia="en-GB"/>
              </w:rPr>
              <w:t>ax</w:t>
            </w:r>
            <w:proofErr w:type="spellEnd"/>
            <w:r w:rsidRPr="002C2F1F">
              <w:rPr>
                <w:rFonts w:cs="Arial"/>
                <w:lang w:eastAsia="en-GB"/>
              </w:rPr>
              <w:t xml:space="preserve"> + </w:t>
            </w:r>
            <w:r w:rsidRPr="002C2F1F">
              <w:rPr>
                <w:rFonts w:cs="Arial"/>
                <w:i/>
                <w:iCs/>
                <w:lang w:eastAsia="en-GB"/>
              </w:rPr>
              <w:t>b</w:t>
            </w:r>
            <w:r w:rsidRPr="002C2F1F">
              <w:rPr>
                <w:rFonts w:cs="Arial"/>
                <w:lang w:eastAsia="en-GB"/>
              </w:rPr>
              <w:t xml:space="preserve">        </w:t>
            </w:r>
          </w:p>
          <w:p w14:paraId="5850E6F7" w14:textId="182F404B" w:rsidR="00CE34F9" w:rsidRPr="002C2F1F" w:rsidRDefault="007F1423" w:rsidP="00CD5BA1">
            <w:pPr>
              <w:pStyle w:val="ListParagraph"/>
              <w:numPr>
                <w:ilvl w:val="1"/>
                <w:numId w:val="51"/>
              </w:numPr>
              <w:autoSpaceDE w:val="0"/>
              <w:autoSpaceDN w:val="0"/>
              <w:adjustRightInd w:val="0"/>
              <w:ind w:left="607" w:hanging="247"/>
              <w:rPr>
                <w:rFonts w:cs="Arial"/>
                <w:lang w:eastAsia="en-GB"/>
              </w:rPr>
            </w:pPr>
            <m:oMath>
              <m:f>
                <m:fPr>
                  <m:ctrlPr>
                    <w:rPr>
                      <w:rFonts w:ascii="Cambria Math" w:hAnsi="Cambria Math" w:cs="Arial"/>
                      <w:i/>
                      <w:lang w:eastAsia="en-GB"/>
                    </w:rPr>
                  </m:ctrlPr>
                </m:fPr>
                <m:num>
                  <m:r>
                    <m:rPr>
                      <m:nor/>
                    </m:rPr>
                    <w:rPr>
                      <w:rFonts w:cs="Arial"/>
                      <w:i/>
                      <w:lang w:eastAsia="en-GB"/>
                    </w:rPr>
                    <m:t>a</m:t>
                  </m:r>
                </m:num>
                <m:den>
                  <m:r>
                    <m:rPr>
                      <m:nor/>
                    </m:rPr>
                    <w:rPr>
                      <w:rFonts w:cs="Arial"/>
                      <w:i/>
                      <w:lang w:eastAsia="en-GB"/>
                    </w:rPr>
                    <m:t>x</m:t>
                  </m:r>
                </m:den>
              </m:f>
            </m:oMath>
            <w:r w:rsidR="00C42546" w:rsidRPr="002C2F1F">
              <w:rPr>
                <w:rFonts w:cs="Arial"/>
                <w:lang w:eastAsia="en-GB"/>
              </w:rPr>
              <w:t>(</w:t>
            </w:r>
            <w:r w:rsidR="00C42546" w:rsidRPr="002C2F1F">
              <w:rPr>
                <w:rFonts w:cs="Arial"/>
                <w:i/>
                <w:iCs/>
                <w:lang w:eastAsia="en-GB"/>
              </w:rPr>
              <w:t>x</w:t>
            </w:r>
            <w:r w:rsidR="00C42546" w:rsidRPr="002C2F1F">
              <w:rPr>
                <w:rFonts w:cs="Arial"/>
                <w:lang w:eastAsia="en-GB"/>
              </w:rPr>
              <w:t xml:space="preserve"> </w:t>
            </w:r>
            <w:r w:rsidR="00C42546" w:rsidRPr="002C2F1F">
              <w:rPr>
                <w:rFonts w:cs="Arial" w:hint="eastAsia"/>
                <w:lang w:eastAsia="en-GB"/>
              </w:rPr>
              <w:t>≠</w:t>
            </w:r>
            <w:r w:rsidR="00C42546" w:rsidRPr="002C2F1F">
              <w:rPr>
                <w:rFonts w:cs="Arial"/>
                <w:lang w:eastAsia="en-GB"/>
              </w:rPr>
              <w:t xml:space="preserve"> 0)</w:t>
            </w:r>
          </w:p>
          <w:p w14:paraId="1F7B373B" w14:textId="4313592D" w:rsidR="00C42546" w:rsidRPr="002C2F1F" w:rsidRDefault="00C42546" w:rsidP="002C2F1F">
            <w:pPr>
              <w:pStyle w:val="ListParagraph"/>
              <w:autoSpaceDE w:val="0"/>
              <w:autoSpaceDN w:val="0"/>
              <w:adjustRightInd w:val="0"/>
              <w:ind w:left="323"/>
              <w:rPr>
                <w:rFonts w:cs="Arial"/>
                <w:lang w:eastAsia="en-GB"/>
              </w:rPr>
            </w:pPr>
            <w:r w:rsidRPr="002C2F1F">
              <w:rPr>
                <w:rFonts w:cs="Arial"/>
                <w:lang w:eastAsia="en-GB"/>
              </w:rPr>
              <w:t>where a and b are integer constants.</w:t>
            </w:r>
          </w:p>
          <w:p w14:paraId="55028FCD" w14:textId="77777777" w:rsidR="00C42546" w:rsidRPr="002C2F1F" w:rsidRDefault="00C42546" w:rsidP="00CE34F9">
            <w:pPr>
              <w:autoSpaceDE w:val="0"/>
              <w:autoSpaceDN w:val="0"/>
              <w:adjustRightInd w:val="0"/>
              <w:ind w:left="323" w:hanging="283"/>
              <w:rPr>
                <w:rFonts w:cs="Arial"/>
                <w:szCs w:val="20"/>
                <w:shd w:val="clear" w:color="auto" w:fill="FEEFE6"/>
                <w:lang w:eastAsia="en-GB"/>
              </w:rPr>
            </w:pPr>
          </w:p>
          <w:p w14:paraId="5E537C3E" w14:textId="77777777" w:rsidR="00C42546" w:rsidRPr="002C2F1F" w:rsidRDefault="00C42546" w:rsidP="00CD5BA1">
            <w:pPr>
              <w:pStyle w:val="ListParagraph"/>
              <w:numPr>
                <w:ilvl w:val="0"/>
                <w:numId w:val="50"/>
              </w:numPr>
              <w:autoSpaceDE w:val="0"/>
              <w:autoSpaceDN w:val="0"/>
              <w:adjustRightInd w:val="0"/>
              <w:ind w:left="323" w:hanging="283"/>
              <w:rPr>
                <w:rFonts w:cs="Arial"/>
                <w:lang w:eastAsia="en-GB"/>
              </w:rPr>
            </w:pPr>
            <w:r w:rsidRPr="002C2F1F">
              <w:rPr>
                <w:rFonts w:cs="Arial"/>
                <w:lang w:eastAsia="en-GB"/>
              </w:rPr>
              <w:t>Solve associated equations graphically, including finding and interpreting roots by graphical methods.</w:t>
            </w:r>
          </w:p>
          <w:p w14:paraId="43D24F62" w14:textId="77777777" w:rsidR="00C42546" w:rsidRPr="001B42A8" w:rsidRDefault="00C42546" w:rsidP="001B42A8">
            <w:pPr>
              <w:tabs>
                <w:tab w:val="right" w:pos="3468"/>
              </w:tabs>
              <w:autoSpaceDE w:val="0"/>
              <w:autoSpaceDN w:val="0"/>
              <w:adjustRightInd w:val="0"/>
              <w:rPr>
                <w:rFonts w:cs="Arial"/>
                <w:szCs w:val="20"/>
                <w:shd w:val="clear" w:color="auto" w:fill="FEEFE6"/>
                <w:lang w:eastAsia="en-GB"/>
              </w:rPr>
            </w:pPr>
          </w:p>
          <w:p w14:paraId="763C3BEA" w14:textId="77777777" w:rsidR="00C42546" w:rsidRPr="001B42A8" w:rsidRDefault="00C42546" w:rsidP="001B42A8">
            <w:pPr>
              <w:pStyle w:val="BodyText"/>
              <w:rPr>
                <w:shd w:val="clear" w:color="auto" w:fill="FEEFE6"/>
                <w:lang w:eastAsia="en-GB"/>
              </w:rPr>
            </w:pP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FD36DA0" w14:textId="77777777" w:rsidR="00C42546" w:rsidRPr="005709F5" w:rsidRDefault="00C42546" w:rsidP="001B42A8">
            <w:pPr>
              <w:autoSpaceDE w:val="0"/>
              <w:autoSpaceDN w:val="0"/>
              <w:adjustRightInd w:val="0"/>
              <w:rPr>
                <w:rFonts w:cs="Arial"/>
                <w:szCs w:val="20"/>
                <w:lang w:eastAsia="en-GB"/>
              </w:rPr>
            </w:pPr>
            <w:r w:rsidRPr="005709F5">
              <w:rPr>
                <w:rFonts w:cs="Arial"/>
                <w:szCs w:val="20"/>
                <w:lang w:eastAsia="en-GB"/>
              </w:rPr>
              <w:t xml:space="preserve">Begin this topic by drawing a series of lines with </w:t>
            </w:r>
            <w:r w:rsidRPr="005709F5">
              <w:rPr>
                <w:rFonts w:cs="Arial"/>
                <w:i/>
                <w:szCs w:val="20"/>
                <w:lang w:eastAsia="en-GB"/>
              </w:rPr>
              <w:t>x</w:t>
            </w:r>
            <w:r w:rsidRPr="005709F5">
              <w:rPr>
                <w:rFonts w:cs="Arial"/>
                <w:szCs w:val="20"/>
                <w:lang w:eastAsia="en-GB"/>
              </w:rPr>
              <w:t xml:space="preserve"> = constant and </w:t>
            </w:r>
            <w:r w:rsidRPr="005709F5">
              <w:rPr>
                <w:rFonts w:cs="Arial"/>
                <w:i/>
                <w:szCs w:val="20"/>
                <w:lang w:eastAsia="en-GB"/>
              </w:rPr>
              <w:t>y</w:t>
            </w:r>
            <w:r w:rsidRPr="005709F5">
              <w:rPr>
                <w:rFonts w:cs="Arial"/>
                <w:szCs w:val="20"/>
                <w:lang w:eastAsia="en-GB"/>
              </w:rPr>
              <w:t xml:space="preserve"> = constant. Ask learners to identify the equations of the lines that you have drawn. Emphasise the importance of using a ruler and a sharp pencil in mathematical diagrams throughout this topic. </w:t>
            </w:r>
          </w:p>
          <w:p w14:paraId="6D21896F" w14:textId="77777777" w:rsidR="00C42546" w:rsidRPr="005709F5" w:rsidRDefault="00C42546" w:rsidP="001B42A8">
            <w:pPr>
              <w:autoSpaceDE w:val="0"/>
              <w:autoSpaceDN w:val="0"/>
              <w:adjustRightInd w:val="0"/>
              <w:rPr>
                <w:rFonts w:cs="Arial"/>
                <w:szCs w:val="20"/>
                <w:lang w:eastAsia="en-GB"/>
              </w:rPr>
            </w:pPr>
          </w:p>
          <w:p w14:paraId="3AA26056" w14:textId="77777777" w:rsidR="00C42546" w:rsidRPr="005709F5" w:rsidRDefault="00C42546" w:rsidP="001B42A8">
            <w:pPr>
              <w:autoSpaceDE w:val="0"/>
              <w:autoSpaceDN w:val="0"/>
              <w:adjustRightInd w:val="0"/>
              <w:rPr>
                <w:rFonts w:cs="Arial"/>
                <w:b/>
                <w:szCs w:val="20"/>
                <w:lang w:eastAsia="en-GB"/>
              </w:rPr>
            </w:pPr>
            <w:r w:rsidRPr="005709F5">
              <w:rPr>
                <w:rFonts w:cs="Arial"/>
                <w:szCs w:val="20"/>
                <w:lang w:eastAsia="en-GB"/>
              </w:rPr>
              <w:t xml:space="preserve">Move on to examples of drawing diagonal straight-line graphs from a table of values where the gradient and intercept are integers. You can link this to the work on gradient in topic </w:t>
            </w:r>
            <w:r>
              <w:rPr>
                <w:rFonts w:cs="Arial"/>
                <w:szCs w:val="20"/>
                <w:lang w:eastAsia="en-GB"/>
              </w:rPr>
              <w:t>3</w:t>
            </w:r>
            <w:r w:rsidRPr="005709F5">
              <w:rPr>
                <w:rFonts w:cs="Arial"/>
                <w:szCs w:val="20"/>
                <w:lang w:eastAsia="en-GB"/>
              </w:rPr>
              <w:t>.</w:t>
            </w:r>
            <w:r>
              <w:rPr>
                <w:rFonts w:cs="Arial"/>
                <w:szCs w:val="20"/>
                <w:lang w:eastAsia="en-GB"/>
              </w:rPr>
              <w:t>5 Equations of linear graphs</w:t>
            </w:r>
            <w:r w:rsidRPr="005709F5">
              <w:rPr>
                <w:rFonts w:cs="Arial"/>
                <w:szCs w:val="20"/>
                <w:lang w:eastAsia="en-GB"/>
              </w:rPr>
              <w:t xml:space="preserve">. </w:t>
            </w:r>
          </w:p>
          <w:p w14:paraId="02568436" w14:textId="77777777" w:rsidR="00C42546" w:rsidRPr="005709F5" w:rsidRDefault="00C42546" w:rsidP="001B42A8">
            <w:pPr>
              <w:autoSpaceDE w:val="0"/>
              <w:autoSpaceDN w:val="0"/>
              <w:adjustRightInd w:val="0"/>
              <w:rPr>
                <w:rFonts w:cs="Arial"/>
                <w:b/>
                <w:szCs w:val="20"/>
                <w:lang w:eastAsia="en-GB"/>
              </w:rPr>
            </w:pPr>
          </w:p>
          <w:p w14:paraId="4C1AAB3D" w14:textId="77777777" w:rsidR="00C42546" w:rsidRPr="00B04984" w:rsidRDefault="00C42546" w:rsidP="001B42A8">
            <w:pPr>
              <w:autoSpaceDE w:val="0"/>
              <w:autoSpaceDN w:val="0"/>
              <w:adjustRightInd w:val="0"/>
              <w:rPr>
                <w:rFonts w:cs="Arial"/>
                <w:b/>
                <w:bCs/>
                <w:szCs w:val="20"/>
                <w:lang w:eastAsia="en-GB"/>
              </w:rPr>
            </w:pPr>
            <w:r>
              <w:rPr>
                <w:rFonts w:cs="Arial"/>
                <w:b/>
                <w:szCs w:val="20"/>
                <w:lang w:eastAsia="en-GB"/>
              </w:rPr>
              <w:t>‘</w:t>
            </w:r>
            <w:r w:rsidRPr="005709F5">
              <w:rPr>
                <w:rFonts w:cs="Arial"/>
                <w:szCs w:val="20"/>
                <w:lang w:eastAsia="en-GB"/>
              </w:rPr>
              <w:t>Graphing linear equations’ is an online lesson from math.com (</w:t>
            </w:r>
            <w:hyperlink r:id="rId121" w:history="1">
              <w:r w:rsidRPr="005709F5">
                <w:rPr>
                  <w:rStyle w:val="Hyperlink"/>
                  <w:rFonts w:cs="Arial"/>
                  <w:szCs w:val="20"/>
                  <w:lang w:eastAsia="en-GB"/>
                </w:rPr>
                <w:t>www.math.com</w:t>
              </w:r>
            </w:hyperlink>
            <w:r w:rsidRPr="005709F5">
              <w:rPr>
                <w:rFonts w:cs="Arial"/>
                <w:szCs w:val="20"/>
                <w:lang w:eastAsia="en-GB"/>
              </w:rPr>
              <w:t>) where learners can work as a group to explore and compare the methods for drawing lines from equations.</w:t>
            </w:r>
            <w:r>
              <w:rPr>
                <w:rFonts w:cs="Arial"/>
                <w:b/>
                <w:bCs/>
                <w:szCs w:val="20"/>
                <w:lang w:eastAsia="en-GB"/>
              </w:rPr>
              <w:t>(E)</w:t>
            </w:r>
          </w:p>
          <w:p w14:paraId="36280FAA" w14:textId="77777777" w:rsidR="00C42546" w:rsidRPr="005709F5" w:rsidRDefault="00C42546" w:rsidP="001B42A8">
            <w:pPr>
              <w:autoSpaceDE w:val="0"/>
              <w:autoSpaceDN w:val="0"/>
              <w:adjustRightInd w:val="0"/>
              <w:rPr>
                <w:rFonts w:cs="Arial"/>
                <w:szCs w:val="20"/>
                <w:lang w:eastAsia="en-GB"/>
              </w:rPr>
            </w:pPr>
          </w:p>
          <w:p w14:paraId="39EDC8B2" w14:textId="77777777" w:rsidR="00C42546" w:rsidRPr="005709F5" w:rsidRDefault="00C42546" w:rsidP="001B42A8">
            <w:pPr>
              <w:autoSpaceDE w:val="0"/>
              <w:autoSpaceDN w:val="0"/>
              <w:adjustRightInd w:val="0"/>
              <w:rPr>
                <w:rFonts w:cs="Arial"/>
                <w:szCs w:val="20"/>
                <w:lang w:eastAsia="en-GB"/>
              </w:rPr>
            </w:pPr>
            <w:r w:rsidRPr="005709F5">
              <w:rPr>
                <w:rFonts w:cs="Arial"/>
                <w:szCs w:val="20"/>
                <w:lang w:eastAsia="en-GB"/>
              </w:rPr>
              <w:t xml:space="preserve">Extend this to looking at drawing quadratic functions of the form ± </w:t>
            </w:r>
            <w:r w:rsidRPr="005709F5">
              <w:rPr>
                <w:rFonts w:cs="Arial"/>
                <w:i/>
                <w:szCs w:val="20"/>
                <w:lang w:eastAsia="en-GB"/>
              </w:rPr>
              <w:t>x</w:t>
            </w:r>
            <w:r w:rsidRPr="005709F5">
              <w:rPr>
                <w:rFonts w:cs="Arial"/>
                <w:szCs w:val="20"/>
                <w:vertAlign w:val="superscript"/>
                <w:lang w:eastAsia="en-GB"/>
              </w:rPr>
              <w:t xml:space="preserve">2 </w:t>
            </w:r>
            <w:r w:rsidRPr="005709F5">
              <w:rPr>
                <w:rFonts w:cs="Arial"/>
                <w:szCs w:val="20"/>
                <w:lang w:eastAsia="en-GB"/>
              </w:rPr>
              <w:t xml:space="preserve">+ </w:t>
            </w:r>
            <w:proofErr w:type="spellStart"/>
            <w:r w:rsidRPr="005709F5">
              <w:rPr>
                <w:rFonts w:cs="Arial"/>
                <w:i/>
                <w:iCs/>
                <w:szCs w:val="20"/>
                <w:lang w:eastAsia="en-GB"/>
              </w:rPr>
              <w:t>ax</w:t>
            </w:r>
            <w:proofErr w:type="spellEnd"/>
            <w:r w:rsidRPr="005709F5">
              <w:rPr>
                <w:rFonts w:cs="Arial"/>
                <w:i/>
                <w:iCs/>
                <w:szCs w:val="20"/>
                <w:lang w:eastAsia="en-GB"/>
              </w:rPr>
              <w:t xml:space="preserve"> </w:t>
            </w:r>
            <w:r w:rsidRPr="005709F5">
              <w:rPr>
                <w:rFonts w:cs="Arial"/>
                <w:szCs w:val="20"/>
                <w:lang w:eastAsia="en-GB"/>
              </w:rPr>
              <w:t xml:space="preserve">+ </w:t>
            </w:r>
            <w:r w:rsidRPr="005709F5">
              <w:rPr>
                <w:rFonts w:cs="Arial"/>
                <w:i/>
                <w:iCs/>
                <w:szCs w:val="20"/>
                <w:lang w:eastAsia="en-GB"/>
              </w:rPr>
              <w:t>b</w:t>
            </w:r>
            <w:r w:rsidRPr="005709F5">
              <w:rPr>
                <w:rFonts w:cs="Arial"/>
                <w:szCs w:val="20"/>
                <w:lang w:eastAsia="en-GB"/>
              </w:rPr>
              <w:t>,</w:t>
            </w:r>
            <w:r w:rsidRPr="005709F5">
              <w:rPr>
                <w:rFonts w:cs="Arial"/>
                <w:i/>
                <w:iCs/>
                <w:szCs w:val="20"/>
                <w:lang w:eastAsia="en-GB"/>
              </w:rPr>
              <w:t xml:space="preserve"> </w:t>
            </w:r>
            <w:r w:rsidRPr="005709F5">
              <w:rPr>
                <w:rFonts w:cs="Arial"/>
                <w:szCs w:val="20"/>
                <w:lang w:eastAsia="en-GB"/>
              </w:rPr>
              <w:t xml:space="preserve">and simple reciprocal functions such as </w:t>
            </w:r>
            <w:r w:rsidRPr="005709F5">
              <w:rPr>
                <w:rFonts w:cs="Arial"/>
                <w:position w:val="-18"/>
                <w:szCs w:val="20"/>
                <w:lang w:eastAsia="en-GB"/>
              </w:rPr>
              <w:object w:dxaOrig="220" w:dyaOrig="460" w14:anchorId="2E36CDDA">
                <v:shape id="_x0000_i1026" type="#_x0000_t75" style="width:10.5pt;height:23.25pt" o:ole="">
                  <v:imagedata r:id="rId122" o:title=""/>
                </v:shape>
                <o:OLEObject Type="Embed" ProgID="Equation.DSMT4" ShapeID="_x0000_i1026" DrawAspect="Content" ObjectID="_1725717508" r:id="rId123"/>
              </w:object>
            </w:r>
            <w:r w:rsidRPr="005709F5">
              <w:rPr>
                <w:rFonts w:cs="Arial"/>
                <w:szCs w:val="20"/>
                <w:lang w:eastAsia="en-GB"/>
              </w:rPr>
              <w:t xml:space="preserve"> </w:t>
            </w:r>
            <w:r w:rsidRPr="005709F5">
              <w:rPr>
                <w:rFonts w:cs="Arial"/>
                <w:iCs/>
                <w:szCs w:val="20"/>
                <w:lang w:eastAsia="en-GB"/>
              </w:rPr>
              <w:t>(</w:t>
            </w:r>
            <w:r w:rsidRPr="005709F5">
              <w:rPr>
                <w:rFonts w:cs="Arial"/>
                <w:i/>
                <w:iCs/>
                <w:szCs w:val="20"/>
                <w:lang w:eastAsia="en-GB"/>
              </w:rPr>
              <w:t xml:space="preserve">x </w:t>
            </w:r>
            <w:r w:rsidRPr="005709F5">
              <w:rPr>
                <w:rFonts w:cs="Arial"/>
                <w:iCs/>
                <w:szCs w:val="20"/>
                <w:lang w:eastAsia="en-GB"/>
              </w:rPr>
              <w:t>≠</w:t>
            </w:r>
            <w:r w:rsidRPr="005709F5">
              <w:rPr>
                <w:rFonts w:cs="Arial"/>
                <w:i/>
                <w:iCs/>
                <w:szCs w:val="20"/>
                <w:lang w:eastAsia="en-GB"/>
              </w:rPr>
              <w:t xml:space="preserve"> </w:t>
            </w:r>
            <w:r w:rsidRPr="005709F5">
              <w:rPr>
                <w:rFonts w:cs="Arial"/>
                <w:iCs/>
                <w:szCs w:val="20"/>
                <w:lang w:eastAsia="en-GB"/>
              </w:rPr>
              <w:t>0)</w:t>
            </w:r>
            <w:r w:rsidRPr="005709F5">
              <w:rPr>
                <w:rFonts w:cs="Arial"/>
                <w:i/>
                <w:iCs/>
                <w:szCs w:val="20"/>
                <w:lang w:eastAsia="en-GB"/>
              </w:rPr>
              <w:t xml:space="preserve">. </w:t>
            </w:r>
            <w:r w:rsidRPr="005709F5">
              <w:rPr>
                <w:rFonts w:cs="Arial"/>
                <w:iCs/>
                <w:szCs w:val="20"/>
                <w:lang w:eastAsia="en-GB"/>
              </w:rPr>
              <w:t>Learners should be able to</w:t>
            </w:r>
            <w:r w:rsidRPr="005709F5">
              <w:rPr>
                <w:rFonts w:cs="Arial"/>
                <w:szCs w:val="20"/>
                <w:lang w:eastAsia="en-GB"/>
              </w:rPr>
              <w:t xml:space="preserve"> draw a variety of these graphs confidently and accurately from a table of values. </w:t>
            </w:r>
          </w:p>
          <w:p w14:paraId="723929A1" w14:textId="77777777" w:rsidR="00C42546" w:rsidRPr="005709F5" w:rsidRDefault="00C42546" w:rsidP="001B42A8">
            <w:pPr>
              <w:autoSpaceDE w:val="0"/>
              <w:autoSpaceDN w:val="0"/>
              <w:adjustRightInd w:val="0"/>
              <w:rPr>
                <w:rFonts w:cs="Arial"/>
                <w:szCs w:val="20"/>
                <w:lang w:eastAsia="en-GB"/>
              </w:rPr>
            </w:pPr>
          </w:p>
          <w:p w14:paraId="15FF04F2" w14:textId="77777777" w:rsidR="00C42546" w:rsidRPr="005709F5" w:rsidRDefault="00C42546" w:rsidP="001B42A8">
            <w:pPr>
              <w:autoSpaceDE w:val="0"/>
              <w:autoSpaceDN w:val="0"/>
              <w:adjustRightInd w:val="0"/>
              <w:rPr>
                <w:rFonts w:cs="Arial"/>
                <w:szCs w:val="20"/>
                <w:lang w:eastAsia="en-GB"/>
              </w:rPr>
            </w:pPr>
            <w:r w:rsidRPr="005709F5">
              <w:rPr>
                <w:rFonts w:cs="Arial"/>
                <w:szCs w:val="20"/>
                <w:lang w:eastAsia="en-GB"/>
              </w:rPr>
              <w:t xml:space="preserve">Introduce the terms parabola and hyperbola (although these are not required). </w:t>
            </w:r>
          </w:p>
          <w:p w14:paraId="736D6A57" w14:textId="77777777" w:rsidR="00C42546" w:rsidRPr="005709F5" w:rsidRDefault="00C42546" w:rsidP="001B42A8">
            <w:pPr>
              <w:autoSpaceDE w:val="0"/>
              <w:autoSpaceDN w:val="0"/>
              <w:adjustRightInd w:val="0"/>
              <w:rPr>
                <w:rFonts w:cs="Arial"/>
                <w:szCs w:val="20"/>
                <w:lang w:eastAsia="en-GB"/>
              </w:rPr>
            </w:pPr>
          </w:p>
          <w:p w14:paraId="47956ECF" w14:textId="77777777" w:rsidR="00C42546" w:rsidRPr="005709F5" w:rsidRDefault="00C42546" w:rsidP="001B42A8">
            <w:pPr>
              <w:autoSpaceDE w:val="0"/>
              <w:autoSpaceDN w:val="0"/>
              <w:adjustRightInd w:val="0"/>
              <w:rPr>
                <w:rFonts w:cs="Arial"/>
                <w:szCs w:val="20"/>
                <w:lang w:eastAsia="en-GB"/>
              </w:rPr>
            </w:pPr>
            <w:r w:rsidRPr="005709F5">
              <w:rPr>
                <w:rFonts w:cs="Arial"/>
                <w:szCs w:val="20"/>
                <w:lang w:eastAsia="en-GB"/>
              </w:rPr>
              <w:t xml:space="preserve">You can then discuss with learners the symmetry properties of a quadratic graph and how this is useful </w:t>
            </w:r>
            <w:r>
              <w:rPr>
                <w:rFonts w:cs="Arial"/>
                <w:szCs w:val="20"/>
                <w:lang w:eastAsia="en-GB"/>
              </w:rPr>
              <w:t>(</w:t>
            </w:r>
            <w:r w:rsidRPr="005709F5">
              <w:rPr>
                <w:rFonts w:cs="Arial"/>
                <w:szCs w:val="20"/>
                <w:lang w:eastAsia="en-GB"/>
              </w:rPr>
              <w:t>knowledge of turning points is not required</w:t>
            </w:r>
            <w:r>
              <w:rPr>
                <w:rFonts w:cs="Arial"/>
                <w:szCs w:val="20"/>
                <w:lang w:eastAsia="en-GB"/>
              </w:rPr>
              <w:t>)</w:t>
            </w:r>
            <w:r w:rsidRPr="005709F5">
              <w:rPr>
                <w:rFonts w:cs="Arial"/>
                <w:szCs w:val="20"/>
                <w:lang w:eastAsia="en-GB"/>
              </w:rPr>
              <w:t>.</w:t>
            </w:r>
          </w:p>
          <w:p w14:paraId="4AC8E7EB" w14:textId="77777777" w:rsidR="00C42546" w:rsidRPr="005709F5" w:rsidRDefault="00C42546" w:rsidP="001B42A8">
            <w:pPr>
              <w:autoSpaceDE w:val="0"/>
              <w:autoSpaceDN w:val="0"/>
              <w:adjustRightInd w:val="0"/>
              <w:rPr>
                <w:rFonts w:cs="Arial"/>
                <w:szCs w:val="20"/>
                <w:lang w:eastAsia="en-GB"/>
              </w:rPr>
            </w:pPr>
          </w:p>
          <w:p w14:paraId="187611B8" w14:textId="77777777" w:rsidR="00C42546" w:rsidRPr="005709F5" w:rsidRDefault="00C42546" w:rsidP="001B42A8">
            <w:pPr>
              <w:autoSpaceDE w:val="0"/>
              <w:autoSpaceDN w:val="0"/>
              <w:adjustRightInd w:val="0"/>
              <w:rPr>
                <w:rFonts w:cs="Arial"/>
                <w:szCs w:val="20"/>
                <w:lang w:eastAsia="en-GB"/>
              </w:rPr>
            </w:pPr>
            <w:r w:rsidRPr="005709F5">
              <w:rPr>
                <w:rFonts w:cs="Arial"/>
                <w:szCs w:val="20"/>
                <w:lang w:eastAsia="en-GB"/>
              </w:rPr>
              <w:t>The STEM learning e-library (</w:t>
            </w:r>
            <w:hyperlink r:id="rId124" w:history="1">
              <w:r w:rsidRPr="00EE786B">
                <w:rPr>
                  <w:rStyle w:val="Hyperlink"/>
                  <w:rFonts w:cs="Arial"/>
                  <w:szCs w:val="20"/>
                  <w:lang w:eastAsia="en-GB"/>
                </w:rPr>
                <w:t>www.stem.org.uk/resources</w:t>
              </w:r>
            </w:hyperlink>
            <w:r w:rsidRPr="005709F5">
              <w:rPr>
                <w:rFonts w:cs="Arial"/>
                <w:szCs w:val="20"/>
                <w:lang w:eastAsia="en-GB"/>
              </w:rPr>
              <w:t xml:space="preserve">) has a good lesson that could be used to consolidate or assess learners’ ability to identify and interpret different graphs. Search for ‘Interpreting functions graphs and </w:t>
            </w:r>
            <w:proofErr w:type="gramStart"/>
            <w:r w:rsidRPr="005709F5">
              <w:rPr>
                <w:rFonts w:cs="Arial"/>
                <w:szCs w:val="20"/>
                <w:lang w:eastAsia="en-GB"/>
              </w:rPr>
              <w:t>tables’</w:t>
            </w:r>
            <w:proofErr w:type="gramEnd"/>
            <w:r w:rsidRPr="005709F5">
              <w:rPr>
                <w:rFonts w:cs="Arial"/>
                <w:szCs w:val="20"/>
                <w:lang w:eastAsia="en-GB"/>
              </w:rPr>
              <w:t xml:space="preserve">.  Note the software mentioned in the lesson is not necessary for the activity but can enrich it if available. </w:t>
            </w:r>
            <w:r w:rsidRPr="005709F5">
              <w:rPr>
                <w:rFonts w:cs="Arial"/>
                <w:b/>
                <w:szCs w:val="20"/>
                <w:lang w:eastAsia="en-GB"/>
              </w:rPr>
              <w:t>(I)</w:t>
            </w:r>
            <w:r>
              <w:rPr>
                <w:rFonts w:cs="Arial"/>
                <w:b/>
                <w:szCs w:val="20"/>
                <w:lang w:eastAsia="en-GB"/>
              </w:rPr>
              <w:t xml:space="preserve"> </w:t>
            </w:r>
            <w:r w:rsidRPr="005709F5">
              <w:rPr>
                <w:rFonts w:cs="Arial"/>
                <w:b/>
                <w:szCs w:val="20"/>
                <w:lang w:eastAsia="en-GB"/>
              </w:rPr>
              <w:t>(F)</w:t>
            </w:r>
            <w:r w:rsidRPr="005709F5">
              <w:rPr>
                <w:rFonts w:cs="Arial"/>
                <w:szCs w:val="20"/>
                <w:lang w:eastAsia="en-GB"/>
              </w:rPr>
              <w:t xml:space="preserve"> </w:t>
            </w:r>
          </w:p>
          <w:p w14:paraId="0492702D" w14:textId="77777777" w:rsidR="00C42546" w:rsidRPr="005709F5" w:rsidRDefault="00C42546" w:rsidP="001B42A8">
            <w:pPr>
              <w:autoSpaceDE w:val="0"/>
              <w:autoSpaceDN w:val="0"/>
              <w:adjustRightInd w:val="0"/>
              <w:rPr>
                <w:rFonts w:cs="Arial"/>
                <w:szCs w:val="20"/>
                <w:lang w:eastAsia="en-GB"/>
              </w:rPr>
            </w:pPr>
          </w:p>
          <w:p w14:paraId="00E627E6" w14:textId="77777777" w:rsidR="00C42546" w:rsidRDefault="00C42546" w:rsidP="001B42A8">
            <w:pPr>
              <w:pStyle w:val="BodyText"/>
              <w:rPr>
                <w:lang w:eastAsia="en-GB"/>
              </w:rPr>
            </w:pPr>
            <w:r w:rsidRPr="005709F5">
              <w:rPr>
                <w:lang w:eastAsia="en-GB"/>
              </w:rPr>
              <w:t xml:space="preserve">The next step is to show how the solutions to a quadratic equation </w:t>
            </w:r>
            <w:r>
              <w:rPr>
                <w:lang w:eastAsia="en-GB"/>
              </w:rPr>
              <w:t>can</w:t>
            </w:r>
            <w:r w:rsidRPr="005709F5">
              <w:rPr>
                <w:lang w:eastAsia="en-GB"/>
              </w:rPr>
              <w:t xml:space="preserve"> be approximated using a graph. Extend this work to show how the solution(s) to pairs of equations (for example </w:t>
            </w:r>
            <w:r w:rsidRPr="005709F5">
              <w:rPr>
                <w:i/>
                <w:lang w:eastAsia="en-GB"/>
              </w:rPr>
              <w:t>y</w:t>
            </w:r>
            <w:r w:rsidRPr="005709F5">
              <w:rPr>
                <w:lang w:eastAsia="en-GB"/>
              </w:rPr>
              <w:t xml:space="preserve"> = </w:t>
            </w:r>
            <w:r w:rsidRPr="005709F5">
              <w:rPr>
                <w:i/>
                <w:lang w:eastAsia="en-GB"/>
              </w:rPr>
              <w:t>x</w:t>
            </w:r>
            <w:r w:rsidRPr="005709F5">
              <w:rPr>
                <w:vertAlign w:val="superscript"/>
                <w:lang w:eastAsia="en-GB"/>
              </w:rPr>
              <w:t>2</w:t>
            </w:r>
            <w:r w:rsidRPr="005709F5">
              <w:rPr>
                <w:lang w:eastAsia="en-GB"/>
              </w:rPr>
              <w:t xml:space="preserve"> – 2</w:t>
            </w:r>
            <w:r w:rsidRPr="005709F5">
              <w:rPr>
                <w:i/>
                <w:lang w:eastAsia="en-GB"/>
              </w:rPr>
              <w:t>x</w:t>
            </w:r>
            <w:r w:rsidRPr="005709F5">
              <w:rPr>
                <w:lang w:eastAsia="en-GB"/>
              </w:rPr>
              <w:t xml:space="preserve"> – 3 and </w:t>
            </w:r>
            <w:r w:rsidRPr="005709F5">
              <w:rPr>
                <w:i/>
                <w:lang w:eastAsia="en-GB"/>
              </w:rPr>
              <w:t>y</w:t>
            </w:r>
            <w:r w:rsidRPr="005709F5">
              <w:rPr>
                <w:lang w:eastAsia="en-GB"/>
              </w:rPr>
              <w:t xml:space="preserve"> = </w:t>
            </w:r>
            <w:r w:rsidRPr="005709F5">
              <w:rPr>
                <w:i/>
                <w:lang w:eastAsia="en-GB"/>
              </w:rPr>
              <w:t>x</w:t>
            </w:r>
            <w:r w:rsidRPr="005709F5">
              <w:rPr>
                <w:lang w:eastAsia="en-GB"/>
              </w:rPr>
              <w:t xml:space="preserve">) can be estimated using a graph. </w:t>
            </w:r>
            <w:r>
              <w:rPr>
                <w:lang w:eastAsia="en-GB"/>
              </w:rPr>
              <w:t>You</w:t>
            </w:r>
            <w:r w:rsidRPr="005709F5">
              <w:rPr>
                <w:lang w:eastAsia="en-GB"/>
              </w:rPr>
              <w:t xml:space="preserve"> can link </w:t>
            </w:r>
            <w:r>
              <w:rPr>
                <w:lang w:eastAsia="en-GB"/>
              </w:rPr>
              <w:t xml:space="preserve">this </w:t>
            </w:r>
            <w:r w:rsidRPr="005709F5">
              <w:rPr>
                <w:lang w:eastAsia="en-GB"/>
              </w:rPr>
              <w:t xml:space="preserve">to the work on simultaneous equations from topic 2.5. </w:t>
            </w:r>
          </w:p>
          <w:p w14:paraId="189542DA" w14:textId="77777777" w:rsidR="00C42546" w:rsidRDefault="00C42546" w:rsidP="001B42A8">
            <w:pPr>
              <w:pStyle w:val="BodyText"/>
              <w:rPr>
                <w:lang w:eastAsia="en-GB"/>
              </w:rPr>
            </w:pPr>
          </w:p>
          <w:p w14:paraId="313263B0" w14:textId="6BFDE0AF" w:rsidR="00C42546" w:rsidRPr="00810DD1" w:rsidRDefault="00C42546" w:rsidP="001B42A8">
            <w:pPr>
              <w:pStyle w:val="BodyText"/>
              <w:rPr>
                <w:b/>
                <w:bCs/>
                <w:i/>
              </w:rPr>
            </w:pPr>
            <w:r>
              <w:rPr>
                <w:rFonts w:eastAsia="Arial"/>
              </w:rPr>
              <w:t>Learners</w:t>
            </w:r>
            <w:r w:rsidRPr="00405F16">
              <w:rPr>
                <w:rFonts w:eastAsia="Arial"/>
              </w:rPr>
              <w:t xml:space="preserve"> investigate what effect varying the values chosen for </w:t>
            </w:r>
            <w:r w:rsidRPr="002E77FF">
              <w:rPr>
                <w:rFonts w:eastAsia="Arial"/>
                <w:i/>
              </w:rPr>
              <w:t>a</w:t>
            </w:r>
            <w:r w:rsidRPr="00405F16">
              <w:rPr>
                <w:rFonts w:eastAsia="Arial"/>
              </w:rPr>
              <w:t xml:space="preserve">, </w:t>
            </w:r>
            <w:r w:rsidRPr="002E77FF">
              <w:rPr>
                <w:rFonts w:eastAsia="Arial"/>
                <w:i/>
              </w:rPr>
              <w:t>b</w:t>
            </w:r>
            <w:r w:rsidRPr="00405F16">
              <w:rPr>
                <w:rFonts w:eastAsia="Arial"/>
              </w:rPr>
              <w:t xml:space="preserve"> and </w:t>
            </w:r>
            <w:r w:rsidRPr="002E77FF">
              <w:rPr>
                <w:rFonts w:eastAsia="Arial"/>
                <w:i/>
              </w:rPr>
              <w:t>c</w:t>
            </w:r>
            <w:r w:rsidRPr="00405F16">
              <w:rPr>
                <w:rFonts w:eastAsia="Arial"/>
              </w:rPr>
              <w:t xml:space="preserve"> will have on the graphs of </w:t>
            </w:r>
            <w:r w:rsidRPr="00405F16">
              <w:rPr>
                <w:rFonts w:eastAsia="Arial"/>
                <w:i/>
              </w:rPr>
              <w:t xml:space="preserve">y </w:t>
            </w:r>
            <w:r w:rsidRPr="00405F16">
              <w:rPr>
                <w:rFonts w:eastAsia="Arial"/>
              </w:rPr>
              <w:t xml:space="preserve">= </w:t>
            </w:r>
            <w:r w:rsidRPr="002E77FF">
              <w:rPr>
                <w:rFonts w:eastAsia="Arial"/>
                <w:i/>
              </w:rPr>
              <w:t>a</w:t>
            </w:r>
            <w:r w:rsidRPr="00405F16">
              <w:rPr>
                <w:rFonts w:eastAsia="Arial"/>
                <w:i/>
                <w:spacing w:val="-1"/>
              </w:rPr>
              <w:t>x²</w:t>
            </w:r>
            <w:r w:rsidRPr="00405F16">
              <w:rPr>
                <w:rFonts w:eastAsia="Arial"/>
              </w:rPr>
              <w:t xml:space="preserve"> + </w:t>
            </w:r>
            <w:proofErr w:type="spellStart"/>
            <w:r w:rsidRPr="002E77FF">
              <w:rPr>
                <w:rFonts w:eastAsia="Arial"/>
                <w:i/>
              </w:rPr>
              <w:t>b</w:t>
            </w:r>
            <w:r w:rsidRPr="00405F16">
              <w:rPr>
                <w:rFonts w:eastAsia="Arial"/>
                <w:i/>
              </w:rPr>
              <w:t>x</w:t>
            </w:r>
            <w:proofErr w:type="spellEnd"/>
            <w:r w:rsidRPr="00405F16">
              <w:rPr>
                <w:rFonts w:eastAsia="Arial"/>
                <w:i/>
              </w:rPr>
              <w:t xml:space="preserve"> </w:t>
            </w:r>
            <w:r w:rsidRPr="00405F16">
              <w:rPr>
                <w:rFonts w:eastAsia="Arial"/>
              </w:rPr>
              <w:t xml:space="preserve">+ </w:t>
            </w:r>
            <w:r w:rsidRPr="002E77FF">
              <w:rPr>
                <w:rFonts w:eastAsia="Arial"/>
                <w:i/>
              </w:rPr>
              <w:t>c</w:t>
            </w:r>
            <w:r w:rsidRPr="00405F16">
              <w:rPr>
                <w:rFonts w:eastAsia="Arial"/>
              </w:rPr>
              <w:t xml:space="preserve">, perhaps using graphing software such as </w:t>
            </w:r>
            <w:r w:rsidR="00F61AC1">
              <w:rPr>
                <w:rFonts w:eastAsia="Arial"/>
              </w:rPr>
              <w:t>GeoGebra</w:t>
            </w:r>
            <w:r w:rsidRPr="00405F16">
              <w:rPr>
                <w:rFonts w:eastAsia="Arial"/>
              </w:rPr>
              <w:t xml:space="preserve">, Autograph or the online calculator at Desmos.com. </w:t>
            </w:r>
            <w:r>
              <w:rPr>
                <w:rFonts w:eastAsia="Arial"/>
                <w:b/>
                <w:bCs/>
              </w:rPr>
              <w:t>(E)</w:t>
            </w:r>
          </w:p>
        </w:tc>
      </w:tr>
      <w:tr w:rsidR="00C42546" w:rsidRPr="00360E6A" w14:paraId="43DE2E6B" w14:textId="77777777" w:rsidTr="001B42A8">
        <w:tblPrEx>
          <w:tblCellMar>
            <w:top w:w="0" w:type="dxa"/>
            <w:bottom w:w="0" w:type="dxa"/>
          </w:tblCellMar>
        </w:tblPrEx>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164DFF72" w14:textId="6B058F59" w:rsidR="00C42546" w:rsidRPr="002D256E" w:rsidRDefault="00C42546" w:rsidP="002D256E">
            <w:pPr>
              <w:pStyle w:val="BodyText"/>
              <w:rPr>
                <w:shd w:val="clear" w:color="auto" w:fill="FEEFE6"/>
                <w:lang w:eastAsia="en-GB"/>
              </w:rPr>
            </w:pPr>
            <w:r w:rsidRPr="001B42A8">
              <w:rPr>
                <w:shd w:val="clear" w:color="auto" w:fill="FEEFE6"/>
                <w:lang w:eastAsia="en-GB"/>
              </w:rPr>
              <w:t>E2.10</w:t>
            </w:r>
            <w:r w:rsidR="00A66A21" w:rsidRPr="00A66A21">
              <w:rPr>
                <w:shd w:val="clear" w:color="auto" w:fill="FEEFE6"/>
                <w:lang w:eastAsia="en-GB"/>
              </w:rPr>
              <w:t xml:space="preserve"> Graphs of functions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4972EE1A" w14:textId="77777777" w:rsidR="00AB7547" w:rsidRDefault="00C42546" w:rsidP="00CD5BA1">
            <w:pPr>
              <w:pStyle w:val="ListParagraph"/>
              <w:numPr>
                <w:ilvl w:val="0"/>
                <w:numId w:val="52"/>
              </w:numPr>
              <w:shd w:val="clear" w:color="auto" w:fill="FEEFE6"/>
              <w:autoSpaceDE w:val="0"/>
              <w:autoSpaceDN w:val="0"/>
              <w:adjustRightInd w:val="0"/>
              <w:ind w:left="323" w:hanging="283"/>
              <w:rPr>
                <w:rFonts w:cs="Arial"/>
                <w:lang w:eastAsia="en-GB"/>
              </w:rPr>
            </w:pPr>
            <w:r w:rsidRPr="00A66A21">
              <w:rPr>
                <w:rFonts w:cs="Arial"/>
                <w:lang w:eastAsia="en-GB"/>
              </w:rPr>
              <w:t xml:space="preserve">Construct tables of values and draw, recognise and interpret graphs for </w:t>
            </w:r>
            <w:r w:rsidRPr="00A66A21">
              <w:rPr>
                <w:rFonts w:cs="Arial"/>
                <w:lang w:eastAsia="en-GB"/>
              </w:rPr>
              <w:lastRenderedPageBreak/>
              <w:t xml:space="preserve">functions of the </w:t>
            </w:r>
            <w:r w:rsidR="00AB7547">
              <w:rPr>
                <w:rFonts w:cs="Arial"/>
                <w:lang w:eastAsia="en-GB"/>
              </w:rPr>
              <w:t xml:space="preserve">following </w:t>
            </w:r>
            <w:r w:rsidRPr="00A66A21">
              <w:rPr>
                <w:rFonts w:cs="Arial"/>
                <w:lang w:eastAsia="en-GB"/>
              </w:rPr>
              <w:t>form</w:t>
            </w:r>
            <w:r w:rsidR="00AB7547">
              <w:rPr>
                <w:rFonts w:cs="Arial"/>
                <w:lang w:eastAsia="en-GB"/>
              </w:rPr>
              <w:t>s:</w:t>
            </w:r>
          </w:p>
          <w:p w14:paraId="1936F46A" w14:textId="77777777" w:rsidR="00D90BD8" w:rsidRDefault="00C42546" w:rsidP="00CD5BA1">
            <w:pPr>
              <w:pStyle w:val="ListParagraph"/>
              <w:numPr>
                <w:ilvl w:val="0"/>
                <w:numId w:val="54"/>
              </w:numPr>
              <w:shd w:val="clear" w:color="auto" w:fill="FEEFE6"/>
              <w:autoSpaceDE w:val="0"/>
              <w:autoSpaceDN w:val="0"/>
              <w:adjustRightInd w:val="0"/>
              <w:ind w:left="607" w:hanging="247"/>
              <w:rPr>
                <w:rFonts w:cs="Arial"/>
                <w:lang w:eastAsia="en-GB"/>
              </w:rPr>
            </w:pPr>
            <w:proofErr w:type="spellStart"/>
            <w:r w:rsidRPr="00A66A21">
              <w:rPr>
                <w:rFonts w:cs="Arial"/>
                <w:i/>
                <w:lang w:eastAsia="en-GB"/>
              </w:rPr>
              <w:t>ax</w:t>
            </w:r>
            <w:r w:rsidRPr="00A66A21">
              <w:rPr>
                <w:rFonts w:cs="Arial"/>
                <w:i/>
                <w:vertAlign w:val="superscript"/>
                <w:lang w:eastAsia="en-GB"/>
              </w:rPr>
              <w:t>n</w:t>
            </w:r>
            <w:proofErr w:type="spellEnd"/>
            <w:r w:rsidRPr="00A66A21">
              <w:rPr>
                <w:rFonts w:cs="Arial"/>
                <w:lang w:eastAsia="en-GB"/>
              </w:rPr>
              <w:t xml:space="preserve"> (</w:t>
            </w:r>
            <w:r w:rsidR="00AB7547">
              <w:rPr>
                <w:rFonts w:cs="Arial"/>
                <w:lang w:eastAsia="en-GB"/>
              </w:rPr>
              <w:t>includes</w:t>
            </w:r>
            <w:r w:rsidRPr="00A66A21">
              <w:rPr>
                <w:rFonts w:cs="Arial"/>
                <w:lang w:eastAsia="en-GB"/>
              </w:rPr>
              <w:t xml:space="preserve"> sums of no more than three of these) </w:t>
            </w:r>
          </w:p>
          <w:p w14:paraId="792DB88B" w14:textId="77777777" w:rsidR="0008119D" w:rsidRDefault="00C42546" w:rsidP="00CD5BA1">
            <w:pPr>
              <w:pStyle w:val="ListParagraph"/>
              <w:numPr>
                <w:ilvl w:val="0"/>
                <w:numId w:val="54"/>
              </w:numPr>
              <w:shd w:val="clear" w:color="auto" w:fill="FEEFE6"/>
              <w:autoSpaceDE w:val="0"/>
              <w:autoSpaceDN w:val="0"/>
              <w:adjustRightInd w:val="0"/>
              <w:ind w:left="607" w:hanging="247"/>
              <w:rPr>
                <w:rFonts w:cs="Arial"/>
                <w:lang w:eastAsia="en-GB"/>
              </w:rPr>
            </w:pPr>
            <w:proofErr w:type="spellStart"/>
            <w:r w:rsidRPr="00A66A21">
              <w:rPr>
                <w:rFonts w:cs="Arial"/>
                <w:i/>
                <w:lang w:eastAsia="en-GB"/>
              </w:rPr>
              <w:t>ab</w:t>
            </w:r>
            <w:r w:rsidRPr="00A66A21">
              <w:rPr>
                <w:rFonts w:cs="Arial"/>
                <w:i/>
                <w:vertAlign w:val="superscript"/>
                <w:lang w:eastAsia="en-GB"/>
              </w:rPr>
              <w:t>x</w:t>
            </w:r>
            <w:proofErr w:type="spellEnd"/>
            <w:r w:rsidRPr="00A66A21">
              <w:rPr>
                <w:rFonts w:cs="Arial"/>
                <w:lang w:eastAsia="en-GB"/>
              </w:rPr>
              <w:t xml:space="preserve"> + </w:t>
            </w:r>
            <w:r w:rsidRPr="00A66A21">
              <w:rPr>
                <w:rFonts w:cs="Arial"/>
                <w:i/>
                <w:lang w:eastAsia="en-GB"/>
              </w:rPr>
              <w:t>c</w:t>
            </w:r>
            <w:r w:rsidRPr="00A66A21">
              <w:rPr>
                <w:rFonts w:cs="Arial"/>
                <w:lang w:eastAsia="en-GB"/>
              </w:rPr>
              <w:t>.</w:t>
            </w:r>
          </w:p>
          <w:p w14:paraId="04537FFF" w14:textId="29EEC3DC" w:rsidR="00D90BD8" w:rsidRPr="00A66A21" w:rsidRDefault="0008119D" w:rsidP="00117BD8">
            <w:pPr>
              <w:shd w:val="clear" w:color="auto" w:fill="FEEFE6"/>
              <w:autoSpaceDE w:val="0"/>
              <w:autoSpaceDN w:val="0"/>
              <w:adjustRightInd w:val="0"/>
              <w:ind w:left="360"/>
              <w:rPr>
                <w:rFonts w:cs="Arial"/>
                <w:szCs w:val="20"/>
                <w:lang w:eastAsia="en-GB"/>
              </w:rPr>
            </w:pPr>
            <w:r w:rsidRPr="0008119D">
              <w:rPr>
                <w:rFonts w:cs="Arial"/>
                <w:lang w:eastAsia="en-GB"/>
              </w:rPr>
              <w:t xml:space="preserve">where n = –2, –1, </w:t>
            </w:r>
            <m:oMath>
              <m:r>
                <m:rPr>
                  <m:nor/>
                </m:rPr>
                <w:rPr>
                  <w:rFonts w:cs="Arial"/>
                  <w:lang w:eastAsia="en-GB"/>
                </w:rPr>
                <m:t>-</m:t>
              </m:r>
              <m:f>
                <m:fPr>
                  <m:ctrlPr>
                    <w:rPr>
                      <w:rFonts w:ascii="Cambria Math" w:hAnsi="Cambria Math" w:cs="Arial"/>
                      <w:i/>
                      <w:lang w:eastAsia="en-GB"/>
                    </w:rPr>
                  </m:ctrlPr>
                </m:fPr>
                <m:num>
                  <m:r>
                    <m:rPr>
                      <m:nor/>
                    </m:rPr>
                    <w:rPr>
                      <w:rFonts w:cs="Arial"/>
                      <w:lang w:eastAsia="en-GB"/>
                    </w:rPr>
                    <m:t>1</m:t>
                  </m:r>
                </m:num>
                <m:den>
                  <m:r>
                    <m:rPr>
                      <m:nor/>
                    </m:rPr>
                    <w:rPr>
                      <w:rFonts w:cs="Arial"/>
                      <w:lang w:eastAsia="en-GB"/>
                    </w:rPr>
                    <m:t>2</m:t>
                  </m:r>
                </m:den>
              </m:f>
            </m:oMath>
            <w:r w:rsidR="00B12957">
              <w:rPr>
                <w:rFonts w:cs="Arial"/>
                <w:lang w:eastAsia="en-GB"/>
              </w:rPr>
              <w:t xml:space="preserve">, 0, </w:t>
            </w:r>
            <m:oMath>
              <m:f>
                <m:fPr>
                  <m:ctrlPr>
                    <w:rPr>
                      <w:rFonts w:ascii="Cambria Math" w:hAnsi="Cambria Math" w:cs="Arial"/>
                      <w:i/>
                      <w:lang w:eastAsia="en-GB"/>
                    </w:rPr>
                  </m:ctrlPr>
                </m:fPr>
                <m:num>
                  <m:r>
                    <m:rPr>
                      <m:nor/>
                    </m:rPr>
                    <w:rPr>
                      <w:rFonts w:cs="Arial"/>
                      <w:lang w:eastAsia="en-GB"/>
                    </w:rPr>
                    <m:t>1</m:t>
                  </m:r>
                </m:num>
                <m:den>
                  <m:r>
                    <m:rPr>
                      <m:nor/>
                    </m:rPr>
                    <w:rPr>
                      <w:rFonts w:cs="Arial"/>
                      <w:lang w:eastAsia="en-GB"/>
                    </w:rPr>
                    <m:t>2</m:t>
                  </m:r>
                </m:den>
              </m:f>
            </m:oMath>
            <w:r w:rsidR="00B1194D">
              <w:rPr>
                <w:rFonts w:cs="Arial"/>
                <w:lang w:eastAsia="en-GB"/>
              </w:rPr>
              <w:t xml:space="preserve">, 1, 2, 3; </w:t>
            </w:r>
            <w:r w:rsidR="00B1194D" w:rsidRPr="00B1194D">
              <w:rPr>
                <w:rFonts w:cs="Arial"/>
                <w:i/>
                <w:iCs/>
                <w:lang w:eastAsia="en-GB"/>
              </w:rPr>
              <w:t>a</w:t>
            </w:r>
            <w:r w:rsidR="00B1194D">
              <w:rPr>
                <w:rFonts w:cs="Arial"/>
                <w:lang w:eastAsia="en-GB"/>
              </w:rPr>
              <w:t xml:space="preserve"> and </w:t>
            </w:r>
            <w:r w:rsidR="00B1194D" w:rsidRPr="00B1194D">
              <w:rPr>
                <w:rFonts w:cs="Arial"/>
                <w:i/>
                <w:iCs/>
                <w:lang w:eastAsia="en-GB"/>
              </w:rPr>
              <w:t>c</w:t>
            </w:r>
            <w:r w:rsidR="00B1194D">
              <w:rPr>
                <w:rFonts w:cs="Arial"/>
                <w:lang w:eastAsia="en-GB"/>
              </w:rPr>
              <w:t xml:space="preserve"> </w:t>
            </w:r>
            <w:r w:rsidRPr="00B1194D">
              <w:rPr>
                <w:rFonts w:cs="Arial"/>
                <w:lang w:eastAsia="en-GB"/>
              </w:rPr>
              <w:t>are</w:t>
            </w:r>
            <w:r w:rsidR="00117BD8">
              <w:rPr>
                <w:rFonts w:cs="Arial"/>
                <w:lang w:eastAsia="en-GB"/>
              </w:rPr>
              <w:t xml:space="preserve"> </w:t>
            </w:r>
            <w:r w:rsidRPr="0008119D">
              <w:rPr>
                <w:rFonts w:cs="Arial"/>
                <w:lang w:eastAsia="en-GB"/>
              </w:rPr>
              <w:t xml:space="preserve">rational numbers; and </w:t>
            </w:r>
            <w:r w:rsidRPr="00A02BB9">
              <w:rPr>
                <w:rFonts w:cs="Arial"/>
                <w:i/>
                <w:iCs/>
                <w:lang w:eastAsia="en-GB"/>
              </w:rPr>
              <w:t>b</w:t>
            </w:r>
            <w:r w:rsidRPr="0008119D">
              <w:rPr>
                <w:rFonts w:cs="Arial"/>
                <w:lang w:eastAsia="en-GB"/>
              </w:rPr>
              <w:t xml:space="preserve"> is a positive integer</w:t>
            </w:r>
          </w:p>
          <w:p w14:paraId="3BFCC6CF" w14:textId="77777777" w:rsidR="00C42546" w:rsidRPr="005709F5" w:rsidRDefault="00C42546" w:rsidP="00A66A21">
            <w:pPr>
              <w:autoSpaceDE w:val="0"/>
              <w:autoSpaceDN w:val="0"/>
              <w:adjustRightInd w:val="0"/>
              <w:ind w:left="323" w:hanging="283"/>
              <w:rPr>
                <w:rFonts w:cs="Arial"/>
                <w:szCs w:val="20"/>
                <w:lang w:eastAsia="en-GB"/>
              </w:rPr>
            </w:pPr>
          </w:p>
          <w:p w14:paraId="6B63C565" w14:textId="77777777" w:rsidR="00C42546" w:rsidRPr="00A66A21" w:rsidRDefault="00C42546" w:rsidP="00CD5BA1">
            <w:pPr>
              <w:pStyle w:val="ListParagraph"/>
              <w:numPr>
                <w:ilvl w:val="0"/>
                <w:numId w:val="53"/>
              </w:numPr>
              <w:shd w:val="clear" w:color="auto" w:fill="FEEFE6"/>
              <w:autoSpaceDE w:val="0"/>
              <w:autoSpaceDN w:val="0"/>
              <w:adjustRightInd w:val="0"/>
              <w:ind w:left="323" w:hanging="283"/>
              <w:rPr>
                <w:rFonts w:cs="Arial"/>
              </w:rPr>
            </w:pPr>
            <w:r w:rsidRPr="00A66A21">
              <w:rPr>
                <w:rFonts w:cs="Arial"/>
              </w:rPr>
              <w:t>Solve associated equations graphically, including finding and interpreting roots by graphical methods.</w:t>
            </w:r>
          </w:p>
          <w:p w14:paraId="6D98977E" w14:textId="77777777" w:rsidR="00C42546" w:rsidRPr="005709F5" w:rsidRDefault="00C42546" w:rsidP="00A66A21">
            <w:pPr>
              <w:autoSpaceDE w:val="0"/>
              <w:autoSpaceDN w:val="0"/>
              <w:adjustRightInd w:val="0"/>
              <w:ind w:left="323" w:hanging="283"/>
              <w:rPr>
                <w:rFonts w:cs="Arial"/>
                <w:szCs w:val="20"/>
                <w:lang w:eastAsia="en-GB"/>
              </w:rPr>
            </w:pPr>
          </w:p>
          <w:p w14:paraId="11F8BAE2" w14:textId="77777777" w:rsidR="00C42546" w:rsidRPr="00A66A21" w:rsidRDefault="00C42546" w:rsidP="00CD5BA1">
            <w:pPr>
              <w:pStyle w:val="ListParagraph"/>
              <w:numPr>
                <w:ilvl w:val="0"/>
                <w:numId w:val="53"/>
              </w:numPr>
              <w:shd w:val="clear" w:color="auto" w:fill="FEEFE6"/>
              <w:autoSpaceDE w:val="0"/>
              <w:autoSpaceDN w:val="0"/>
              <w:adjustRightInd w:val="0"/>
              <w:ind w:left="323" w:hanging="283"/>
              <w:rPr>
                <w:rFonts w:cs="Arial"/>
              </w:rPr>
            </w:pPr>
            <w:r w:rsidRPr="00A66A21">
              <w:rPr>
                <w:rFonts w:cs="Arial"/>
              </w:rPr>
              <w:t xml:space="preserve">Draw and interpret graphs representing exponential growth and decay problems. </w:t>
            </w:r>
          </w:p>
          <w:p w14:paraId="0E261831" w14:textId="77777777" w:rsidR="00C42546" w:rsidRPr="005709F5" w:rsidRDefault="00C42546" w:rsidP="001B42A8">
            <w:pPr>
              <w:autoSpaceDE w:val="0"/>
              <w:autoSpaceDN w:val="0"/>
              <w:adjustRightInd w:val="0"/>
              <w:rPr>
                <w:rFonts w:cs="Arial"/>
                <w:szCs w:val="20"/>
              </w:rPr>
            </w:pPr>
          </w:p>
          <w:p w14:paraId="667ACA18" w14:textId="77777777" w:rsidR="00C42546" w:rsidRPr="004A4E17" w:rsidRDefault="00C42546" w:rsidP="001B42A8">
            <w:pPr>
              <w:autoSpaceDE w:val="0"/>
              <w:autoSpaceDN w:val="0"/>
              <w:adjustRightInd w:val="0"/>
              <w:rPr>
                <w:lang w:eastAsia="en-GB"/>
              </w:rPr>
            </w:pP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0FA7E0B3" w14:textId="7D9608C7" w:rsidR="00C42546" w:rsidRPr="005709F5" w:rsidRDefault="00C42546" w:rsidP="001B42A8">
            <w:pPr>
              <w:shd w:val="clear" w:color="auto" w:fill="FEEFE6"/>
              <w:autoSpaceDE w:val="0"/>
              <w:autoSpaceDN w:val="0"/>
              <w:adjustRightInd w:val="0"/>
              <w:rPr>
                <w:rFonts w:cs="Arial"/>
                <w:szCs w:val="20"/>
              </w:rPr>
            </w:pPr>
            <w:r w:rsidRPr="005709F5">
              <w:rPr>
                <w:rFonts w:cs="Arial"/>
                <w:szCs w:val="20"/>
                <w:lang w:eastAsia="en-GB"/>
              </w:rPr>
              <w:lastRenderedPageBreak/>
              <w:t xml:space="preserve">Software drawing packages such as </w:t>
            </w:r>
            <w:r w:rsidR="00F61AC1">
              <w:rPr>
                <w:rFonts w:cs="Arial"/>
                <w:szCs w:val="20"/>
                <w:lang w:eastAsia="en-GB"/>
              </w:rPr>
              <w:t>GeoGebra</w:t>
            </w:r>
            <w:r w:rsidRPr="005709F5">
              <w:rPr>
                <w:rFonts w:cs="Arial"/>
                <w:szCs w:val="20"/>
                <w:lang w:eastAsia="en-GB"/>
              </w:rPr>
              <w:t xml:space="preserve"> (</w:t>
            </w:r>
            <w:hyperlink r:id="rId125" w:history="1">
              <w:r w:rsidRPr="005709F5">
                <w:rPr>
                  <w:rStyle w:val="Hyperlink"/>
                  <w:rFonts w:cs="Arial"/>
                  <w:szCs w:val="20"/>
                  <w:lang w:eastAsia="en-GB"/>
                </w:rPr>
                <w:t>www.</w:t>
              </w:r>
              <w:r w:rsidR="00F61AC1">
                <w:rPr>
                  <w:rStyle w:val="Hyperlink"/>
                  <w:rFonts w:cs="Arial"/>
                  <w:szCs w:val="20"/>
                  <w:lang w:eastAsia="en-GB"/>
                </w:rPr>
                <w:t>GeoGebra</w:t>
              </w:r>
              <w:r w:rsidRPr="005709F5">
                <w:rPr>
                  <w:rStyle w:val="Hyperlink"/>
                  <w:rFonts w:cs="Arial"/>
                  <w:szCs w:val="20"/>
                  <w:lang w:eastAsia="en-GB"/>
                </w:rPr>
                <w:t>.org</w:t>
              </w:r>
            </w:hyperlink>
            <w:r w:rsidRPr="005709F5">
              <w:rPr>
                <w:rFonts w:cs="Arial"/>
                <w:szCs w:val="20"/>
                <w:lang w:eastAsia="en-GB"/>
              </w:rPr>
              <w:t xml:space="preserve">) are useful for learners to use to investigate different features of graphs. </w:t>
            </w:r>
            <w:r w:rsidR="00F61AC1">
              <w:rPr>
                <w:rFonts w:cs="Arial"/>
                <w:szCs w:val="20"/>
                <w:lang w:eastAsia="en-GB"/>
              </w:rPr>
              <w:t>GeoGebra</w:t>
            </w:r>
            <w:r w:rsidRPr="005709F5">
              <w:rPr>
                <w:rFonts w:cs="Arial"/>
                <w:szCs w:val="20"/>
                <w:lang w:eastAsia="en-GB"/>
              </w:rPr>
              <w:t xml:space="preserve"> is free to download.</w:t>
            </w:r>
            <w:r w:rsidRPr="005709F5">
              <w:rPr>
                <w:rFonts w:cs="Arial"/>
                <w:szCs w:val="20"/>
              </w:rPr>
              <w:t xml:space="preserve"> </w:t>
            </w:r>
          </w:p>
          <w:p w14:paraId="3663EEAC" w14:textId="77777777" w:rsidR="00C42546" w:rsidRPr="005709F5" w:rsidRDefault="00C42546" w:rsidP="001B42A8">
            <w:pPr>
              <w:shd w:val="clear" w:color="auto" w:fill="FEEFE6"/>
              <w:autoSpaceDE w:val="0"/>
              <w:autoSpaceDN w:val="0"/>
              <w:adjustRightInd w:val="0"/>
              <w:rPr>
                <w:rFonts w:cs="Arial"/>
                <w:szCs w:val="20"/>
              </w:rPr>
            </w:pPr>
          </w:p>
          <w:p w14:paraId="32C80671" w14:textId="52A98D44" w:rsidR="00C42546" w:rsidRPr="005709F5" w:rsidRDefault="00C42546" w:rsidP="001B42A8">
            <w:pPr>
              <w:shd w:val="clear" w:color="auto" w:fill="FEEFE6"/>
              <w:autoSpaceDE w:val="0"/>
              <w:autoSpaceDN w:val="0"/>
              <w:adjustRightInd w:val="0"/>
              <w:rPr>
                <w:rFonts w:cs="Arial"/>
                <w:szCs w:val="20"/>
                <w:lang w:eastAsia="en-GB"/>
              </w:rPr>
            </w:pPr>
            <w:r w:rsidRPr="005709F5">
              <w:rPr>
                <w:rFonts w:cs="Arial"/>
                <w:szCs w:val="20"/>
              </w:rPr>
              <w:t xml:space="preserve">Start by asking learners to draw </w:t>
            </w:r>
            <w:r w:rsidRPr="005709F5">
              <w:rPr>
                <w:rFonts w:cs="Arial"/>
                <w:szCs w:val="20"/>
                <w:lang w:eastAsia="en-GB"/>
              </w:rPr>
              <w:t>functions of the form</w:t>
            </w:r>
            <w:r w:rsidR="001654C9">
              <w:rPr>
                <w:rFonts w:cs="Arial"/>
                <w:szCs w:val="20"/>
                <w:lang w:eastAsia="en-GB"/>
              </w:rPr>
              <w:t xml:space="preserve"> </w:t>
            </w:r>
            <m:oMath>
              <m:f>
                <m:fPr>
                  <m:ctrlPr>
                    <w:rPr>
                      <w:rFonts w:ascii="Cambria Math" w:hAnsi="Cambria Math" w:cs="Arial"/>
                      <w:i/>
                      <w:szCs w:val="20"/>
                      <w:lang w:eastAsia="en-GB"/>
                    </w:rPr>
                  </m:ctrlPr>
                </m:fPr>
                <m:num>
                  <m:r>
                    <m:rPr>
                      <m:nor/>
                    </m:rPr>
                    <w:rPr>
                      <w:rFonts w:cs="Arial"/>
                      <w:i/>
                      <w:iCs/>
                      <w:szCs w:val="20"/>
                      <w:lang w:eastAsia="en-GB"/>
                    </w:rPr>
                    <m:t>a</m:t>
                  </m:r>
                </m:num>
                <m:den>
                  <m:sSup>
                    <m:sSupPr>
                      <m:ctrlPr>
                        <w:rPr>
                          <w:rFonts w:ascii="Cambria Math" w:hAnsi="Cambria Math" w:cs="Arial"/>
                          <w:i/>
                          <w:szCs w:val="20"/>
                          <w:lang w:eastAsia="en-GB"/>
                        </w:rPr>
                      </m:ctrlPr>
                    </m:sSupPr>
                    <m:e>
                      <m:r>
                        <m:rPr>
                          <m:nor/>
                        </m:rPr>
                        <w:rPr>
                          <w:rFonts w:cs="Arial"/>
                          <w:i/>
                          <w:iCs/>
                          <w:szCs w:val="20"/>
                          <w:lang w:eastAsia="en-GB"/>
                        </w:rPr>
                        <m:t>x</m:t>
                      </m:r>
                    </m:e>
                    <m:sup>
                      <m:r>
                        <m:rPr>
                          <m:nor/>
                        </m:rPr>
                        <w:rPr>
                          <w:rFonts w:cs="Arial"/>
                          <w:szCs w:val="20"/>
                          <w:lang w:eastAsia="en-GB"/>
                        </w:rPr>
                        <m:t>2</m:t>
                      </m:r>
                    </m:sup>
                  </m:sSup>
                </m:den>
              </m:f>
            </m:oMath>
            <w:r w:rsidRPr="005709F5">
              <w:rPr>
                <w:rFonts w:cs="Arial"/>
                <w:szCs w:val="20"/>
                <w:lang w:eastAsia="en-GB"/>
              </w:rPr>
              <w:t>;</w:t>
            </w:r>
            <w:r w:rsidR="00617BDE">
              <w:rPr>
                <w:rFonts w:cs="Arial"/>
                <w:szCs w:val="20"/>
                <w:lang w:eastAsia="en-GB"/>
              </w:rPr>
              <w:t xml:space="preserve"> </w:t>
            </w:r>
            <m:oMath>
              <m:f>
                <m:fPr>
                  <m:ctrlPr>
                    <w:rPr>
                      <w:rFonts w:ascii="Cambria Math" w:hAnsi="Cambria Math" w:cs="Arial"/>
                      <w:i/>
                      <w:szCs w:val="20"/>
                      <w:lang w:eastAsia="en-GB"/>
                    </w:rPr>
                  </m:ctrlPr>
                </m:fPr>
                <m:num>
                  <m:r>
                    <m:rPr>
                      <m:nor/>
                    </m:rPr>
                    <w:rPr>
                      <w:rFonts w:cs="Arial"/>
                      <w:i/>
                      <w:iCs/>
                      <w:szCs w:val="20"/>
                      <w:lang w:eastAsia="en-GB"/>
                    </w:rPr>
                    <m:t>a</m:t>
                  </m:r>
                </m:num>
                <m:den>
                  <m:r>
                    <m:rPr>
                      <m:nor/>
                    </m:rPr>
                    <w:rPr>
                      <w:rFonts w:cs="Arial"/>
                      <w:i/>
                      <w:iCs/>
                      <w:szCs w:val="20"/>
                      <w:lang w:eastAsia="en-GB"/>
                    </w:rPr>
                    <m:t>x</m:t>
                  </m:r>
                </m:den>
              </m:f>
            </m:oMath>
            <w:r w:rsidRPr="005709F5">
              <w:rPr>
                <w:rFonts w:cs="Arial"/>
                <w:szCs w:val="20"/>
                <w:lang w:eastAsia="en-GB"/>
              </w:rPr>
              <w:t xml:space="preserve">; </w:t>
            </w:r>
            <w:r w:rsidRPr="005709F5">
              <w:rPr>
                <w:rFonts w:cs="Arial"/>
                <w:i/>
                <w:szCs w:val="20"/>
                <w:lang w:eastAsia="en-GB"/>
              </w:rPr>
              <w:t>ax</w:t>
            </w:r>
            <w:r w:rsidRPr="005709F5">
              <w:rPr>
                <w:rFonts w:cs="Arial"/>
                <w:szCs w:val="20"/>
                <w:vertAlign w:val="superscript"/>
                <w:lang w:eastAsia="en-GB"/>
              </w:rPr>
              <w:t>3</w:t>
            </w:r>
            <w:r w:rsidRPr="005709F5">
              <w:rPr>
                <w:rFonts w:cs="Arial"/>
                <w:szCs w:val="20"/>
                <w:lang w:eastAsia="en-GB"/>
              </w:rPr>
              <w:t xml:space="preserve">; </w:t>
            </w:r>
            <w:proofErr w:type="spellStart"/>
            <w:r w:rsidRPr="005709F5">
              <w:rPr>
                <w:rFonts w:cs="Arial"/>
                <w:i/>
                <w:szCs w:val="20"/>
                <w:lang w:eastAsia="en-GB"/>
              </w:rPr>
              <w:t>a</w:t>
            </w:r>
            <w:r w:rsidRPr="005709F5">
              <w:rPr>
                <w:rFonts w:cs="Arial"/>
                <w:i/>
                <w:szCs w:val="20"/>
                <w:vertAlign w:val="superscript"/>
                <w:lang w:eastAsia="en-GB"/>
              </w:rPr>
              <w:t>x</w:t>
            </w:r>
            <w:proofErr w:type="spellEnd"/>
            <w:r w:rsidRPr="005709F5">
              <w:rPr>
                <w:rFonts w:cs="Arial"/>
                <w:szCs w:val="20"/>
                <w:lang w:eastAsia="en-GB"/>
              </w:rPr>
              <w:t xml:space="preserve">; where </w:t>
            </w:r>
            <w:r w:rsidRPr="005709F5">
              <w:rPr>
                <w:rFonts w:cs="Arial"/>
                <w:i/>
                <w:szCs w:val="20"/>
                <w:lang w:eastAsia="en-GB"/>
              </w:rPr>
              <w:t xml:space="preserve">a </w:t>
            </w:r>
            <w:r w:rsidRPr="005709F5">
              <w:rPr>
                <w:rFonts w:cs="Arial"/>
                <w:szCs w:val="20"/>
                <w:lang w:eastAsia="en-GB"/>
              </w:rPr>
              <w:t xml:space="preserve">is a constant, using a graph </w:t>
            </w:r>
            <w:r w:rsidRPr="005709F5">
              <w:rPr>
                <w:rFonts w:cs="Arial"/>
                <w:szCs w:val="20"/>
                <w:lang w:eastAsia="en-GB"/>
              </w:rPr>
              <w:lastRenderedPageBreak/>
              <w:t xml:space="preserve">drawing package like </w:t>
            </w:r>
            <w:r w:rsidR="00F61AC1">
              <w:rPr>
                <w:rFonts w:cs="Arial"/>
                <w:szCs w:val="20"/>
                <w:lang w:eastAsia="en-GB"/>
              </w:rPr>
              <w:t>GeoGebra</w:t>
            </w:r>
            <w:r w:rsidRPr="005709F5">
              <w:rPr>
                <w:rFonts w:cs="Arial"/>
                <w:szCs w:val="20"/>
                <w:lang w:eastAsia="en-GB"/>
              </w:rPr>
              <w:t xml:space="preserve">. Ask learners to work in groups to use the software to gain an awareness of what each of the different types of </w:t>
            </w:r>
            <w:proofErr w:type="gramStart"/>
            <w:r w:rsidRPr="005709F5">
              <w:rPr>
                <w:rFonts w:cs="Arial"/>
                <w:szCs w:val="20"/>
                <w:lang w:eastAsia="en-GB"/>
              </w:rPr>
              <w:t>graph</w:t>
            </w:r>
            <w:proofErr w:type="gramEnd"/>
            <w:r w:rsidRPr="005709F5">
              <w:rPr>
                <w:rFonts w:cs="Arial"/>
                <w:szCs w:val="20"/>
                <w:lang w:eastAsia="en-GB"/>
              </w:rPr>
              <w:t xml:space="preserve"> look like. Learners should recognise common types of functions from their graphs, for example the parabola, hyperbola, quadratic, cubic and exponential graphs. </w:t>
            </w:r>
          </w:p>
          <w:p w14:paraId="3EABDB3E" w14:textId="77777777" w:rsidR="00C42546" w:rsidRPr="005709F5" w:rsidRDefault="00C42546" w:rsidP="001B42A8">
            <w:pPr>
              <w:shd w:val="clear" w:color="auto" w:fill="FEEFE6"/>
              <w:autoSpaceDE w:val="0"/>
              <w:autoSpaceDN w:val="0"/>
              <w:adjustRightInd w:val="0"/>
              <w:rPr>
                <w:rFonts w:cs="Arial"/>
                <w:szCs w:val="20"/>
                <w:lang w:eastAsia="en-GB"/>
              </w:rPr>
            </w:pPr>
          </w:p>
          <w:p w14:paraId="6206AA38" w14:textId="39A1367C" w:rsidR="00C42546" w:rsidRPr="005709F5" w:rsidRDefault="00C42546" w:rsidP="001B42A8">
            <w:pPr>
              <w:shd w:val="clear" w:color="auto" w:fill="FEEFE6"/>
              <w:autoSpaceDE w:val="0"/>
              <w:autoSpaceDN w:val="0"/>
              <w:adjustRightInd w:val="0"/>
              <w:rPr>
                <w:rFonts w:cs="Arial"/>
                <w:szCs w:val="20"/>
                <w:lang w:eastAsia="en-GB"/>
              </w:rPr>
            </w:pPr>
            <w:r>
              <w:rPr>
                <w:rFonts w:cs="Arial"/>
                <w:szCs w:val="20"/>
                <w:lang w:eastAsia="en-GB"/>
              </w:rPr>
              <w:t>Use t</w:t>
            </w:r>
            <w:r w:rsidRPr="005709F5">
              <w:rPr>
                <w:rFonts w:cs="Arial"/>
                <w:szCs w:val="20"/>
                <w:lang w:eastAsia="en-GB"/>
              </w:rPr>
              <w:t>he Maths is Fun website (</w:t>
            </w:r>
            <w:hyperlink r:id="rId126" w:history="1">
              <w:r w:rsidRPr="005709F5">
                <w:rPr>
                  <w:rStyle w:val="Hyperlink"/>
                  <w:rFonts w:cs="Arial"/>
                  <w:szCs w:val="20"/>
                  <w:lang w:eastAsia="en-GB"/>
                </w:rPr>
                <w:t>www.mathsisfun.com</w:t>
              </w:r>
            </w:hyperlink>
            <w:r w:rsidRPr="005709F5">
              <w:rPr>
                <w:rFonts w:cs="Arial"/>
                <w:szCs w:val="20"/>
                <w:lang w:eastAsia="en-GB"/>
              </w:rPr>
              <w:t xml:space="preserve">) to explore the effect of transforming graphs. Search for ‘Function </w:t>
            </w:r>
            <w:proofErr w:type="gramStart"/>
            <w:r w:rsidRPr="005709F5">
              <w:rPr>
                <w:rFonts w:cs="Arial"/>
                <w:szCs w:val="20"/>
                <w:lang w:eastAsia="en-GB"/>
              </w:rPr>
              <w:t>transformations’</w:t>
            </w:r>
            <w:proofErr w:type="gramEnd"/>
            <w:r w:rsidRPr="005709F5">
              <w:rPr>
                <w:rFonts w:cs="Arial"/>
                <w:szCs w:val="20"/>
                <w:lang w:eastAsia="en-GB"/>
              </w:rPr>
              <w:t xml:space="preserve">.  This page explains how all transformations can be done in one go using the arrangement: </w:t>
            </w:r>
            <w:r w:rsidRPr="005709F5">
              <w:rPr>
                <w:rFonts w:cs="Arial"/>
                <w:i/>
                <w:szCs w:val="20"/>
                <w:lang w:eastAsia="en-GB"/>
              </w:rPr>
              <w:t>a</w:t>
            </w:r>
            <w:r w:rsidR="006E5A4E">
              <w:rPr>
                <w:rFonts w:cs="Arial"/>
                <w:i/>
                <w:szCs w:val="20"/>
                <w:lang w:eastAsia="en-GB"/>
              </w:rPr>
              <w:t xml:space="preserve"> </w:t>
            </w:r>
            <w:r w:rsidRPr="005709F5">
              <w:rPr>
                <w:rFonts w:cs="Arial"/>
                <w:szCs w:val="20"/>
                <w:lang w:eastAsia="en-GB"/>
              </w:rPr>
              <w:t>f(</w:t>
            </w:r>
            <w:r w:rsidRPr="005709F5">
              <w:rPr>
                <w:rFonts w:cs="Arial"/>
                <w:i/>
                <w:szCs w:val="20"/>
                <w:lang w:eastAsia="en-GB"/>
              </w:rPr>
              <w:t>b</w:t>
            </w:r>
            <w:r w:rsidRPr="005709F5">
              <w:rPr>
                <w:rFonts w:cs="Arial"/>
                <w:szCs w:val="20"/>
                <w:lang w:eastAsia="en-GB"/>
              </w:rPr>
              <w:t>(</w:t>
            </w:r>
            <w:r w:rsidRPr="005709F5">
              <w:rPr>
                <w:rFonts w:cs="Arial"/>
                <w:i/>
                <w:szCs w:val="20"/>
                <w:lang w:eastAsia="en-GB"/>
              </w:rPr>
              <w:t xml:space="preserve">x </w:t>
            </w:r>
            <w:r w:rsidRPr="005709F5">
              <w:rPr>
                <w:rFonts w:cs="Arial"/>
                <w:szCs w:val="20"/>
                <w:lang w:eastAsia="en-GB"/>
              </w:rPr>
              <w:t xml:space="preserve">+ </w:t>
            </w:r>
            <w:r w:rsidRPr="005709F5">
              <w:rPr>
                <w:rFonts w:cs="Arial"/>
                <w:i/>
                <w:szCs w:val="20"/>
                <w:lang w:eastAsia="en-GB"/>
              </w:rPr>
              <w:t>c</w:t>
            </w:r>
            <w:r w:rsidRPr="005709F5">
              <w:rPr>
                <w:rFonts w:cs="Arial"/>
                <w:szCs w:val="20"/>
                <w:lang w:eastAsia="en-GB"/>
              </w:rPr>
              <w:t xml:space="preserve">)) + </w:t>
            </w:r>
            <w:r w:rsidRPr="005709F5">
              <w:rPr>
                <w:rFonts w:cs="Arial"/>
                <w:i/>
                <w:szCs w:val="20"/>
                <w:lang w:eastAsia="en-GB"/>
              </w:rPr>
              <w:t>d</w:t>
            </w:r>
            <w:r w:rsidRPr="005709F5">
              <w:rPr>
                <w:rFonts w:cs="Arial"/>
                <w:szCs w:val="20"/>
                <w:lang w:eastAsia="en-GB"/>
              </w:rPr>
              <w:t xml:space="preserve">. Remind </w:t>
            </w:r>
            <w:r>
              <w:rPr>
                <w:rFonts w:cs="Arial"/>
                <w:szCs w:val="20"/>
                <w:lang w:eastAsia="en-GB"/>
              </w:rPr>
              <w:t>learners</w:t>
            </w:r>
            <w:r w:rsidRPr="005709F5">
              <w:rPr>
                <w:rFonts w:cs="Arial"/>
                <w:szCs w:val="20"/>
                <w:lang w:eastAsia="en-GB"/>
              </w:rPr>
              <w:t xml:space="preserve"> that for quadratic equations</w:t>
            </w:r>
            <w:r>
              <w:rPr>
                <w:rFonts w:cs="Arial"/>
                <w:szCs w:val="20"/>
                <w:lang w:eastAsia="en-GB"/>
              </w:rPr>
              <w:t>,</w:t>
            </w:r>
            <w:r w:rsidRPr="005709F5">
              <w:rPr>
                <w:rFonts w:cs="Arial"/>
                <w:szCs w:val="20"/>
                <w:lang w:eastAsia="en-GB"/>
              </w:rPr>
              <w:t xml:space="preserve"> completing the square arranges the quadratic function in this form. </w:t>
            </w:r>
          </w:p>
          <w:p w14:paraId="34BD183C" w14:textId="3D554AD8" w:rsidR="00C42546" w:rsidRPr="005709F5" w:rsidRDefault="00C42546" w:rsidP="001B42A8">
            <w:pPr>
              <w:shd w:val="clear" w:color="auto" w:fill="FEEFE6"/>
              <w:autoSpaceDE w:val="0"/>
              <w:autoSpaceDN w:val="0"/>
              <w:adjustRightInd w:val="0"/>
              <w:rPr>
                <w:rFonts w:cs="Arial"/>
                <w:szCs w:val="20"/>
              </w:rPr>
            </w:pPr>
            <w:r w:rsidRPr="005709F5">
              <w:rPr>
                <w:rFonts w:cs="Arial"/>
                <w:szCs w:val="20"/>
                <w:lang w:eastAsia="en-GB"/>
              </w:rPr>
              <w:br/>
            </w:r>
            <w:r>
              <w:rPr>
                <w:rFonts w:cs="Arial"/>
                <w:szCs w:val="20"/>
                <w:lang w:eastAsia="en-GB"/>
              </w:rPr>
              <w:t>L</w:t>
            </w:r>
            <w:r w:rsidRPr="005709F5">
              <w:rPr>
                <w:rFonts w:cs="Arial"/>
                <w:szCs w:val="20"/>
                <w:lang w:eastAsia="en-GB"/>
              </w:rPr>
              <w:t xml:space="preserve">earners explore transformations of functions independently, </w:t>
            </w:r>
            <w:r>
              <w:rPr>
                <w:rFonts w:cs="Arial"/>
                <w:szCs w:val="20"/>
                <w:lang w:eastAsia="en-GB"/>
              </w:rPr>
              <w:t xml:space="preserve">using </w:t>
            </w:r>
            <w:r w:rsidR="00F61AC1">
              <w:rPr>
                <w:rFonts w:cs="Arial"/>
                <w:szCs w:val="20"/>
                <w:lang w:eastAsia="en-GB"/>
              </w:rPr>
              <w:t>GeoGebra</w:t>
            </w:r>
            <w:r>
              <w:rPr>
                <w:rFonts w:cs="Arial"/>
                <w:szCs w:val="20"/>
                <w:lang w:eastAsia="en-GB"/>
              </w:rPr>
              <w:t>. Y</w:t>
            </w:r>
            <w:r w:rsidRPr="005709F5">
              <w:rPr>
                <w:rFonts w:cs="Arial"/>
                <w:szCs w:val="20"/>
              </w:rPr>
              <w:t xml:space="preserve">ou can also find existing examples in the resource section of the </w:t>
            </w:r>
            <w:r w:rsidR="00F61AC1">
              <w:rPr>
                <w:rFonts w:cs="Arial"/>
                <w:szCs w:val="20"/>
              </w:rPr>
              <w:t>GeoGebra</w:t>
            </w:r>
            <w:r w:rsidRPr="005709F5">
              <w:rPr>
                <w:rFonts w:cs="Arial"/>
                <w:szCs w:val="20"/>
              </w:rPr>
              <w:t xml:space="preserve"> website. </w:t>
            </w:r>
            <w:r w:rsidRPr="005709F5">
              <w:rPr>
                <w:rFonts w:cs="Arial"/>
                <w:b/>
                <w:szCs w:val="20"/>
              </w:rPr>
              <w:t>(I)</w:t>
            </w:r>
            <w:r w:rsidRPr="005709F5">
              <w:rPr>
                <w:rFonts w:cs="Arial"/>
                <w:szCs w:val="20"/>
              </w:rPr>
              <w:t xml:space="preserve"> </w:t>
            </w:r>
            <w:r>
              <w:rPr>
                <w:rFonts w:cs="Arial"/>
                <w:b/>
                <w:bCs/>
                <w:szCs w:val="20"/>
              </w:rPr>
              <w:t>(E)</w:t>
            </w:r>
            <w:r w:rsidRPr="005709F5">
              <w:rPr>
                <w:rFonts w:cs="Arial"/>
                <w:szCs w:val="20"/>
              </w:rPr>
              <w:br/>
            </w:r>
          </w:p>
          <w:p w14:paraId="5557933B" w14:textId="78B41221" w:rsidR="00C42546" w:rsidRPr="005709F5" w:rsidRDefault="00C42546" w:rsidP="001B42A8">
            <w:pPr>
              <w:shd w:val="clear" w:color="auto" w:fill="FEEFE6"/>
              <w:autoSpaceDE w:val="0"/>
              <w:autoSpaceDN w:val="0"/>
              <w:adjustRightInd w:val="0"/>
              <w:rPr>
                <w:rFonts w:cs="Arial"/>
                <w:szCs w:val="20"/>
                <w:vertAlign w:val="superscript"/>
              </w:rPr>
            </w:pPr>
            <w:r w:rsidRPr="005709F5">
              <w:rPr>
                <w:rFonts w:cs="Arial"/>
                <w:szCs w:val="20"/>
              </w:rPr>
              <w:t xml:space="preserve">Once learners understand the effect of transforming a quadratic equation written in the form </w:t>
            </w:r>
            <w:r w:rsidRPr="005709F5">
              <w:rPr>
                <w:rFonts w:cs="Arial"/>
                <w:i/>
                <w:szCs w:val="20"/>
                <w:lang w:eastAsia="en-GB"/>
              </w:rPr>
              <w:t>a</w:t>
            </w:r>
            <w:r w:rsidR="006E5A4E">
              <w:rPr>
                <w:rFonts w:cs="Arial"/>
                <w:i/>
                <w:szCs w:val="20"/>
                <w:lang w:eastAsia="en-GB"/>
              </w:rPr>
              <w:t xml:space="preserve"> </w:t>
            </w:r>
            <w:r w:rsidRPr="005709F5">
              <w:rPr>
                <w:rFonts w:cs="Arial"/>
                <w:szCs w:val="20"/>
                <w:lang w:eastAsia="en-GB"/>
              </w:rPr>
              <w:t>f(</w:t>
            </w:r>
            <w:r w:rsidRPr="005709F5">
              <w:rPr>
                <w:rFonts w:cs="Arial"/>
                <w:i/>
                <w:szCs w:val="20"/>
                <w:lang w:eastAsia="en-GB"/>
              </w:rPr>
              <w:t>b</w:t>
            </w:r>
            <w:r w:rsidRPr="005709F5">
              <w:rPr>
                <w:rFonts w:cs="Arial"/>
                <w:szCs w:val="20"/>
                <w:lang w:eastAsia="en-GB"/>
              </w:rPr>
              <w:t>(</w:t>
            </w:r>
            <w:r w:rsidRPr="005709F5">
              <w:rPr>
                <w:rFonts w:cs="Arial"/>
                <w:i/>
                <w:szCs w:val="20"/>
                <w:lang w:eastAsia="en-GB"/>
              </w:rPr>
              <w:t xml:space="preserve">x </w:t>
            </w:r>
            <w:r w:rsidRPr="005709F5">
              <w:rPr>
                <w:rFonts w:cs="Arial"/>
                <w:szCs w:val="20"/>
                <w:lang w:eastAsia="en-GB"/>
              </w:rPr>
              <w:t xml:space="preserve">+ </w:t>
            </w:r>
            <w:r w:rsidRPr="005709F5">
              <w:rPr>
                <w:rFonts w:cs="Arial"/>
                <w:i/>
                <w:szCs w:val="20"/>
                <w:lang w:eastAsia="en-GB"/>
              </w:rPr>
              <w:t>c</w:t>
            </w:r>
            <w:r w:rsidRPr="005709F5">
              <w:rPr>
                <w:rFonts w:cs="Arial"/>
                <w:szCs w:val="20"/>
                <w:lang w:eastAsia="en-GB"/>
              </w:rPr>
              <w:t xml:space="preserve">)) + </w:t>
            </w:r>
            <w:r w:rsidRPr="005709F5">
              <w:rPr>
                <w:rFonts w:cs="Arial"/>
                <w:i/>
                <w:szCs w:val="20"/>
                <w:lang w:eastAsia="en-GB"/>
              </w:rPr>
              <w:t>d</w:t>
            </w:r>
            <w:r w:rsidRPr="005709F5">
              <w:rPr>
                <w:rFonts w:cs="Arial"/>
                <w:szCs w:val="20"/>
              </w:rPr>
              <w:t>, they will be able to derive how they find the turning point for different quadratic equations by completing the square and relat</w:t>
            </w:r>
            <w:r>
              <w:rPr>
                <w:rFonts w:cs="Arial"/>
                <w:szCs w:val="20"/>
              </w:rPr>
              <w:t>e</w:t>
            </w:r>
            <w:r w:rsidRPr="005709F5">
              <w:rPr>
                <w:rFonts w:cs="Arial"/>
                <w:szCs w:val="20"/>
              </w:rPr>
              <w:t xml:space="preserve"> this to a transformation of the graph of </w:t>
            </w:r>
            <w:r w:rsidRPr="005709F5">
              <w:rPr>
                <w:rFonts w:cs="Arial"/>
                <w:i/>
                <w:szCs w:val="20"/>
              </w:rPr>
              <w:t>x</w:t>
            </w:r>
            <w:r w:rsidRPr="005709F5">
              <w:rPr>
                <w:rFonts w:cs="Arial"/>
                <w:szCs w:val="20"/>
                <w:vertAlign w:val="superscript"/>
              </w:rPr>
              <w:t>2</w:t>
            </w:r>
            <w:r w:rsidRPr="001B42A8">
              <w:rPr>
                <w:rFonts w:cs="Arial"/>
                <w:szCs w:val="20"/>
              </w:rPr>
              <w:t xml:space="preserve">. </w:t>
            </w:r>
            <w:r w:rsidRPr="005709F5">
              <w:rPr>
                <w:rFonts w:cs="Arial"/>
                <w:szCs w:val="20"/>
                <w:vertAlign w:val="superscript"/>
              </w:rPr>
              <w:br/>
            </w:r>
          </w:p>
          <w:p w14:paraId="1BB82BAE" w14:textId="77777777" w:rsidR="00C42546" w:rsidRPr="005709F5" w:rsidRDefault="00C42546" w:rsidP="001B42A8">
            <w:pPr>
              <w:shd w:val="clear" w:color="auto" w:fill="FEEFE6"/>
              <w:autoSpaceDE w:val="0"/>
              <w:autoSpaceDN w:val="0"/>
              <w:adjustRightInd w:val="0"/>
              <w:rPr>
                <w:rFonts w:cs="Arial"/>
                <w:b/>
                <w:szCs w:val="20"/>
              </w:rPr>
            </w:pPr>
            <w:r>
              <w:rPr>
                <w:rFonts w:cs="Arial"/>
                <w:szCs w:val="20"/>
              </w:rPr>
              <w:t>A</w:t>
            </w:r>
            <w:r w:rsidRPr="005709F5">
              <w:rPr>
                <w:rFonts w:cs="Arial"/>
                <w:szCs w:val="20"/>
              </w:rPr>
              <w:t xml:space="preserve"> good resource to consolidate or assess </w:t>
            </w:r>
            <w:r>
              <w:rPr>
                <w:rFonts w:cs="Arial"/>
                <w:szCs w:val="20"/>
              </w:rPr>
              <w:t>learners’</w:t>
            </w:r>
            <w:r w:rsidRPr="005709F5">
              <w:rPr>
                <w:rFonts w:cs="Arial"/>
                <w:szCs w:val="20"/>
              </w:rPr>
              <w:t xml:space="preserve"> understanding of how to use transformations of the graph of </w:t>
            </w:r>
            <w:r w:rsidRPr="005709F5">
              <w:rPr>
                <w:rFonts w:cs="Arial"/>
                <w:i/>
                <w:szCs w:val="20"/>
              </w:rPr>
              <w:t>x</w:t>
            </w:r>
            <w:r w:rsidRPr="005709F5">
              <w:rPr>
                <w:rFonts w:cs="Arial"/>
                <w:szCs w:val="20"/>
                <w:vertAlign w:val="superscript"/>
              </w:rPr>
              <w:t>2</w:t>
            </w:r>
            <w:r w:rsidRPr="005709F5">
              <w:rPr>
                <w:rFonts w:cs="Arial"/>
                <w:szCs w:val="20"/>
              </w:rPr>
              <w:t xml:space="preserve"> to identify key properties such as turning points</w:t>
            </w:r>
            <w:r>
              <w:rPr>
                <w:rFonts w:cs="Arial"/>
                <w:szCs w:val="20"/>
              </w:rPr>
              <w:t xml:space="preserve"> is in the</w:t>
            </w:r>
            <w:r w:rsidRPr="005709F5">
              <w:rPr>
                <w:rFonts w:cs="Arial"/>
                <w:szCs w:val="20"/>
              </w:rPr>
              <w:t xml:space="preserve"> STEM learning e-library (</w:t>
            </w:r>
            <w:hyperlink r:id="rId127" w:history="1">
              <w:r w:rsidRPr="005709F5">
                <w:rPr>
                  <w:rStyle w:val="Hyperlink"/>
                  <w:rFonts w:cs="Arial"/>
                  <w:szCs w:val="20"/>
                </w:rPr>
                <w:t>www.stem.org.uk</w:t>
              </w:r>
            </w:hyperlink>
            <w:r w:rsidRPr="005709F5">
              <w:rPr>
                <w:rFonts w:cs="Arial"/>
                <w:szCs w:val="20"/>
              </w:rPr>
              <w:t>)</w:t>
            </w:r>
            <w:r>
              <w:rPr>
                <w:rFonts w:cs="Arial"/>
                <w:szCs w:val="20"/>
              </w:rPr>
              <w:t>;</w:t>
            </w:r>
            <w:r w:rsidRPr="005709F5">
              <w:rPr>
                <w:rFonts w:cs="Arial"/>
                <w:szCs w:val="20"/>
              </w:rPr>
              <w:t xml:space="preserve"> it is called ‘Linking the properties and forms of quadratic functions C1’. </w:t>
            </w:r>
            <w:r w:rsidRPr="005709F5">
              <w:rPr>
                <w:rFonts w:cs="Arial"/>
                <w:b/>
                <w:szCs w:val="20"/>
              </w:rPr>
              <w:t>(I) (F)</w:t>
            </w:r>
            <w:r w:rsidRPr="005709F5">
              <w:rPr>
                <w:rFonts w:cs="Arial"/>
                <w:b/>
                <w:szCs w:val="20"/>
              </w:rPr>
              <w:br/>
              <w:t xml:space="preserve"> </w:t>
            </w:r>
          </w:p>
          <w:p w14:paraId="0370859C" w14:textId="02DA23A1" w:rsidR="00C42546" w:rsidRPr="005709F5" w:rsidRDefault="00C42546" w:rsidP="001B42A8">
            <w:pPr>
              <w:shd w:val="clear" w:color="auto" w:fill="FEEFE6"/>
              <w:autoSpaceDE w:val="0"/>
              <w:autoSpaceDN w:val="0"/>
              <w:adjustRightInd w:val="0"/>
              <w:rPr>
                <w:rFonts w:cs="Arial"/>
                <w:szCs w:val="20"/>
                <w:lang w:eastAsia="en-GB"/>
              </w:rPr>
            </w:pPr>
            <w:r w:rsidRPr="005709F5">
              <w:rPr>
                <w:rFonts w:cs="Arial"/>
                <w:szCs w:val="20"/>
                <w:lang w:eastAsia="en-GB"/>
              </w:rPr>
              <w:t>The Maths is Fun website (</w:t>
            </w:r>
            <w:hyperlink r:id="rId128" w:history="1">
              <w:r w:rsidRPr="005709F5">
                <w:rPr>
                  <w:rStyle w:val="Hyperlink"/>
                  <w:rFonts w:cs="Arial"/>
                  <w:szCs w:val="20"/>
                  <w:lang w:eastAsia="en-GB"/>
                </w:rPr>
                <w:t>www.mathsisfun.com</w:t>
              </w:r>
            </w:hyperlink>
            <w:r w:rsidRPr="005709F5">
              <w:rPr>
                <w:rFonts w:cs="Arial"/>
                <w:szCs w:val="20"/>
                <w:lang w:eastAsia="en-GB"/>
              </w:rPr>
              <w:t xml:space="preserve">) also has a useful page describing different asymptotes. This includes questions for learners to explore on their own, including detailed explanations to support the solutions. Learners could explore these questions alongside the use of </w:t>
            </w:r>
            <w:r>
              <w:rPr>
                <w:rFonts w:cs="Arial"/>
                <w:szCs w:val="20"/>
                <w:lang w:eastAsia="en-GB"/>
              </w:rPr>
              <w:t xml:space="preserve">the </w:t>
            </w:r>
            <w:r w:rsidR="00F61AC1">
              <w:rPr>
                <w:rFonts w:cs="Arial"/>
                <w:szCs w:val="20"/>
                <w:lang w:eastAsia="en-GB"/>
              </w:rPr>
              <w:t>GeoGebra</w:t>
            </w:r>
            <w:r w:rsidRPr="005709F5">
              <w:rPr>
                <w:rFonts w:cs="Arial"/>
                <w:szCs w:val="20"/>
                <w:lang w:eastAsia="en-GB"/>
              </w:rPr>
              <w:t xml:space="preserve"> graphing calculator package. </w:t>
            </w:r>
            <w:r w:rsidRPr="005709F5">
              <w:rPr>
                <w:rFonts w:cs="Arial"/>
                <w:b/>
                <w:szCs w:val="20"/>
                <w:lang w:eastAsia="en-GB"/>
              </w:rPr>
              <w:t>(I)</w:t>
            </w:r>
          </w:p>
          <w:p w14:paraId="0EC26B85" w14:textId="77777777" w:rsidR="00C42546" w:rsidRPr="005709F5" w:rsidRDefault="00C42546" w:rsidP="001B42A8">
            <w:pPr>
              <w:shd w:val="clear" w:color="auto" w:fill="FEEFE6"/>
              <w:autoSpaceDE w:val="0"/>
              <w:autoSpaceDN w:val="0"/>
              <w:adjustRightInd w:val="0"/>
              <w:rPr>
                <w:rFonts w:cs="Arial"/>
                <w:szCs w:val="20"/>
                <w:lang w:eastAsia="en-GB"/>
              </w:rPr>
            </w:pPr>
          </w:p>
          <w:p w14:paraId="6420A36E" w14:textId="77777777" w:rsidR="00C42546" w:rsidRDefault="00C42546" w:rsidP="001B42A8">
            <w:pPr>
              <w:shd w:val="clear" w:color="auto" w:fill="FEEFE6"/>
              <w:autoSpaceDE w:val="0"/>
              <w:autoSpaceDN w:val="0"/>
              <w:adjustRightInd w:val="0"/>
              <w:rPr>
                <w:rFonts w:cs="Arial"/>
                <w:szCs w:val="20"/>
                <w:lang w:eastAsia="en-GB"/>
              </w:rPr>
            </w:pPr>
            <w:r w:rsidRPr="005709F5">
              <w:rPr>
                <w:rFonts w:cs="Arial"/>
                <w:szCs w:val="20"/>
                <w:lang w:eastAsia="en-GB"/>
              </w:rPr>
              <w:t xml:space="preserve">Move on to asking learners to draw graphs from tables of values. A useful video ‘Exponential function graph’ </w:t>
            </w:r>
            <w:r>
              <w:rPr>
                <w:rFonts w:cs="Arial"/>
                <w:szCs w:val="20"/>
                <w:lang w:eastAsia="en-GB"/>
              </w:rPr>
              <w:t>is</w:t>
            </w:r>
            <w:r w:rsidRPr="005709F5">
              <w:rPr>
                <w:rFonts w:cs="Arial"/>
                <w:szCs w:val="20"/>
                <w:lang w:eastAsia="en-GB"/>
              </w:rPr>
              <w:t xml:space="preserve"> on the Khan academy website (</w:t>
            </w:r>
            <w:hyperlink r:id="rId129" w:history="1">
              <w:r w:rsidRPr="005709F5">
                <w:rPr>
                  <w:rStyle w:val="Hyperlink"/>
                  <w:rFonts w:cs="Arial"/>
                  <w:szCs w:val="20"/>
                  <w:lang w:eastAsia="en-GB"/>
                </w:rPr>
                <w:t>www.khanacademy.org</w:t>
              </w:r>
            </w:hyperlink>
            <w:r w:rsidRPr="005709F5">
              <w:rPr>
                <w:rFonts w:cs="Arial"/>
                <w:szCs w:val="20"/>
                <w:lang w:eastAsia="en-GB"/>
              </w:rPr>
              <w:t xml:space="preserve">). Extend the work to include simple sums of not more than three functions in the form </w:t>
            </w:r>
            <w:proofErr w:type="spellStart"/>
            <w:r w:rsidRPr="005709F5">
              <w:rPr>
                <w:rFonts w:cs="Arial"/>
                <w:i/>
                <w:szCs w:val="20"/>
                <w:lang w:eastAsia="en-GB"/>
              </w:rPr>
              <w:t>ax</w:t>
            </w:r>
            <w:r w:rsidRPr="005709F5">
              <w:rPr>
                <w:rFonts w:cs="Arial"/>
                <w:i/>
                <w:szCs w:val="20"/>
                <w:vertAlign w:val="superscript"/>
                <w:lang w:eastAsia="en-GB"/>
              </w:rPr>
              <w:t>n</w:t>
            </w:r>
            <w:proofErr w:type="spellEnd"/>
            <w:r w:rsidRPr="005709F5">
              <w:rPr>
                <w:rFonts w:cs="Arial"/>
                <w:szCs w:val="20"/>
                <w:lang w:eastAsia="en-GB"/>
              </w:rPr>
              <w:t xml:space="preserve">, where </w:t>
            </w:r>
            <w:r w:rsidRPr="005709F5">
              <w:rPr>
                <w:rFonts w:cs="Arial"/>
                <w:i/>
                <w:iCs/>
                <w:szCs w:val="20"/>
                <w:lang w:eastAsia="en-GB"/>
              </w:rPr>
              <w:t xml:space="preserve">a </w:t>
            </w:r>
            <w:r w:rsidRPr="005709F5">
              <w:rPr>
                <w:rFonts w:cs="Arial"/>
                <w:szCs w:val="20"/>
                <w:lang w:eastAsia="en-GB"/>
              </w:rPr>
              <w:t xml:space="preserve">is a rational constant, and </w:t>
            </w:r>
            <w:r w:rsidRPr="005709F5">
              <w:rPr>
                <w:rFonts w:cs="Arial"/>
                <w:i/>
                <w:iCs/>
                <w:szCs w:val="20"/>
                <w:lang w:eastAsia="en-GB"/>
              </w:rPr>
              <w:t xml:space="preserve">n </w:t>
            </w:r>
            <w:r w:rsidRPr="005709F5">
              <w:rPr>
                <w:rFonts w:cs="Arial"/>
                <w:szCs w:val="20"/>
                <w:lang w:eastAsia="en-GB"/>
              </w:rPr>
              <w:t xml:space="preserve">= –2, –1, 0, 1, 2, 3. Ask learners to solve associated equations approximately using these graphs. </w:t>
            </w:r>
          </w:p>
          <w:p w14:paraId="2317C9B9" w14:textId="77777777" w:rsidR="002D256E" w:rsidRDefault="002D256E" w:rsidP="002D256E">
            <w:pPr>
              <w:rPr>
                <w:rFonts w:cs="Arial"/>
                <w:szCs w:val="20"/>
                <w:lang w:eastAsia="en-GB"/>
              </w:rPr>
            </w:pPr>
          </w:p>
          <w:p w14:paraId="62A27A5F" w14:textId="77777777" w:rsidR="002D256E" w:rsidRPr="002D256E" w:rsidRDefault="002D256E" w:rsidP="002D256E">
            <w:pPr>
              <w:rPr>
                <w:rFonts w:cs="Arial"/>
                <w:b/>
                <w:bCs/>
                <w:szCs w:val="20"/>
                <w:lang w:eastAsia="en-GB"/>
              </w:rPr>
            </w:pPr>
            <w:r w:rsidRPr="002D256E">
              <w:rPr>
                <w:rFonts w:cs="Arial"/>
                <w:b/>
                <w:bCs/>
                <w:szCs w:val="20"/>
                <w:lang w:eastAsia="en-GB"/>
              </w:rPr>
              <w:t>SDG 14 / 15</w:t>
            </w:r>
          </w:p>
          <w:p w14:paraId="53A3897C" w14:textId="0E3D893F" w:rsidR="002D256E" w:rsidRPr="00360E6A" w:rsidRDefault="002D256E" w:rsidP="002D256E">
            <w:pPr>
              <w:rPr>
                <w:rFonts w:cs="Arial"/>
                <w:szCs w:val="20"/>
                <w:lang w:eastAsia="en-GB"/>
              </w:rPr>
            </w:pPr>
            <w:r w:rsidRPr="002D256E">
              <w:rPr>
                <w:rFonts w:cs="Arial"/>
                <w:szCs w:val="20"/>
                <w:lang w:eastAsia="en-GB"/>
              </w:rPr>
              <w:t>Consider conservation for exponential graphs.</w:t>
            </w:r>
          </w:p>
        </w:tc>
      </w:tr>
      <w:tr w:rsidR="00C42546" w:rsidRPr="00360E6A" w14:paraId="16B2BE24" w14:textId="77777777" w:rsidTr="001B42A8">
        <w:tblPrEx>
          <w:tblCellMar>
            <w:top w:w="0" w:type="dxa"/>
            <w:bottom w:w="0" w:type="dxa"/>
          </w:tblCellMar>
        </w:tblPrEx>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3DA78694" w14:textId="41FDD00B" w:rsidR="00C42546" w:rsidRPr="005709F5" w:rsidRDefault="00C42546" w:rsidP="001B42A8">
            <w:pPr>
              <w:pStyle w:val="BodyText"/>
              <w:rPr>
                <w:lang w:eastAsia="en-GB"/>
              </w:rPr>
            </w:pPr>
            <w:r>
              <w:rPr>
                <w:lang w:eastAsia="en-GB"/>
              </w:rPr>
              <w:lastRenderedPageBreak/>
              <w:t>C2.11</w:t>
            </w:r>
            <w:r w:rsidR="00F351B4">
              <w:rPr>
                <w:lang w:eastAsia="en-GB"/>
              </w:rPr>
              <w:t xml:space="preserve"> </w:t>
            </w:r>
            <w:r w:rsidR="00F351B4" w:rsidRPr="00F351B4">
              <w:rPr>
                <w:lang w:eastAsia="en-GB"/>
              </w:rPr>
              <w:t>Sketching curves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5EE2AF16" w14:textId="77777777" w:rsidR="00C42546" w:rsidRPr="005709F5" w:rsidRDefault="00C42546" w:rsidP="001B42A8">
            <w:pPr>
              <w:pStyle w:val="BodyText"/>
              <w:rPr>
                <w:lang w:eastAsia="en-GB"/>
              </w:rPr>
            </w:pPr>
            <w:r>
              <w:rPr>
                <w:lang w:eastAsia="en-GB"/>
              </w:rPr>
              <w:t xml:space="preserve">Recognise, </w:t>
            </w:r>
            <w:proofErr w:type="gramStart"/>
            <w:r>
              <w:rPr>
                <w:lang w:eastAsia="en-GB"/>
              </w:rPr>
              <w:t>sketch</w:t>
            </w:r>
            <w:proofErr w:type="gramEnd"/>
            <w:r>
              <w:rPr>
                <w:lang w:eastAsia="en-GB"/>
              </w:rPr>
              <w:t xml:space="preserve"> and interpret graphs of functions.</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3963B83C" w14:textId="77777777" w:rsidR="00C42546" w:rsidRPr="005709F5" w:rsidRDefault="00C42546" w:rsidP="001B42A8">
            <w:pPr>
              <w:rPr>
                <w:rFonts w:cs="Arial"/>
                <w:szCs w:val="20"/>
                <w:lang w:eastAsia="en-GB"/>
              </w:rPr>
            </w:pPr>
            <w:r>
              <w:rPr>
                <w:rFonts w:cs="Arial"/>
                <w:szCs w:val="20"/>
                <w:lang w:eastAsia="en-GB"/>
              </w:rPr>
              <w:t>E</w:t>
            </w:r>
            <w:r w:rsidRPr="005709F5">
              <w:rPr>
                <w:rFonts w:cs="Arial"/>
                <w:szCs w:val="20"/>
                <w:lang w:eastAsia="en-GB"/>
              </w:rPr>
              <w:t>ncourage</w:t>
            </w:r>
            <w:r>
              <w:rPr>
                <w:rFonts w:cs="Arial"/>
                <w:szCs w:val="20"/>
                <w:lang w:eastAsia="en-GB"/>
              </w:rPr>
              <w:t xml:space="preserve"> learners</w:t>
            </w:r>
            <w:r w:rsidRPr="005709F5">
              <w:rPr>
                <w:rFonts w:cs="Arial"/>
                <w:szCs w:val="20"/>
                <w:lang w:eastAsia="en-GB"/>
              </w:rPr>
              <w:t xml:space="preserve"> to sketch a range of graphs by recognising key points on these graphs. They should realise that sketching a graph is different from drawing a graph and that both are useful; they may be asked to do both. Learners should understand that a sketch of a graph does not need to be 100% accurate and to scale; it is important however, that the most important features are there and clearly labelled. Questions that they could ask themselves should include: </w:t>
            </w:r>
          </w:p>
          <w:p w14:paraId="419F9616" w14:textId="77777777" w:rsidR="00C42546" w:rsidRPr="005709F5" w:rsidRDefault="00C42546" w:rsidP="00F72313">
            <w:pPr>
              <w:pStyle w:val="ListParagraph"/>
              <w:numPr>
                <w:ilvl w:val="0"/>
                <w:numId w:val="13"/>
              </w:numPr>
              <w:ind w:left="343" w:hanging="283"/>
              <w:rPr>
                <w:rFonts w:cs="Arial"/>
                <w:lang w:eastAsia="en-GB"/>
              </w:rPr>
            </w:pPr>
            <w:r w:rsidRPr="005709F5">
              <w:rPr>
                <w:rFonts w:cs="Arial"/>
                <w:lang w:eastAsia="en-GB"/>
              </w:rPr>
              <w:lastRenderedPageBreak/>
              <w:t xml:space="preserve">What happens when </w:t>
            </w:r>
            <w:r w:rsidRPr="005709F5">
              <w:rPr>
                <w:rFonts w:cs="Arial"/>
                <w:i/>
                <w:lang w:eastAsia="en-GB"/>
              </w:rPr>
              <w:t>x</w:t>
            </w:r>
            <w:r w:rsidRPr="005709F5">
              <w:rPr>
                <w:rFonts w:cs="Arial"/>
                <w:lang w:eastAsia="en-GB"/>
              </w:rPr>
              <w:t xml:space="preserve"> = 0? When </w:t>
            </w:r>
            <w:r w:rsidRPr="005709F5">
              <w:rPr>
                <w:rFonts w:cs="Arial"/>
                <w:i/>
                <w:lang w:eastAsia="en-GB"/>
              </w:rPr>
              <w:t>y</w:t>
            </w:r>
            <w:r w:rsidRPr="005709F5">
              <w:rPr>
                <w:rFonts w:cs="Arial"/>
                <w:lang w:eastAsia="en-GB"/>
              </w:rPr>
              <w:t xml:space="preserve"> = 0?</w:t>
            </w:r>
          </w:p>
          <w:p w14:paraId="224D9DFD" w14:textId="77777777" w:rsidR="00C42546" w:rsidRPr="00360E6A" w:rsidRDefault="00C42546" w:rsidP="00F72313">
            <w:pPr>
              <w:pStyle w:val="ListParagraph"/>
              <w:numPr>
                <w:ilvl w:val="0"/>
                <w:numId w:val="13"/>
              </w:numPr>
              <w:ind w:left="343" w:hanging="283"/>
              <w:rPr>
                <w:rFonts w:cs="Arial"/>
                <w:lang w:eastAsia="en-GB"/>
              </w:rPr>
            </w:pPr>
            <w:r w:rsidRPr="005709F5">
              <w:rPr>
                <w:rFonts w:cs="Arial"/>
                <w:lang w:eastAsia="en-GB"/>
              </w:rPr>
              <w:t xml:space="preserve">What happens when </w:t>
            </w:r>
            <w:r w:rsidRPr="005709F5">
              <w:rPr>
                <w:rFonts w:cs="Arial"/>
                <w:i/>
                <w:lang w:eastAsia="en-GB"/>
              </w:rPr>
              <w:t>x</w:t>
            </w:r>
            <w:r w:rsidRPr="005709F5">
              <w:rPr>
                <w:rFonts w:cs="Arial"/>
                <w:lang w:eastAsia="en-GB"/>
              </w:rPr>
              <w:t xml:space="preserve"> tends towards infinity?</w:t>
            </w:r>
          </w:p>
        </w:tc>
      </w:tr>
      <w:tr w:rsidR="00C42546" w:rsidRPr="005709F5" w14:paraId="0DB788D8" w14:textId="77777777" w:rsidTr="001B42A8">
        <w:trPr>
          <w:trHeight w:val="39"/>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62352CA3" w14:textId="4507550C" w:rsidR="00C42546" w:rsidRPr="005709F5" w:rsidRDefault="00C42546" w:rsidP="001B42A8">
            <w:pPr>
              <w:pStyle w:val="BodyText"/>
              <w:rPr>
                <w:lang w:eastAsia="en-GB"/>
              </w:rPr>
            </w:pPr>
            <w:r w:rsidRPr="001B42A8">
              <w:rPr>
                <w:shd w:val="clear" w:color="auto" w:fill="FEEFE6"/>
                <w:lang w:eastAsia="en-GB"/>
              </w:rPr>
              <w:lastRenderedPageBreak/>
              <w:t>E2.11</w:t>
            </w:r>
            <w:r w:rsidR="00460668">
              <w:rPr>
                <w:shd w:val="clear" w:color="auto" w:fill="FEEFE6"/>
                <w:lang w:eastAsia="en-GB"/>
              </w:rPr>
              <w:t xml:space="preserve"> </w:t>
            </w:r>
            <w:r w:rsidR="00460668" w:rsidRPr="00460668">
              <w:rPr>
                <w:shd w:val="clear" w:color="auto" w:fill="FEEFE6"/>
                <w:lang w:eastAsia="en-GB"/>
              </w:rPr>
              <w:t>Sketching curves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23C5A70" w14:textId="77777777" w:rsidR="00460668" w:rsidRDefault="00C42546" w:rsidP="001B42A8">
            <w:pPr>
              <w:shd w:val="clear" w:color="auto" w:fill="FEEFE6"/>
              <w:autoSpaceDE w:val="0"/>
              <w:autoSpaceDN w:val="0"/>
              <w:adjustRightInd w:val="0"/>
              <w:rPr>
                <w:rFonts w:cs="Arial"/>
                <w:szCs w:val="20"/>
              </w:rPr>
            </w:pPr>
            <w:r w:rsidRPr="005709F5">
              <w:rPr>
                <w:rFonts w:cs="Arial"/>
                <w:szCs w:val="20"/>
              </w:rPr>
              <w:t xml:space="preserve">Recognise, </w:t>
            </w:r>
            <w:proofErr w:type="gramStart"/>
            <w:r w:rsidRPr="005709F5">
              <w:rPr>
                <w:rFonts w:cs="Arial"/>
                <w:szCs w:val="20"/>
              </w:rPr>
              <w:t>sketch</w:t>
            </w:r>
            <w:proofErr w:type="gramEnd"/>
            <w:r w:rsidRPr="005709F5">
              <w:rPr>
                <w:rFonts w:cs="Arial"/>
                <w:szCs w:val="20"/>
              </w:rPr>
              <w:t xml:space="preserve"> and interpret graphs of </w:t>
            </w:r>
            <w:r w:rsidR="00460668">
              <w:rPr>
                <w:rFonts w:cs="Arial"/>
                <w:szCs w:val="20"/>
              </w:rPr>
              <w:t>the following functions:</w:t>
            </w:r>
          </w:p>
          <w:p w14:paraId="712091F3" w14:textId="5DD5425C" w:rsidR="00460668" w:rsidRPr="00460668" w:rsidRDefault="00460668" w:rsidP="00CD5BA1">
            <w:pPr>
              <w:pStyle w:val="ListParagraph"/>
              <w:numPr>
                <w:ilvl w:val="0"/>
                <w:numId w:val="55"/>
              </w:numPr>
              <w:shd w:val="clear" w:color="auto" w:fill="FEEFE6"/>
              <w:autoSpaceDE w:val="0"/>
              <w:autoSpaceDN w:val="0"/>
              <w:adjustRightInd w:val="0"/>
              <w:ind w:left="323" w:hanging="283"/>
              <w:rPr>
                <w:rFonts w:cs="Arial"/>
              </w:rPr>
            </w:pPr>
            <w:r w:rsidRPr="00460668">
              <w:rPr>
                <w:rFonts w:cs="Arial"/>
              </w:rPr>
              <w:t>L</w:t>
            </w:r>
            <w:r w:rsidR="00C42546" w:rsidRPr="00460668">
              <w:rPr>
                <w:rFonts w:cs="Arial"/>
              </w:rPr>
              <w:t>inear</w:t>
            </w:r>
          </w:p>
          <w:p w14:paraId="55FBDA92" w14:textId="3A17C2E1" w:rsidR="00460668" w:rsidRPr="00460668" w:rsidRDefault="00460668" w:rsidP="00CD5BA1">
            <w:pPr>
              <w:pStyle w:val="ListParagraph"/>
              <w:numPr>
                <w:ilvl w:val="0"/>
                <w:numId w:val="55"/>
              </w:numPr>
              <w:shd w:val="clear" w:color="auto" w:fill="FEEFE6"/>
              <w:autoSpaceDE w:val="0"/>
              <w:autoSpaceDN w:val="0"/>
              <w:adjustRightInd w:val="0"/>
              <w:ind w:left="323" w:hanging="283"/>
              <w:rPr>
                <w:rFonts w:cs="Arial"/>
              </w:rPr>
            </w:pPr>
            <w:r w:rsidRPr="00460668">
              <w:rPr>
                <w:rFonts w:cs="Arial"/>
              </w:rPr>
              <w:t>Q</w:t>
            </w:r>
            <w:r w:rsidR="00C42546" w:rsidRPr="00460668">
              <w:rPr>
                <w:rFonts w:cs="Arial"/>
              </w:rPr>
              <w:t>uadratic</w:t>
            </w:r>
          </w:p>
          <w:p w14:paraId="6F0E4553" w14:textId="6BA26554" w:rsidR="00460668" w:rsidRPr="00460668" w:rsidRDefault="00460668" w:rsidP="00CD5BA1">
            <w:pPr>
              <w:pStyle w:val="ListParagraph"/>
              <w:numPr>
                <w:ilvl w:val="0"/>
                <w:numId w:val="55"/>
              </w:numPr>
              <w:shd w:val="clear" w:color="auto" w:fill="FEEFE6"/>
              <w:autoSpaceDE w:val="0"/>
              <w:autoSpaceDN w:val="0"/>
              <w:adjustRightInd w:val="0"/>
              <w:ind w:left="323" w:hanging="283"/>
              <w:rPr>
                <w:rFonts w:cs="Arial"/>
              </w:rPr>
            </w:pPr>
            <w:r w:rsidRPr="00460668">
              <w:rPr>
                <w:rFonts w:cs="Arial"/>
              </w:rPr>
              <w:t>C</w:t>
            </w:r>
            <w:r w:rsidR="00C42546" w:rsidRPr="00460668">
              <w:rPr>
                <w:rFonts w:cs="Arial"/>
              </w:rPr>
              <w:t>ubic</w:t>
            </w:r>
          </w:p>
          <w:p w14:paraId="69E5165C" w14:textId="1DF04567" w:rsidR="00460668" w:rsidRPr="00460668" w:rsidRDefault="00460668" w:rsidP="00CD5BA1">
            <w:pPr>
              <w:pStyle w:val="ListParagraph"/>
              <w:numPr>
                <w:ilvl w:val="0"/>
                <w:numId w:val="55"/>
              </w:numPr>
              <w:shd w:val="clear" w:color="auto" w:fill="FEEFE6"/>
              <w:autoSpaceDE w:val="0"/>
              <w:autoSpaceDN w:val="0"/>
              <w:adjustRightInd w:val="0"/>
              <w:ind w:left="323" w:hanging="283"/>
              <w:rPr>
                <w:rFonts w:cs="Arial"/>
              </w:rPr>
            </w:pPr>
            <w:r w:rsidRPr="00460668">
              <w:rPr>
                <w:rFonts w:cs="Arial"/>
              </w:rPr>
              <w:t>R</w:t>
            </w:r>
            <w:r w:rsidR="00C42546" w:rsidRPr="00460668">
              <w:rPr>
                <w:rFonts w:cs="Arial"/>
              </w:rPr>
              <w:t>eciprocal</w:t>
            </w:r>
          </w:p>
          <w:p w14:paraId="36C023D0" w14:textId="096E924D" w:rsidR="00C42546" w:rsidRPr="00460668" w:rsidRDefault="00C42546" w:rsidP="00CD5BA1">
            <w:pPr>
              <w:pStyle w:val="ListParagraph"/>
              <w:numPr>
                <w:ilvl w:val="0"/>
                <w:numId w:val="55"/>
              </w:numPr>
              <w:shd w:val="clear" w:color="auto" w:fill="FEEFE6"/>
              <w:autoSpaceDE w:val="0"/>
              <w:autoSpaceDN w:val="0"/>
              <w:adjustRightInd w:val="0"/>
              <w:ind w:left="323" w:hanging="283"/>
              <w:rPr>
                <w:rFonts w:cs="Arial"/>
              </w:rPr>
            </w:pPr>
            <w:r w:rsidRPr="00460668">
              <w:rPr>
                <w:rFonts w:cs="Arial"/>
              </w:rPr>
              <w:t>exponential.</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042AAA7F" w14:textId="77777777" w:rsidR="00C42546" w:rsidRPr="005709F5" w:rsidRDefault="00C42546" w:rsidP="001B42A8">
            <w:pPr>
              <w:shd w:val="clear" w:color="auto" w:fill="FEEFE6"/>
              <w:rPr>
                <w:rFonts w:cs="Arial"/>
                <w:szCs w:val="20"/>
                <w:lang w:eastAsia="en-GB"/>
              </w:rPr>
            </w:pPr>
            <w:r>
              <w:rPr>
                <w:rFonts w:cs="Arial"/>
                <w:szCs w:val="20"/>
                <w:lang w:eastAsia="en-GB"/>
              </w:rPr>
              <w:t>Encourage l</w:t>
            </w:r>
            <w:r w:rsidRPr="005709F5">
              <w:rPr>
                <w:rFonts w:cs="Arial"/>
                <w:szCs w:val="20"/>
                <w:lang w:eastAsia="en-GB"/>
              </w:rPr>
              <w:t xml:space="preserve">earners to sketch a range of graphs by recognising key points on these graphs. They should realise that sketching a graph is different from drawing a graph and that both are useful; they may be asked to do both. Learners should understand that a sketch of a graph does not need to be 100% accurate and to scale; it is important however, that the most important features are there and clearly labelled. Questions that they could ask themselves should include: </w:t>
            </w:r>
          </w:p>
          <w:p w14:paraId="73DB8BFF" w14:textId="77777777" w:rsidR="00C42546" w:rsidRPr="005709F5" w:rsidRDefault="00C42546" w:rsidP="00F72313">
            <w:pPr>
              <w:pStyle w:val="ListParagraph"/>
              <w:numPr>
                <w:ilvl w:val="0"/>
                <w:numId w:val="13"/>
              </w:numPr>
              <w:shd w:val="clear" w:color="auto" w:fill="FEEFE6"/>
              <w:ind w:left="343" w:hanging="283"/>
              <w:rPr>
                <w:rFonts w:cs="Arial"/>
                <w:lang w:eastAsia="en-GB"/>
              </w:rPr>
            </w:pPr>
            <w:r w:rsidRPr="005709F5">
              <w:rPr>
                <w:rFonts w:cs="Arial"/>
                <w:lang w:eastAsia="en-GB"/>
              </w:rPr>
              <w:t xml:space="preserve">What happens when </w:t>
            </w:r>
            <w:r w:rsidRPr="005709F5">
              <w:rPr>
                <w:rFonts w:cs="Arial"/>
                <w:i/>
                <w:lang w:eastAsia="en-GB"/>
              </w:rPr>
              <w:t>x</w:t>
            </w:r>
            <w:r w:rsidRPr="005709F5">
              <w:rPr>
                <w:rFonts w:cs="Arial"/>
                <w:lang w:eastAsia="en-GB"/>
              </w:rPr>
              <w:t xml:space="preserve"> = 0? When </w:t>
            </w:r>
            <w:r w:rsidRPr="005709F5">
              <w:rPr>
                <w:rFonts w:cs="Arial"/>
                <w:i/>
                <w:lang w:eastAsia="en-GB"/>
              </w:rPr>
              <w:t>y</w:t>
            </w:r>
            <w:r w:rsidRPr="005709F5">
              <w:rPr>
                <w:rFonts w:cs="Arial"/>
                <w:lang w:eastAsia="en-GB"/>
              </w:rPr>
              <w:t xml:space="preserve"> = 0?</w:t>
            </w:r>
          </w:p>
          <w:p w14:paraId="4896A8E0" w14:textId="77777777" w:rsidR="00C42546" w:rsidRPr="005709F5" w:rsidRDefault="00C42546" w:rsidP="00F72313">
            <w:pPr>
              <w:pStyle w:val="ListParagraph"/>
              <w:numPr>
                <w:ilvl w:val="0"/>
                <w:numId w:val="13"/>
              </w:numPr>
              <w:shd w:val="clear" w:color="auto" w:fill="FEEFE6"/>
              <w:ind w:left="343" w:hanging="283"/>
              <w:rPr>
                <w:rFonts w:cs="Arial"/>
                <w:lang w:eastAsia="en-GB"/>
              </w:rPr>
            </w:pPr>
            <w:r w:rsidRPr="005709F5">
              <w:rPr>
                <w:rFonts w:cs="Arial"/>
                <w:lang w:eastAsia="en-GB"/>
              </w:rPr>
              <w:t xml:space="preserve">What happens when </w:t>
            </w:r>
            <w:r w:rsidRPr="005709F5">
              <w:rPr>
                <w:rFonts w:cs="Arial"/>
                <w:i/>
                <w:lang w:eastAsia="en-GB"/>
              </w:rPr>
              <w:t>x</w:t>
            </w:r>
            <w:r w:rsidRPr="005709F5">
              <w:rPr>
                <w:rFonts w:cs="Arial"/>
                <w:lang w:eastAsia="en-GB"/>
              </w:rPr>
              <w:t xml:space="preserve"> tends towards infinity?</w:t>
            </w:r>
          </w:p>
          <w:p w14:paraId="56D9814D" w14:textId="77777777" w:rsidR="00C42546" w:rsidRPr="005709F5" w:rsidRDefault="00C42546" w:rsidP="00F72313">
            <w:pPr>
              <w:pStyle w:val="ListParagraph"/>
              <w:numPr>
                <w:ilvl w:val="0"/>
                <w:numId w:val="13"/>
              </w:numPr>
              <w:shd w:val="clear" w:color="auto" w:fill="FEEFE6"/>
              <w:ind w:left="343" w:hanging="283"/>
              <w:rPr>
                <w:rFonts w:cs="Arial"/>
                <w:lang w:eastAsia="en-GB"/>
              </w:rPr>
            </w:pPr>
            <w:r w:rsidRPr="005709F5">
              <w:rPr>
                <w:rFonts w:cs="Arial"/>
                <w:lang w:eastAsia="en-GB"/>
              </w:rPr>
              <w:t>Are there any asymptotes? Horizontal? Vertical? Oblique?</w:t>
            </w:r>
          </w:p>
          <w:p w14:paraId="71423E56" w14:textId="77777777" w:rsidR="00C42546" w:rsidRPr="005709F5" w:rsidRDefault="00C42546" w:rsidP="00F72313">
            <w:pPr>
              <w:pStyle w:val="ListParagraph"/>
              <w:numPr>
                <w:ilvl w:val="0"/>
                <w:numId w:val="13"/>
              </w:numPr>
              <w:shd w:val="clear" w:color="auto" w:fill="FEEFE6"/>
              <w:ind w:left="343" w:hanging="283"/>
              <w:rPr>
                <w:rFonts w:cs="Arial"/>
                <w:lang w:eastAsia="en-GB"/>
              </w:rPr>
            </w:pPr>
            <w:r w:rsidRPr="005709F5">
              <w:rPr>
                <w:rFonts w:cs="Arial"/>
                <w:lang w:eastAsia="en-GB"/>
              </w:rPr>
              <w:t xml:space="preserve">They could also link this to </w:t>
            </w:r>
            <w:r>
              <w:rPr>
                <w:rFonts w:cs="Arial"/>
                <w:lang w:eastAsia="en-GB"/>
              </w:rPr>
              <w:t xml:space="preserve">topic 6.4 </w:t>
            </w:r>
            <w:r w:rsidRPr="005709F5">
              <w:rPr>
                <w:rFonts w:cs="Arial"/>
                <w:lang w:eastAsia="en-GB"/>
              </w:rPr>
              <w:t>trigonometrical functions by considering whether the graph is going to be periodic.</w:t>
            </w:r>
          </w:p>
          <w:p w14:paraId="155E6181" w14:textId="77777777" w:rsidR="00C42546" w:rsidRPr="005709F5" w:rsidRDefault="00C42546" w:rsidP="001B42A8">
            <w:pPr>
              <w:shd w:val="clear" w:color="auto" w:fill="FEEFE6"/>
              <w:tabs>
                <w:tab w:val="left" w:pos="1344"/>
              </w:tabs>
              <w:rPr>
                <w:rFonts w:cs="Arial"/>
                <w:color w:val="000000"/>
                <w:szCs w:val="20"/>
                <w:shd w:val="clear" w:color="auto" w:fill="FFFFFF"/>
              </w:rPr>
            </w:pPr>
            <w:r>
              <w:rPr>
                <w:rFonts w:cs="Arial"/>
                <w:color w:val="000000"/>
                <w:szCs w:val="20"/>
                <w:shd w:val="clear" w:color="auto" w:fill="FFFFFF"/>
              </w:rPr>
              <w:tab/>
            </w:r>
          </w:p>
          <w:p w14:paraId="60CF59DE" w14:textId="77777777" w:rsidR="00C42546" w:rsidRPr="005709F5" w:rsidRDefault="00C42546" w:rsidP="001B42A8">
            <w:pPr>
              <w:shd w:val="clear" w:color="auto" w:fill="FEEFE6"/>
              <w:autoSpaceDE w:val="0"/>
              <w:autoSpaceDN w:val="0"/>
              <w:adjustRightInd w:val="0"/>
              <w:rPr>
                <w:rFonts w:cs="Arial"/>
                <w:szCs w:val="20"/>
                <w:lang w:eastAsia="en-GB"/>
              </w:rPr>
            </w:pPr>
            <w:r w:rsidRPr="005709F5">
              <w:rPr>
                <w:rFonts w:cs="Arial"/>
                <w:szCs w:val="20"/>
                <w:lang w:eastAsia="en-GB"/>
              </w:rPr>
              <w:t xml:space="preserve">The final step is to look at examples of how to draw and interpret graphs representing exponential growth and decay problems. It will be useful to link this to the work </w:t>
            </w:r>
            <w:r>
              <w:rPr>
                <w:rFonts w:cs="Arial"/>
                <w:szCs w:val="20"/>
                <w:lang w:eastAsia="en-GB"/>
              </w:rPr>
              <w:t xml:space="preserve">on exponential growth and decay </w:t>
            </w:r>
            <w:r w:rsidRPr="005709F5">
              <w:rPr>
                <w:rFonts w:cs="Arial"/>
                <w:szCs w:val="20"/>
                <w:lang w:eastAsia="en-GB"/>
              </w:rPr>
              <w:t xml:space="preserve">from </w:t>
            </w:r>
            <w:r w:rsidRPr="00A3344A">
              <w:rPr>
                <w:rFonts w:cs="Arial"/>
                <w:szCs w:val="20"/>
                <w:lang w:eastAsia="en-GB"/>
              </w:rPr>
              <w:t>topic 1.17</w:t>
            </w:r>
            <w:r w:rsidRPr="005709F5">
              <w:rPr>
                <w:rFonts w:cs="Arial"/>
                <w:szCs w:val="20"/>
                <w:lang w:eastAsia="en-GB"/>
              </w:rPr>
              <w:t xml:space="preserve">. </w:t>
            </w:r>
            <w:r w:rsidRPr="005709F5">
              <w:rPr>
                <w:rFonts w:cs="Arial"/>
                <w:szCs w:val="20"/>
              </w:rPr>
              <w:t xml:space="preserve"> </w:t>
            </w:r>
          </w:p>
        </w:tc>
      </w:tr>
      <w:tr w:rsidR="00493448" w:rsidRPr="00392443" w14:paraId="7A6956C4" w14:textId="77777777" w:rsidTr="001B42A8">
        <w:tblPrEx>
          <w:tblCellMar>
            <w:top w:w="0" w:type="dxa"/>
            <w:bottom w:w="0" w:type="dxa"/>
          </w:tblCellMar>
        </w:tblPrEx>
        <w:tc>
          <w:tcPr>
            <w:tcW w:w="2552" w:type="dxa"/>
            <w:tcBorders>
              <w:top w:val="single" w:sz="4" w:space="0" w:color="auto"/>
            </w:tcBorders>
            <w:tcMar>
              <w:top w:w="113" w:type="dxa"/>
              <w:bottom w:w="113" w:type="dxa"/>
            </w:tcMar>
          </w:tcPr>
          <w:p w14:paraId="57581784" w14:textId="77777777" w:rsidR="00493448" w:rsidRDefault="00493448" w:rsidP="001B42A8">
            <w:pPr>
              <w:pStyle w:val="BodyText"/>
              <w:rPr>
                <w:lang w:eastAsia="en-GB"/>
              </w:rPr>
            </w:pPr>
            <w:r w:rsidRPr="000420CE">
              <w:rPr>
                <w:lang w:eastAsia="en-GB"/>
              </w:rPr>
              <w:t>C1.1</w:t>
            </w:r>
            <w:r>
              <w:rPr>
                <w:lang w:eastAsia="en-GB"/>
              </w:rPr>
              <w:t>4</w:t>
            </w:r>
            <w:r w:rsidRPr="000420CE">
              <w:rPr>
                <w:lang w:eastAsia="en-GB"/>
              </w:rPr>
              <w:t xml:space="preserve"> </w:t>
            </w:r>
          </w:p>
          <w:p w14:paraId="698AF73F" w14:textId="5F7F9A3B" w:rsidR="00493448" w:rsidRPr="004A4E17" w:rsidRDefault="00493448" w:rsidP="001B42A8">
            <w:pPr>
              <w:pStyle w:val="BodyText"/>
              <w:rPr>
                <w:lang w:eastAsia="en-GB"/>
              </w:rPr>
            </w:pPr>
            <w:r w:rsidRPr="000420CE">
              <w:rPr>
                <w:lang w:eastAsia="en-GB"/>
              </w:rPr>
              <w:t xml:space="preserve">and </w:t>
            </w:r>
            <w:r w:rsidRPr="001B42A8">
              <w:rPr>
                <w:shd w:val="clear" w:color="auto" w:fill="FEEFE6"/>
                <w:lang w:eastAsia="en-GB"/>
              </w:rPr>
              <w:t>E1.14</w:t>
            </w:r>
            <w:r w:rsidR="00A00826" w:rsidRPr="00A00826">
              <w:rPr>
                <w:lang w:eastAsia="en-GB"/>
              </w:rPr>
              <w:t xml:space="preserve"> Using a calculator</w:t>
            </w:r>
          </w:p>
        </w:tc>
        <w:tc>
          <w:tcPr>
            <w:tcW w:w="2126" w:type="dxa"/>
            <w:tcMar>
              <w:top w:w="113" w:type="dxa"/>
              <w:bottom w:w="113" w:type="dxa"/>
            </w:tcMar>
          </w:tcPr>
          <w:p w14:paraId="133C12FE" w14:textId="77777777" w:rsidR="00493448" w:rsidRPr="00A00826" w:rsidRDefault="00493448" w:rsidP="00CD5BA1">
            <w:pPr>
              <w:pStyle w:val="ListParagraph"/>
              <w:numPr>
                <w:ilvl w:val="0"/>
                <w:numId w:val="56"/>
              </w:numPr>
              <w:autoSpaceDE w:val="0"/>
              <w:autoSpaceDN w:val="0"/>
              <w:adjustRightInd w:val="0"/>
              <w:ind w:left="323" w:hanging="283"/>
              <w:rPr>
                <w:rFonts w:cs="Arial"/>
                <w:lang w:eastAsia="en-GB"/>
              </w:rPr>
            </w:pPr>
            <w:r w:rsidRPr="00A00826">
              <w:rPr>
                <w:rFonts w:cs="Arial"/>
                <w:lang w:eastAsia="en-GB"/>
              </w:rPr>
              <w:t>Use a calculator efficiently.</w:t>
            </w:r>
          </w:p>
          <w:p w14:paraId="02B14B5B" w14:textId="77777777" w:rsidR="00493448" w:rsidRPr="000420CE" w:rsidRDefault="00493448" w:rsidP="00A00826">
            <w:pPr>
              <w:autoSpaceDE w:val="0"/>
              <w:autoSpaceDN w:val="0"/>
              <w:adjustRightInd w:val="0"/>
              <w:ind w:left="323" w:hanging="283"/>
              <w:rPr>
                <w:rFonts w:cs="Arial"/>
                <w:szCs w:val="20"/>
                <w:lang w:eastAsia="en-GB"/>
              </w:rPr>
            </w:pPr>
          </w:p>
          <w:p w14:paraId="66A4948F" w14:textId="77777777" w:rsidR="00493448" w:rsidRPr="002C0AFF" w:rsidRDefault="00493448" w:rsidP="00CD5BA1">
            <w:pPr>
              <w:pStyle w:val="BodyText"/>
              <w:numPr>
                <w:ilvl w:val="0"/>
                <w:numId w:val="56"/>
              </w:numPr>
              <w:ind w:left="323" w:hanging="283"/>
              <w:rPr>
                <w:lang w:eastAsia="en-GB"/>
              </w:rPr>
            </w:pPr>
            <w:r w:rsidRPr="002C0AFF">
              <w:rPr>
                <w:lang w:eastAsia="en-GB"/>
              </w:rPr>
              <w:t>Enter values appropriately on a calculator.</w:t>
            </w:r>
          </w:p>
          <w:p w14:paraId="52E41C20" w14:textId="77777777" w:rsidR="00493448" w:rsidRPr="002C0AFF" w:rsidRDefault="00493448" w:rsidP="00A00826">
            <w:pPr>
              <w:pStyle w:val="BodyText"/>
              <w:ind w:left="323" w:hanging="283"/>
              <w:rPr>
                <w:lang w:eastAsia="en-GB"/>
              </w:rPr>
            </w:pPr>
          </w:p>
          <w:p w14:paraId="1417D0DE" w14:textId="77777777" w:rsidR="00493448" w:rsidRPr="004A4E17" w:rsidRDefault="00493448" w:rsidP="00CD5BA1">
            <w:pPr>
              <w:pStyle w:val="BodyText"/>
              <w:numPr>
                <w:ilvl w:val="0"/>
                <w:numId w:val="56"/>
              </w:numPr>
              <w:ind w:left="323" w:hanging="283"/>
              <w:rPr>
                <w:lang w:eastAsia="en-GB"/>
              </w:rPr>
            </w:pPr>
            <w:r w:rsidRPr="002C0AFF">
              <w:rPr>
                <w:lang w:eastAsia="en-GB"/>
              </w:rPr>
              <w:t>Interpret the calculator display appropriately</w:t>
            </w:r>
            <w:r>
              <w:rPr>
                <w:lang w:eastAsia="en-GB"/>
              </w:rPr>
              <w:t>.</w:t>
            </w:r>
          </w:p>
        </w:tc>
        <w:tc>
          <w:tcPr>
            <w:tcW w:w="9923" w:type="dxa"/>
            <w:tcMar>
              <w:top w:w="113" w:type="dxa"/>
              <w:bottom w:w="113" w:type="dxa"/>
            </w:tcMar>
          </w:tcPr>
          <w:p w14:paraId="70B494EF" w14:textId="77777777" w:rsidR="00493448" w:rsidRPr="000420CE" w:rsidRDefault="00493448" w:rsidP="001B42A8">
            <w:pPr>
              <w:autoSpaceDE w:val="0"/>
              <w:autoSpaceDN w:val="0"/>
              <w:adjustRightInd w:val="0"/>
              <w:rPr>
                <w:rFonts w:cs="Arial"/>
                <w:b/>
                <w:szCs w:val="20"/>
                <w:lang w:eastAsia="en-GB"/>
              </w:rPr>
            </w:pPr>
            <w:r w:rsidRPr="000420CE">
              <w:rPr>
                <w:rFonts w:cs="Arial"/>
                <w:szCs w:val="20"/>
                <w:lang w:eastAsia="en-GB"/>
              </w:rPr>
              <w:t xml:space="preserve">Start this topic by using examples to show how to estimate the answer to a calculation by rounding each figure in the calculation to 1 significant figure. Learners then check their estimates by doing the original calculation using a calculator. Find good </w:t>
            </w:r>
            <w:r>
              <w:rPr>
                <w:rFonts w:cs="Arial"/>
                <w:szCs w:val="20"/>
                <w:lang w:eastAsia="en-GB"/>
              </w:rPr>
              <w:t>exercises</w:t>
            </w:r>
            <w:r w:rsidRPr="000420CE">
              <w:rPr>
                <w:rFonts w:cs="Arial"/>
                <w:szCs w:val="20"/>
                <w:lang w:eastAsia="en-GB"/>
              </w:rPr>
              <w:t xml:space="preserve"> and ask learners to practi</w:t>
            </w:r>
            <w:r>
              <w:rPr>
                <w:rFonts w:cs="Arial"/>
                <w:szCs w:val="20"/>
                <w:lang w:eastAsia="en-GB"/>
              </w:rPr>
              <w:t>s</w:t>
            </w:r>
            <w:r w:rsidRPr="000420CE">
              <w:rPr>
                <w:rFonts w:cs="Arial"/>
                <w:szCs w:val="20"/>
                <w:lang w:eastAsia="en-GB"/>
              </w:rPr>
              <w:t>e.</w:t>
            </w:r>
            <w:r w:rsidRPr="000420CE">
              <w:rPr>
                <w:rFonts w:cs="Arial"/>
                <w:b/>
                <w:szCs w:val="20"/>
                <w:lang w:eastAsia="en-GB"/>
              </w:rPr>
              <w:t xml:space="preserve"> (I) </w:t>
            </w:r>
          </w:p>
          <w:p w14:paraId="5AC28F2E" w14:textId="77777777" w:rsidR="00493448" w:rsidRPr="000420CE" w:rsidRDefault="00493448" w:rsidP="001B42A8">
            <w:pPr>
              <w:autoSpaceDE w:val="0"/>
              <w:autoSpaceDN w:val="0"/>
              <w:adjustRightInd w:val="0"/>
              <w:rPr>
                <w:rFonts w:cs="Arial"/>
                <w:szCs w:val="20"/>
                <w:lang w:eastAsia="en-GB"/>
              </w:rPr>
            </w:pPr>
          </w:p>
          <w:p w14:paraId="74FBC960" w14:textId="77777777" w:rsidR="00493448" w:rsidRPr="00392443" w:rsidRDefault="00493448" w:rsidP="001B42A8">
            <w:pPr>
              <w:pStyle w:val="BodyText"/>
              <w:rPr>
                <w:b/>
                <w:bCs/>
              </w:rPr>
            </w:pPr>
            <w:r>
              <w:rPr>
                <w:lang w:eastAsia="en-GB"/>
              </w:rPr>
              <w:t>To</w:t>
            </w:r>
            <w:r w:rsidRPr="000420CE">
              <w:rPr>
                <w:lang w:eastAsia="en-GB"/>
              </w:rPr>
              <w:t xml:space="preserve"> link this work to percentages, </w:t>
            </w:r>
            <w:r>
              <w:rPr>
                <w:lang w:eastAsia="en-GB"/>
              </w:rPr>
              <w:t xml:space="preserve">learners </w:t>
            </w:r>
            <w:r w:rsidRPr="000420CE">
              <w:rPr>
                <w:lang w:eastAsia="en-GB"/>
              </w:rPr>
              <w:t>investigate the percentage error produced by rounding calculations using addition/subtraction and multiplication/division. (</w:t>
            </w:r>
            <w:r>
              <w:rPr>
                <w:lang w:eastAsia="en-GB"/>
              </w:rPr>
              <w:t>Make sure you</w:t>
            </w:r>
            <w:r w:rsidRPr="000420CE">
              <w:rPr>
                <w:lang w:eastAsia="en-GB"/>
              </w:rPr>
              <w:t xml:space="preserve"> explain percentage error beforehand.) </w:t>
            </w:r>
            <w:r>
              <w:rPr>
                <w:b/>
                <w:bCs/>
                <w:lang w:eastAsia="en-GB"/>
              </w:rPr>
              <w:t>(E)</w:t>
            </w:r>
          </w:p>
        </w:tc>
      </w:tr>
      <w:tr w:rsidR="00FD1E50" w:rsidRPr="004A4E17" w14:paraId="71ED560B" w14:textId="77777777" w:rsidTr="00406858">
        <w:trPr>
          <w:trHeight w:hRule="exact" w:val="440"/>
          <w:tblHeader/>
        </w:trPr>
        <w:tc>
          <w:tcPr>
            <w:tcW w:w="14601" w:type="dxa"/>
            <w:gridSpan w:val="3"/>
            <w:shd w:val="clear" w:color="auto" w:fill="EA5B0C"/>
            <w:tcMar>
              <w:top w:w="113" w:type="dxa"/>
              <w:bottom w:w="113" w:type="dxa"/>
            </w:tcMar>
            <w:vAlign w:val="center"/>
          </w:tcPr>
          <w:p w14:paraId="170690CA" w14:textId="201F7D04" w:rsidR="00FD1E50" w:rsidRPr="00FB2E1E" w:rsidRDefault="00FD1E50" w:rsidP="00FD1E50">
            <w:pPr>
              <w:rPr>
                <w:rFonts w:cs="Arial"/>
                <w:b/>
                <w:color w:val="FFFFFF"/>
                <w:szCs w:val="20"/>
              </w:rPr>
            </w:pPr>
            <w:r w:rsidRPr="00FB2E1E">
              <w:rPr>
                <w:rFonts w:cs="Arial"/>
                <w:b/>
                <w:color w:val="FFFFFF"/>
                <w:szCs w:val="20"/>
              </w:rPr>
              <w:t>Past and specimen papers</w:t>
            </w:r>
          </w:p>
        </w:tc>
      </w:tr>
      <w:tr w:rsidR="00FD1E50" w:rsidRPr="004A4E17" w14:paraId="7079FA83" w14:textId="77777777" w:rsidTr="00406858">
        <w:tblPrEx>
          <w:tblCellMar>
            <w:top w:w="0" w:type="dxa"/>
            <w:bottom w:w="0" w:type="dxa"/>
          </w:tblCellMar>
        </w:tblPrEx>
        <w:tc>
          <w:tcPr>
            <w:tcW w:w="14601" w:type="dxa"/>
            <w:gridSpan w:val="3"/>
            <w:tcMar>
              <w:top w:w="113" w:type="dxa"/>
              <w:bottom w:w="113" w:type="dxa"/>
            </w:tcMar>
          </w:tcPr>
          <w:p w14:paraId="0366CF09" w14:textId="77777777" w:rsidR="00FD1E50" w:rsidRDefault="00FD1E50" w:rsidP="00FD1E50">
            <w:pPr>
              <w:pStyle w:val="BodyText"/>
              <w:rPr>
                <w:rStyle w:val="Bold"/>
              </w:rPr>
            </w:pPr>
            <w:r>
              <w:rPr>
                <w:lang w:eastAsia="en-GB"/>
              </w:rPr>
              <w:t xml:space="preserve">Past/specimen papers and mark schemes are available to download at </w:t>
            </w:r>
            <w:hyperlink r:id="rId130" w:history="1">
              <w:r w:rsidRPr="00C8122F">
                <w:rPr>
                  <w:rStyle w:val="WebLink"/>
                </w:rPr>
                <w:t>www.cambridgeinternational.org/support</w:t>
              </w:r>
            </w:hyperlink>
            <w:r w:rsidRPr="00C8122F">
              <w:rPr>
                <w:rStyle w:val="BodyChar"/>
              </w:rPr>
              <w:t xml:space="preserve"> </w:t>
            </w:r>
            <w:r w:rsidRPr="00C8122F">
              <w:rPr>
                <w:rStyle w:val="Bold"/>
              </w:rPr>
              <w:t>(F)</w:t>
            </w:r>
          </w:p>
          <w:p w14:paraId="390ADAD5" w14:textId="1A21339C" w:rsidR="00346654" w:rsidRPr="004E2FD6" w:rsidRDefault="00346654" w:rsidP="00FD1E50">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131"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69D25FB1" w14:textId="77777777" w:rsidR="005927C9" w:rsidRDefault="005927C9" w:rsidP="003947CA">
      <w:pPr>
        <w:rPr>
          <w:bCs/>
          <w:szCs w:val="20"/>
        </w:rPr>
      </w:pPr>
    </w:p>
    <w:p w14:paraId="1DC4B6F7" w14:textId="77777777" w:rsidR="003947CA" w:rsidRDefault="003947CA" w:rsidP="003947CA">
      <w:pPr>
        <w:rPr>
          <w:bCs/>
          <w:szCs w:val="20"/>
        </w:rPr>
      </w:pPr>
    </w:p>
    <w:p w14:paraId="1EABEEFC" w14:textId="77777777" w:rsidR="003947CA" w:rsidRDefault="003947CA" w:rsidP="003947CA">
      <w:pPr>
        <w:rPr>
          <w:bCs/>
          <w:szCs w:val="20"/>
        </w:rPr>
        <w:sectPr w:rsidR="003947CA" w:rsidSect="00F12A5D">
          <w:pgSz w:w="16840" w:h="11900" w:orient="landscape" w:code="9"/>
          <w:pgMar w:top="1134" w:right="1134" w:bottom="1134" w:left="1134" w:header="567" w:footer="567" w:gutter="0"/>
          <w:cols w:space="708"/>
          <w:titlePg/>
          <w:docGrid w:linePitch="326"/>
        </w:sectPr>
      </w:pPr>
    </w:p>
    <w:p w14:paraId="44FBF770" w14:textId="448648B6" w:rsidR="003947CA" w:rsidRPr="00393536" w:rsidRDefault="007473A5" w:rsidP="003947CA">
      <w:pPr>
        <w:pStyle w:val="Heading1"/>
      </w:pPr>
      <w:bookmarkStart w:id="14" w:name="_Toc114658141"/>
      <w:r>
        <w:lastRenderedPageBreak/>
        <w:t>6</w:t>
      </w:r>
      <w:r w:rsidR="006F43CD">
        <w:t>.</w:t>
      </w:r>
      <w:r>
        <w:t xml:space="preserve"> </w:t>
      </w:r>
      <w:r w:rsidR="00985BDE" w:rsidRPr="00985BDE">
        <w:t xml:space="preserve">Circles, 3D mensuration, </w:t>
      </w:r>
      <w:proofErr w:type="gramStart"/>
      <w:r w:rsidR="00985BDE" w:rsidRPr="00985BDE">
        <w:t>vectors</w:t>
      </w:r>
      <w:proofErr w:type="gramEnd"/>
      <w:r w:rsidR="00985BDE" w:rsidRPr="00985BDE">
        <w:t xml:space="preserve"> and cumulative frequency</w:t>
      </w:r>
      <w:bookmarkEnd w:id="14"/>
    </w:p>
    <w:p w14:paraId="31DC5F25" w14:textId="10020AAE" w:rsidR="003947CA" w:rsidRDefault="003947CA" w:rsidP="003947CA">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5927C9" w:rsidRPr="004A4E17" w14:paraId="33D7D2F6" w14:textId="77777777" w:rsidTr="00406858">
        <w:trPr>
          <w:trHeight w:hRule="exact" w:val="440"/>
          <w:tblHeader/>
        </w:trPr>
        <w:tc>
          <w:tcPr>
            <w:tcW w:w="2552" w:type="dxa"/>
            <w:shd w:val="clear" w:color="auto" w:fill="EA5B0C"/>
            <w:tcMar>
              <w:top w:w="113" w:type="dxa"/>
              <w:bottom w:w="113" w:type="dxa"/>
            </w:tcMar>
            <w:vAlign w:val="center"/>
          </w:tcPr>
          <w:p w14:paraId="41890606" w14:textId="4343B8A7" w:rsidR="005927C9" w:rsidRPr="004A4E17" w:rsidRDefault="005927C9" w:rsidP="00406858">
            <w:pPr>
              <w:pStyle w:val="TableHead"/>
            </w:pPr>
            <w:r w:rsidRPr="004A4E17">
              <w:t>Syllabus ref</w:t>
            </w:r>
            <w:r>
              <w:t>.</w:t>
            </w:r>
          </w:p>
        </w:tc>
        <w:tc>
          <w:tcPr>
            <w:tcW w:w="2126" w:type="dxa"/>
            <w:shd w:val="clear" w:color="auto" w:fill="EA5B0C"/>
            <w:tcMar>
              <w:top w:w="113" w:type="dxa"/>
              <w:bottom w:w="113" w:type="dxa"/>
            </w:tcMar>
            <w:vAlign w:val="center"/>
          </w:tcPr>
          <w:p w14:paraId="40B8F98F" w14:textId="77777777" w:rsidR="005927C9" w:rsidRPr="004A4E17" w:rsidRDefault="005927C9" w:rsidP="00406858">
            <w:pPr>
              <w:pStyle w:val="TableHead"/>
            </w:pPr>
            <w:r w:rsidRPr="004A4E17">
              <w:t>Learning objectives</w:t>
            </w:r>
          </w:p>
        </w:tc>
        <w:tc>
          <w:tcPr>
            <w:tcW w:w="9923" w:type="dxa"/>
            <w:shd w:val="clear" w:color="auto" w:fill="EA5B0C"/>
            <w:tcMar>
              <w:top w:w="113" w:type="dxa"/>
              <w:bottom w:w="113" w:type="dxa"/>
            </w:tcMar>
            <w:vAlign w:val="center"/>
          </w:tcPr>
          <w:p w14:paraId="134AB393" w14:textId="77777777" w:rsidR="005927C9" w:rsidRPr="00DF2AEF" w:rsidRDefault="005927C9" w:rsidP="00406858">
            <w:pPr>
              <w:pStyle w:val="TableHead"/>
            </w:pPr>
            <w:r w:rsidRPr="00DF2AEF">
              <w:t>Suggested teaching activities</w:t>
            </w:r>
            <w:r>
              <w:t xml:space="preserve"> </w:t>
            </w:r>
          </w:p>
        </w:tc>
      </w:tr>
      <w:tr w:rsidR="00D61C11" w:rsidRPr="004A4E17" w14:paraId="0C5D0389" w14:textId="77777777" w:rsidTr="001B42A8">
        <w:tblPrEx>
          <w:tblCellMar>
            <w:top w:w="0" w:type="dxa"/>
            <w:bottom w:w="0" w:type="dxa"/>
          </w:tblCellMar>
        </w:tblPrEx>
        <w:tc>
          <w:tcPr>
            <w:tcW w:w="2552" w:type="dxa"/>
            <w:tcMar>
              <w:top w:w="113" w:type="dxa"/>
              <w:bottom w:w="113" w:type="dxa"/>
            </w:tcMar>
          </w:tcPr>
          <w:p w14:paraId="766F1669" w14:textId="77777777" w:rsidR="00D61C11" w:rsidRDefault="00D61C11" w:rsidP="001B42A8">
            <w:pPr>
              <w:pStyle w:val="BodyText"/>
              <w:rPr>
                <w:lang w:eastAsia="en-GB"/>
              </w:rPr>
            </w:pPr>
            <w:r w:rsidRPr="00420B71">
              <w:rPr>
                <w:lang w:eastAsia="en-GB"/>
              </w:rPr>
              <w:t xml:space="preserve">C5.3 </w:t>
            </w:r>
          </w:p>
          <w:p w14:paraId="1EBBB926" w14:textId="77D9D4A3" w:rsidR="00D61C11" w:rsidRPr="004A4E17" w:rsidRDefault="00D61C11" w:rsidP="001B42A8">
            <w:pPr>
              <w:pStyle w:val="BodyText"/>
              <w:rPr>
                <w:lang w:eastAsia="en-GB"/>
              </w:rPr>
            </w:pPr>
            <w:r w:rsidRPr="00420B71">
              <w:rPr>
                <w:lang w:eastAsia="en-GB"/>
              </w:rPr>
              <w:t xml:space="preserve">and </w:t>
            </w:r>
            <w:r w:rsidRPr="001B42A8">
              <w:rPr>
                <w:shd w:val="clear" w:color="auto" w:fill="FEEFE6"/>
                <w:lang w:eastAsia="en-GB"/>
              </w:rPr>
              <w:t>E5.3</w:t>
            </w:r>
            <w:r w:rsidR="008D1173" w:rsidRPr="008D1173">
              <w:rPr>
                <w:lang w:eastAsia="en-GB"/>
              </w:rPr>
              <w:t xml:space="preserve"> Circles, </w:t>
            </w:r>
            <w:proofErr w:type="gramStart"/>
            <w:r w:rsidR="008D1173" w:rsidRPr="008D1173">
              <w:rPr>
                <w:lang w:eastAsia="en-GB"/>
              </w:rPr>
              <w:t>arcs</w:t>
            </w:r>
            <w:proofErr w:type="gramEnd"/>
            <w:r w:rsidR="008D1173" w:rsidRPr="008D1173">
              <w:rPr>
                <w:lang w:eastAsia="en-GB"/>
              </w:rPr>
              <w:t xml:space="preserve"> and sectors</w:t>
            </w:r>
          </w:p>
        </w:tc>
        <w:tc>
          <w:tcPr>
            <w:tcW w:w="2126" w:type="dxa"/>
            <w:tcMar>
              <w:top w:w="113" w:type="dxa"/>
              <w:bottom w:w="113" w:type="dxa"/>
            </w:tcMar>
          </w:tcPr>
          <w:p w14:paraId="22BABC26" w14:textId="77777777" w:rsidR="00D61C11" w:rsidRPr="007F7EA7" w:rsidRDefault="00D61C11" w:rsidP="00CD5BA1">
            <w:pPr>
              <w:pStyle w:val="ListParagraph"/>
              <w:numPr>
                <w:ilvl w:val="0"/>
                <w:numId w:val="57"/>
              </w:numPr>
              <w:autoSpaceDE w:val="0"/>
              <w:autoSpaceDN w:val="0"/>
              <w:adjustRightInd w:val="0"/>
              <w:ind w:left="323" w:hanging="283"/>
              <w:rPr>
                <w:rFonts w:cs="Arial"/>
              </w:rPr>
            </w:pPr>
            <w:r w:rsidRPr="007F7EA7">
              <w:rPr>
                <w:rFonts w:cs="Arial"/>
                <w:lang w:eastAsia="en-GB"/>
              </w:rPr>
              <w:t xml:space="preserve">Carry out calculations involving the circumference and area of a circle. </w:t>
            </w:r>
          </w:p>
          <w:p w14:paraId="70D0D35F" w14:textId="77777777" w:rsidR="00D61C11" w:rsidRPr="00420B71" w:rsidRDefault="00D61C11" w:rsidP="007F7EA7">
            <w:pPr>
              <w:autoSpaceDE w:val="0"/>
              <w:autoSpaceDN w:val="0"/>
              <w:adjustRightInd w:val="0"/>
              <w:ind w:left="323" w:hanging="283"/>
              <w:rPr>
                <w:rFonts w:cs="Arial"/>
                <w:szCs w:val="20"/>
                <w:lang w:eastAsia="en-GB"/>
              </w:rPr>
            </w:pPr>
          </w:p>
          <w:p w14:paraId="1649CDFD" w14:textId="77777777" w:rsidR="00D61C11" w:rsidRPr="00420B71" w:rsidRDefault="00D61C11" w:rsidP="00CD5BA1">
            <w:pPr>
              <w:pStyle w:val="BodyText"/>
              <w:numPr>
                <w:ilvl w:val="0"/>
                <w:numId w:val="57"/>
              </w:numPr>
              <w:spacing w:before="59" w:line="242" w:lineRule="auto"/>
              <w:ind w:left="323" w:right="-11" w:hanging="283"/>
            </w:pPr>
            <w:r>
              <w:t>Carry out calculations</w:t>
            </w:r>
            <w:r w:rsidRPr="00420B71">
              <w:t xml:space="preserve"> involving arc length and</w:t>
            </w:r>
            <w:r w:rsidRPr="00420B71">
              <w:rPr>
                <w:spacing w:val="-19"/>
              </w:rPr>
              <w:t xml:space="preserve"> </w:t>
            </w:r>
            <w:r w:rsidRPr="00420B71">
              <w:t>sector</w:t>
            </w:r>
            <w:r w:rsidRPr="00420B71">
              <w:rPr>
                <w:spacing w:val="-19"/>
              </w:rPr>
              <w:t xml:space="preserve"> </w:t>
            </w:r>
            <w:r w:rsidRPr="00420B71">
              <w:t>area</w:t>
            </w:r>
            <w:r w:rsidRPr="00420B71">
              <w:rPr>
                <w:spacing w:val="-19"/>
              </w:rPr>
              <w:t xml:space="preserve"> </w:t>
            </w:r>
            <w:r w:rsidRPr="00420B71">
              <w:t>as</w:t>
            </w:r>
            <w:r w:rsidRPr="00420B71">
              <w:rPr>
                <w:spacing w:val="-19"/>
              </w:rPr>
              <w:t xml:space="preserve"> </w:t>
            </w:r>
            <w:r w:rsidRPr="00420B71">
              <w:t>fractions</w:t>
            </w:r>
            <w:r w:rsidRPr="00420B71">
              <w:rPr>
                <w:spacing w:val="-19"/>
              </w:rPr>
              <w:t xml:space="preserve"> </w:t>
            </w:r>
            <w:r w:rsidRPr="00420B71">
              <w:t>of</w:t>
            </w:r>
            <w:r w:rsidRPr="00420B71">
              <w:rPr>
                <w:spacing w:val="-19"/>
              </w:rPr>
              <w:t xml:space="preserve"> </w:t>
            </w:r>
            <w:r w:rsidRPr="00420B71">
              <w:t>the</w:t>
            </w:r>
            <w:r w:rsidRPr="00420B71">
              <w:rPr>
                <w:spacing w:val="-19"/>
              </w:rPr>
              <w:t xml:space="preserve"> </w:t>
            </w:r>
            <w:r w:rsidRPr="00420B71">
              <w:t>circumference and area of a</w:t>
            </w:r>
            <w:r w:rsidRPr="00420B71">
              <w:rPr>
                <w:spacing w:val="-8"/>
              </w:rPr>
              <w:t xml:space="preserve"> </w:t>
            </w:r>
            <w:r w:rsidRPr="00420B71">
              <w:t>circle</w:t>
            </w:r>
            <w:r>
              <w:t>.</w:t>
            </w:r>
          </w:p>
          <w:p w14:paraId="28701ABC" w14:textId="77777777" w:rsidR="00D61C11" w:rsidRPr="004A4E17" w:rsidRDefault="00D61C11" w:rsidP="001B42A8">
            <w:pPr>
              <w:pStyle w:val="BodyText"/>
              <w:rPr>
                <w:lang w:eastAsia="en-GB"/>
              </w:rPr>
            </w:pPr>
          </w:p>
        </w:tc>
        <w:tc>
          <w:tcPr>
            <w:tcW w:w="9923" w:type="dxa"/>
            <w:tcMar>
              <w:top w:w="113" w:type="dxa"/>
              <w:bottom w:w="113" w:type="dxa"/>
            </w:tcMar>
          </w:tcPr>
          <w:p w14:paraId="6FBE5E22" w14:textId="77777777" w:rsidR="00D61C11" w:rsidRPr="00420B71" w:rsidRDefault="00D61C11" w:rsidP="001B42A8">
            <w:pPr>
              <w:autoSpaceDE w:val="0"/>
              <w:autoSpaceDN w:val="0"/>
              <w:adjustRightInd w:val="0"/>
              <w:rPr>
                <w:rFonts w:cs="Arial"/>
                <w:b/>
                <w:szCs w:val="20"/>
                <w:lang w:eastAsia="en-GB"/>
              </w:rPr>
            </w:pPr>
            <w:r>
              <w:rPr>
                <w:rFonts w:cs="Arial"/>
                <w:szCs w:val="20"/>
                <w:lang w:eastAsia="en-GB"/>
              </w:rPr>
              <w:t>R</w:t>
            </w:r>
            <w:r w:rsidRPr="00420B71">
              <w:rPr>
                <w:rFonts w:cs="Arial"/>
                <w:szCs w:val="20"/>
                <w:lang w:eastAsia="en-GB"/>
              </w:rPr>
              <w:t>evis</w:t>
            </w:r>
            <w:r>
              <w:rPr>
                <w:rFonts w:cs="Arial"/>
                <w:szCs w:val="20"/>
                <w:lang w:eastAsia="en-GB"/>
              </w:rPr>
              <w:t>e</w:t>
            </w:r>
            <w:r w:rsidRPr="00420B71">
              <w:rPr>
                <w:rFonts w:cs="Arial"/>
                <w:szCs w:val="20"/>
                <w:lang w:eastAsia="en-GB"/>
              </w:rPr>
              <w:t xml:space="preserve"> how to calculate the circumference and area of a circle, using straightforward examples. Learners are expected to know the formulae. </w:t>
            </w:r>
          </w:p>
          <w:p w14:paraId="752E3543" w14:textId="77777777" w:rsidR="00D61C11" w:rsidRPr="00420B71" w:rsidRDefault="00D61C11" w:rsidP="001B42A8">
            <w:pPr>
              <w:autoSpaceDE w:val="0"/>
              <w:autoSpaceDN w:val="0"/>
              <w:adjustRightInd w:val="0"/>
              <w:rPr>
                <w:rFonts w:cs="Arial"/>
                <w:szCs w:val="20"/>
                <w:lang w:eastAsia="en-GB"/>
              </w:rPr>
            </w:pPr>
          </w:p>
          <w:p w14:paraId="08BE2F5F" w14:textId="77777777" w:rsidR="00D61C11" w:rsidRPr="00420B71" w:rsidRDefault="00D61C11" w:rsidP="001B42A8">
            <w:pPr>
              <w:autoSpaceDE w:val="0"/>
              <w:autoSpaceDN w:val="0"/>
              <w:adjustRightInd w:val="0"/>
              <w:rPr>
                <w:rFonts w:cs="Arial"/>
                <w:szCs w:val="20"/>
                <w:lang w:eastAsia="en-GB"/>
              </w:rPr>
            </w:pPr>
            <w:r w:rsidRPr="00420B71">
              <w:rPr>
                <w:rFonts w:cs="Arial"/>
                <w:szCs w:val="20"/>
                <w:lang w:eastAsia="en-GB"/>
              </w:rPr>
              <w:t xml:space="preserve">Extend this by looking at how to find compound areas involving circles, for example, a circle with the radius of 5.3 cm touching the sides of a square. Ask learners </w:t>
            </w:r>
            <w:r>
              <w:rPr>
                <w:rFonts w:cs="Arial"/>
                <w:szCs w:val="20"/>
                <w:lang w:eastAsia="en-GB"/>
              </w:rPr>
              <w:t>‘</w:t>
            </w:r>
            <w:r w:rsidRPr="00420B71">
              <w:rPr>
                <w:rFonts w:cs="Arial"/>
                <w:szCs w:val="20"/>
                <w:lang w:eastAsia="en-GB"/>
              </w:rPr>
              <w:t>What area of the square is not covered by the circle?</w:t>
            </w:r>
            <w:r>
              <w:rPr>
                <w:rFonts w:cs="Arial"/>
                <w:szCs w:val="20"/>
                <w:lang w:eastAsia="en-GB"/>
              </w:rPr>
              <w:t>’</w:t>
            </w:r>
            <w:r w:rsidRPr="00420B71">
              <w:rPr>
                <w:rFonts w:cs="Arial"/>
                <w:szCs w:val="20"/>
                <w:lang w:eastAsia="en-GB"/>
              </w:rPr>
              <w:t xml:space="preserve"> </w:t>
            </w:r>
            <w:r>
              <w:rPr>
                <w:rFonts w:cs="Arial"/>
                <w:szCs w:val="20"/>
                <w:lang w:eastAsia="en-GB"/>
              </w:rPr>
              <w:t xml:space="preserve">You could extend </w:t>
            </w:r>
            <w:r w:rsidRPr="00420B71">
              <w:rPr>
                <w:rFonts w:cs="Arial"/>
                <w:szCs w:val="20"/>
                <w:lang w:eastAsia="en-GB"/>
              </w:rPr>
              <w:t xml:space="preserve">the question to consider the area of waste material when cutting several circles of this size out of an A4 sheet of paper. </w:t>
            </w:r>
            <w:r w:rsidRPr="00420B71">
              <w:rPr>
                <w:rFonts w:cs="Arial"/>
                <w:b/>
                <w:szCs w:val="20"/>
                <w:lang w:eastAsia="en-GB"/>
              </w:rPr>
              <w:t>(I)</w:t>
            </w:r>
            <w:r w:rsidRPr="00420B71">
              <w:rPr>
                <w:rFonts w:cs="Arial"/>
                <w:szCs w:val="20"/>
                <w:lang w:eastAsia="en-GB"/>
              </w:rPr>
              <w:t xml:space="preserve"> </w:t>
            </w:r>
          </w:p>
          <w:p w14:paraId="032C15E0" w14:textId="77777777" w:rsidR="00D61C11" w:rsidRPr="00420B71" w:rsidRDefault="00D61C11" w:rsidP="001B42A8">
            <w:pPr>
              <w:autoSpaceDE w:val="0"/>
              <w:autoSpaceDN w:val="0"/>
              <w:adjustRightInd w:val="0"/>
              <w:rPr>
                <w:rFonts w:cs="Arial"/>
                <w:szCs w:val="20"/>
                <w:lang w:eastAsia="en-GB"/>
              </w:rPr>
            </w:pPr>
          </w:p>
          <w:p w14:paraId="4D4FD4FE" w14:textId="77777777" w:rsidR="00D61C11" w:rsidRPr="00420B71" w:rsidRDefault="00D61C11" w:rsidP="001B42A8">
            <w:pPr>
              <w:autoSpaceDE w:val="0"/>
              <w:autoSpaceDN w:val="0"/>
              <w:adjustRightInd w:val="0"/>
              <w:rPr>
                <w:rFonts w:cs="Arial"/>
                <w:szCs w:val="20"/>
                <w:lang w:eastAsia="en-GB"/>
              </w:rPr>
            </w:pPr>
            <w:r w:rsidRPr="00420B71">
              <w:rPr>
                <w:rFonts w:cs="Arial"/>
                <w:szCs w:val="20"/>
                <w:lang w:eastAsia="en-GB"/>
              </w:rPr>
              <w:t>The Khan academy website (</w:t>
            </w:r>
            <w:hyperlink r:id="rId132" w:history="1">
              <w:r w:rsidRPr="00420B71">
                <w:rPr>
                  <w:rStyle w:val="Hyperlink"/>
                  <w:rFonts w:cs="Arial"/>
                  <w:szCs w:val="20"/>
                  <w:lang w:eastAsia="en-GB"/>
                </w:rPr>
                <w:t>www.khanacademy.org</w:t>
              </w:r>
            </w:hyperlink>
            <w:r w:rsidRPr="00420B71">
              <w:rPr>
                <w:rFonts w:cs="Arial"/>
                <w:szCs w:val="20"/>
                <w:lang w:eastAsia="en-GB"/>
              </w:rPr>
              <w:t xml:space="preserve">) includes a good explanation of arc length and sector area. Search ‘Arc length from subtended angle’ and ‘Area of a sector’. The quiz for arc length includes challenge questions to check learners’ understanding. </w:t>
            </w:r>
            <w:r w:rsidRPr="00420B71">
              <w:rPr>
                <w:rFonts w:cs="Arial"/>
                <w:b/>
                <w:szCs w:val="20"/>
                <w:lang w:eastAsia="en-GB"/>
              </w:rPr>
              <w:t>(F)</w:t>
            </w:r>
            <w:r w:rsidRPr="00420B71">
              <w:rPr>
                <w:rFonts w:cs="Arial"/>
                <w:szCs w:val="20"/>
                <w:lang w:eastAsia="en-GB"/>
              </w:rPr>
              <w:t xml:space="preserve">   </w:t>
            </w:r>
          </w:p>
          <w:p w14:paraId="0AAAEAF9" w14:textId="77777777" w:rsidR="00D61C11" w:rsidRPr="00420B71" w:rsidRDefault="00D61C11" w:rsidP="001B42A8">
            <w:pPr>
              <w:autoSpaceDE w:val="0"/>
              <w:autoSpaceDN w:val="0"/>
              <w:adjustRightInd w:val="0"/>
              <w:rPr>
                <w:rFonts w:cs="Arial"/>
                <w:szCs w:val="20"/>
                <w:lang w:eastAsia="en-GB"/>
              </w:rPr>
            </w:pPr>
          </w:p>
          <w:p w14:paraId="5A04FCA4" w14:textId="77777777" w:rsidR="00D61C11" w:rsidRPr="004A4E17" w:rsidRDefault="00D61C11" w:rsidP="001B42A8">
            <w:pPr>
              <w:pStyle w:val="BodyText"/>
            </w:pPr>
            <w:r w:rsidRPr="00420B71">
              <w:rPr>
                <w:lang w:eastAsia="en-GB"/>
              </w:rPr>
              <w:t xml:space="preserve">The next step is to use examples to illustrate how to calculate the arc length and the sector area by using fractions </w:t>
            </w:r>
            <w:r>
              <w:rPr>
                <w:lang w:eastAsia="en-GB"/>
              </w:rPr>
              <w:t xml:space="preserve">(factors of 360° only for Core) </w:t>
            </w:r>
            <w:r w:rsidRPr="00420B71">
              <w:rPr>
                <w:lang w:eastAsia="en-GB"/>
              </w:rPr>
              <w:t xml:space="preserve">of full circles. </w:t>
            </w:r>
          </w:p>
        </w:tc>
      </w:tr>
      <w:tr w:rsidR="000A2C09" w:rsidRPr="002C0AFF" w14:paraId="546C5C63" w14:textId="77777777" w:rsidTr="001B42A8">
        <w:tblPrEx>
          <w:tblCellMar>
            <w:top w:w="0" w:type="dxa"/>
            <w:bottom w:w="0" w:type="dxa"/>
          </w:tblCellMar>
        </w:tblPrEx>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02B4E397" w14:textId="77777777" w:rsidR="000A2C09" w:rsidRDefault="000A2C09" w:rsidP="001B42A8">
            <w:pPr>
              <w:pStyle w:val="BodyText"/>
              <w:rPr>
                <w:lang w:eastAsia="en-GB"/>
              </w:rPr>
            </w:pPr>
            <w:r w:rsidRPr="000420CE">
              <w:rPr>
                <w:lang w:eastAsia="en-GB"/>
              </w:rPr>
              <w:t xml:space="preserve">C2.4 </w:t>
            </w:r>
          </w:p>
          <w:p w14:paraId="708BC094" w14:textId="4192DFFE" w:rsidR="000A2C09" w:rsidRPr="004A4E17" w:rsidRDefault="000A2C09" w:rsidP="001B42A8">
            <w:pPr>
              <w:pStyle w:val="BodyText"/>
              <w:rPr>
                <w:lang w:eastAsia="en-GB"/>
              </w:rPr>
            </w:pPr>
            <w:r w:rsidRPr="000420CE">
              <w:rPr>
                <w:lang w:eastAsia="en-GB"/>
              </w:rPr>
              <w:t>a</w:t>
            </w:r>
            <w:r>
              <w:rPr>
                <w:lang w:eastAsia="en-GB"/>
              </w:rPr>
              <w:t>n</w:t>
            </w:r>
            <w:r w:rsidRPr="000420CE">
              <w:rPr>
                <w:lang w:eastAsia="en-GB"/>
              </w:rPr>
              <w:t xml:space="preserve">d </w:t>
            </w:r>
            <w:r w:rsidRPr="001B42A8">
              <w:rPr>
                <w:shd w:val="clear" w:color="auto" w:fill="FEEFE6"/>
                <w:lang w:eastAsia="en-GB"/>
              </w:rPr>
              <w:t>E2.4</w:t>
            </w:r>
            <w:r w:rsidR="007F57D6" w:rsidRPr="007F57D6">
              <w:rPr>
                <w:lang w:eastAsia="en-GB"/>
              </w:rPr>
              <w:t xml:space="preserve"> Indices II</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3C67D01D" w14:textId="6488877D" w:rsidR="000A2C09" w:rsidRPr="00E5472C" w:rsidRDefault="000A2C09" w:rsidP="00CD5BA1">
            <w:pPr>
              <w:pStyle w:val="ListParagraph"/>
              <w:numPr>
                <w:ilvl w:val="0"/>
                <w:numId w:val="58"/>
              </w:numPr>
              <w:autoSpaceDE w:val="0"/>
              <w:autoSpaceDN w:val="0"/>
              <w:adjustRightInd w:val="0"/>
              <w:ind w:left="323" w:hanging="283"/>
              <w:rPr>
                <w:rFonts w:cs="Arial"/>
                <w:lang w:eastAsia="en-GB"/>
              </w:rPr>
            </w:pPr>
            <w:r w:rsidRPr="00E5472C">
              <w:rPr>
                <w:rFonts w:cs="Arial"/>
                <w:lang w:eastAsia="en-GB"/>
              </w:rPr>
              <w:t xml:space="preserve">Understand and use indices (positive, </w:t>
            </w:r>
            <w:r w:rsidR="00E5472C" w:rsidRPr="00E5472C">
              <w:rPr>
                <w:rFonts w:cs="Arial"/>
                <w:lang w:eastAsia="en-GB"/>
              </w:rPr>
              <w:t xml:space="preserve">zero, </w:t>
            </w:r>
            <w:r w:rsidRPr="00E5472C">
              <w:rPr>
                <w:rFonts w:cs="Arial"/>
                <w:lang w:eastAsia="en-GB"/>
              </w:rPr>
              <w:t>negative</w:t>
            </w:r>
            <w:r w:rsidR="00E5472C" w:rsidRPr="00E5472C">
              <w:rPr>
                <w:rFonts w:cs="Arial"/>
                <w:lang w:eastAsia="en-GB"/>
              </w:rPr>
              <w:t xml:space="preserve"> and</w:t>
            </w:r>
            <w:r w:rsidRPr="00E5472C">
              <w:rPr>
                <w:rFonts w:cs="Arial"/>
                <w:lang w:eastAsia="en-GB"/>
              </w:rPr>
              <w:t xml:space="preserve"> </w:t>
            </w:r>
            <w:r w:rsidRPr="00E5472C">
              <w:rPr>
                <w:rFonts w:cs="Arial"/>
                <w:shd w:val="clear" w:color="auto" w:fill="FEEFE6"/>
              </w:rPr>
              <w:t>fractional</w:t>
            </w:r>
            <w:r w:rsidRPr="00E5472C">
              <w:rPr>
                <w:rFonts w:cs="Arial"/>
                <w:lang w:eastAsia="en-GB"/>
              </w:rPr>
              <w:t>).</w:t>
            </w:r>
          </w:p>
          <w:p w14:paraId="75A7AF57" w14:textId="77777777" w:rsidR="000A2C09" w:rsidRPr="000420CE" w:rsidRDefault="000A2C09" w:rsidP="00E5472C">
            <w:pPr>
              <w:autoSpaceDE w:val="0"/>
              <w:autoSpaceDN w:val="0"/>
              <w:adjustRightInd w:val="0"/>
              <w:ind w:left="323" w:hanging="283"/>
              <w:rPr>
                <w:rFonts w:cs="Arial"/>
                <w:szCs w:val="20"/>
                <w:lang w:eastAsia="en-GB"/>
              </w:rPr>
            </w:pPr>
          </w:p>
          <w:p w14:paraId="3CFE8F65" w14:textId="77777777" w:rsidR="000A2C09" w:rsidRPr="00E5472C" w:rsidRDefault="000A2C09" w:rsidP="00CD5BA1">
            <w:pPr>
              <w:pStyle w:val="ListParagraph"/>
              <w:numPr>
                <w:ilvl w:val="0"/>
                <w:numId w:val="58"/>
              </w:numPr>
              <w:autoSpaceDE w:val="0"/>
              <w:autoSpaceDN w:val="0"/>
              <w:adjustRightInd w:val="0"/>
              <w:ind w:left="323" w:hanging="283"/>
              <w:rPr>
                <w:rFonts w:cs="Arial"/>
                <w:lang w:eastAsia="en-GB"/>
              </w:rPr>
            </w:pPr>
            <w:r w:rsidRPr="00E5472C">
              <w:rPr>
                <w:rFonts w:cs="Arial"/>
                <w:lang w:eastAsia="en-GB"/>
              </w:rPr>
              <w:t>Understand and use the rules of indices.</w:t>
            </w:r>
          </w:p>
          <w:p w14:paraId="0CCFFA06" w14:textId="77777777" w:rsidR="000A2C09" w:rsidRPr="004A4E17" w:rsidRDefault="000A2C09" w:rsidP="001B42A8">
            <w:pPr>
              <w:autoSpaceDE w:val="0"/>
              <w:autoSpaceDN w:val="0"/>
              <w:adjustRightInd w:val="0"/>
              <w:rPr>
                <w:lang w:eastAsia="en-GB"/>
              </w:rPr>
            </w:pP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21B773FA" w14:textId="77777777" w:rsidR="000A2C09" w:rsidRPr="000420CE" w:rsidRDefault="000A2C09" w:rsidP="001B42A8">
            <w:pPr>
              <w:autoSpaceDE w:val="0"/>
              <w:autoSpaceDN w:val="0"/>
              <w:adjustRightInd w:val="0"/>
              <w:rPr>
                <w:rFonts w:cs="Arial"/>
                <w:szCs w:val="20"/>
                <w:lang w:eastAsia="en-GB"/>
              </w:rPr>
            </w:pPr>
            <w:r>
              <w:rPr>
                <w:rFonts w:cs="Arial"/>
                <w:szCs w:val="20"/>
                <w:lang w:eastAsia="en-GB"/>
              </w:rPr>
              <w:t>Start by</w:t>
            </w:r>
            <w:r w:rsidRPr="000420CE">
              <w:rPr>
                <w:rFonts w:cs="Arial"/>
                <w:szCs w:val="20"/>
                <w:lang w:eastAsia="en-GB"/>
              </w:rPr>
              <w:t xml:space="preserve"> giv</w:t>
            </w:r>
            <w:r>
              <w:rPr>
                <w:rFonts w:cs="Arial"/>
                <w:szCs w:val="20"/>
                <w:lang w:eastAsia="en-GB"/>
              </w:rPr>
              <w:t>ing</w:t>
            </w:r>
            <w:r w:rsidRPr="000420CE">
              <w:rPr>
                <w:rFonts w:cs="Arial"/>
                <w:szCs w:val="20"/>
                <w:lang w:eastAsia="en-GB"/>
              </w:rPr>
              <w:t xml:space="preserve"> learners examples that revise the rules of indices work from Unit 1 topic 1.7. Extend this to using and interpreting positive, negative and zero indices and using the rules of indices with algebraic terms. For example, simplify: </w:t>
            </w:r>
            <w:r>
              <w:rPr>
                <w:rFonts w:cs="Arial"/>
                <w:szCs w:val="20"/>
                <w:lang w:eastAsia="en-GB"/>
              </w:rPr>
              <w:t>6</w:t>
            </w:r>
            <w:r w:rsidRPr="000420CE">
              <w:rPr>
                <w:rFonts w:cs="Arial"/>
                <w:i/>
                <w:szCs w:val="20"/>
                <w:lang w:eastAsia="en-GB"/>
              </w:rPr>
              <w:t>x</w:t>
            </w:r>
            <w:r>
              <w:rPr>
                <w:rFonts w:cs="Arial"/>
                <w:szCs w:val="20"/>
                <w:vertAlign w:val="superscript"/>
                <w:lang w:eastAsia="en-GB"/>
              </w:rPr>
              <w:t>7</w:t>
            </w:r>
            <w:r>
              <w:rPr>
                <w:rFonts w:cs="Arial"/>
                <w:i/>
                <w:iCs/>
                <w:szCs w:val="20"/>
                <w:lang w:eastAsia="en-GB"/>
              </w:rPr>
              <w:t>y</w:t>
            </w:r>
            <w:r>
              <w:rPr>
                <w:rFonts w:cs="Arial"/>
                <w:szCs w:val="20"/>
                <w:vertAlign w:val="superscript"/>
                <w:lang w:eastAsia="en-GB"/>
              </w:rPr>
              <w:t>4</w:t>
            </w:r>
            <w:r w:rsidRPr="000420CE">
              <w:rPr>
                <w:rFonts w:cs="Arial"/>
                <w:szCs w:val="20"/>
                <w:lang w:eastAsia="en-GB"/>
              </w:rPr>
              <w:t xml:space="preserve"> × 5</w:t>
            </w:r>
            <w:r w:rsidRPr="000420CE">
              <w:rPr>
                <w:rFonts w:cs="Arial"/>
                <w:i/>
                <w:szCs w:val="20"/>
                <w:lang w:eastAsia="en-GB"/>
              </w:rPr>
              <w:t>x</w:t>
            </w:r>
            <w:r>
              <w:rPr>
                <w:rFonts w:cs="Arial"/>
                <w:iCs/>
                <w:szCs w:val="20"/>
                <w:vertAlign w:val="superscript"/>
                <w:lang w:eastAsia="en-GB"/>
              </w:rPr>
              <w:t>-5</w:t>
            </w:r>
            <w:r>
              <w:rPr>
                <w:rFonts w:cs="Arial"/>
                <w:i/>
                <w:szCs w:val="20"/>
                <w:lang w:eastAsia="en-GB"/>
              </w:rPr>
              <w:t>y</w:t>
            </w:r>
            <w:r w:rsidRPr="000420CE">
              <w:rPr>
                <w:rFonts w:cs="Arial"/>
                <w:szCs w:val="20"/>
                <w:lang w:eastAsia="en-GB"/>
              </w:rPr>
              <w:t>, 1</w:t>
            </w:r>
            <w:r>
              <w:rPr>
                <w:rFonts w:cs="Arial"/>
                <w:szCs w:val="20"/>
                <w:lang w:eastAsia="en-GB"/>
              </w:rPr>
              <w:t>2</w:t>
            </w:r>
            <w:r w:rsidRPr="00B56945">
              <w:rPr>
                <w:rFonts w:cs="Arial"/>
                <w:i/>
                <w:iCs/>
                <w:szCs w:val="20"/>
                <w:lang w:eastAsia="en-GB"/>
              </w:rPr>
              <w:t>a</w:t>
            </w:r>
            <w:r w:rsidRPr="000420CE">
              <w:rPr>
                <w:rFonts w:cs="Arial"/>
                <w:szCs w:val="20"/>
                <w:vertAlign w:val="superscript"/>
                <w:lang w:eastAsia="en-GB"/>
              </w:rPr>
              <w:t>3</w:t>
            </w:r>
            <w:r w:rsidRPr="000420CE">
              <w:rPr>
                <w:rFonts w:cs="Arial"/>
                <w:szCs w:val="20"/>
                <w:lang w:eastAsia="en-GB"/>
              </w:rPr>
              <w:t xml:space="preserve"> ÷ </w:t>
            </w:r>
            <w:r>
              <w:rPr>
                <w:rFonts w:cs="Arial"/>
                <w:szCs w:val="20"/>
                <w:lang w:eastAsia="en-GB"/>
              </w:rPr>
              <w:t>3</w:t>
            </w:r>
            <w:r>
              <w:rPr>
                <w:rFonts w:cs="Arial"/>
                <w:i/>
                <w:szCs w:val="20"/>
                <w:lang w:eastAsia="en-GB"/>
              </w:rPr>
              <w:t>a</w:t>
            </w:r>
            <w:r>
              <w:rPr>
                <w:rFonts w:cs="Arial"/>
                <w:szCs w:val="20"/>
                <w:vertAlign w:val="superscript"/>
                <w:lang w:eastAsia="en-GB"/>
              </w:rPr>
              <w:t>-2</w:t>
            </w:r>
            <w:r w:rsidRPr="000420CE">
              <w:rPr>
                <w:rFonts w:cs="Arial"/>
                <w:szCs w:val="20"/>
                <w:lang w:eastAsia="en-GB"/>
              </w:rPr>
              <w:t>, (</w:t>
            </w:r>
            <w:r>
              <w:rPr>
                <w:rFonts w:cs="Arial"/>
                <w:szCs w:val="20"/>
                <w:lang w:eastAsia="en-GB"/>
              </w:rPr>
              <w:t>5</w:t>
            </w:r>
            <w:r w:rsidRPr="000420CE">
              <w:rPr>
                <w:rFonts w:cs="Arial"/>
                <w:i/>
                <w:szCs w:val="20"/>
                <w:lang w:eastAsia="en-GB"/>
              </w:rPr>
              <w:t>x</w:t>
            </w:r>
            <w:r>
              <w:rPr>
                <w:rFonts w:cs="Arial"/>
                <w:szCs w:val="20"/>
                <w:vertAlign w:val="superscript"/>
                <w:lang w:eastAsia="en-GB"/>
              </w:rPr>
              <w:t>3</w:t>
            </w:r>
            <w:r w:rsidRPr="000420CE">
              <w:rPr>
                <w:rFonts w:cs="Arial"/>
                <w:szCs w:val="20"/>
                <w:lang w:eastAsia="en-GB"/>
              </w:rPr>
              <w:t>)</w:t>
            </w:r>
            <w:r w:rsidRPr="000420CE">
              <w:rPr>
                <w:rFonts w:cs="Arial"/>
                <w:szCs w:val="20"/>
                <w:vertAlign w:val="superscript"/>
                <w:lang w:eastAsia="en-GB"/>
              </w:rPr>
              <w:t>2</w:t>
            </w:r>
            <w:r>
              <w:rPr>
                <w:rFonts w:cs="Arial"/>
                <w:szCs w:val="20"/>
                <w:lang w:eastAsia="en-GB"/>
              </w:rPr>
              <w:t xml:space="preserve"> and solve simple equations such as 2</w:t>
            </w:r>
            <w:r>
              <w:rPr>
                <w:rFonts w:cs="Arial"/>
                <w:i/>
                <w:iCs/>
                <w:szCs w:val="20"/>
                <w:vertAlign w:val="superscript"/>
                <w:lang w:eastAsia="en-GB"/>
              </w:rPr>
              <w:t>x</w:t>
            </w:r>
            <w:r>
              <w:rPr>
                <w:rFonts w:cs="Arial"/>
                <w:szCs w:val="20"/>
                <w:lang w:eastAsia="en-GB"/>
              </w:rPr>
              <w:t xml:space="preserve"> = 32.</w:t>
            </w:r>
            <w:r w:rsidRPr="000420CE">
              <w:rPr>
                <w:rFonts w:cs="Arial"/>
                <w:szCs w:val="20"/>
                <w:lang w:eastAsia="en-GB"/>
              </w:rPr>
              <w:t xml:space="preserve"> </w:t>
            </w:r>
          </w:p>
          <w:p w14:paraId="15E8EF5A" w14:textId="77777777" w:rsidR="000A2C09" w:rsidRPr="000420CE" w:rsidRDefault="000A2C09" w:rsidP="001B42A8">
            <w:pPr>
              <w:autoSpaceDE w:val="0"/>
              <w:autoSpaceDN w:val="0"/>
              <w:adjustRightInd w:val="0"/>
              <w:rPr>
                <w:rFonts w:cs="Arial"/>
                <w:szCs w:val="20"/>
                <w:lang w:eastAsia="en-GB"/>
              </w:rPr>
            </w:pPr>
          </w:p>
          <w:p w14:paraId="243305A5" w14:textId="1A5EA77A" w:rsidR="000A2C09" w:rsidRPr="002C0AFF" w:rsidRDefault="000A2C09" w:rsidP="001B42A8">
            <w:pPr>
              <w:shd w:val="clear" w:color="auto" w:fill="FEEFE6"/>
              <w:autoSpaceDE w:val="0"/>
              <w:autoSpaceDN w:val="0"/>
              <w:adjustRightInd w:val="0"/>
              <w:rPr>
                <w:i/>
              </w:rPr>
            </w:pPr>
            <w:r w:rsidRPr="000420CE">
              <w:rPr>
                <w:rFonts w:cs="Arial"/>
                <w:szCs w:val="20"/>
                <w:lang w:eastAsia="en-GB"/>
              </w:rPr>
              <w:t xml:space="preserve">For </w:t>
            </w:r>
            <w:r>
              <w:rPr>
                <w:rFonts w:cs="Arial"/>
                <w:szCs w:val="20"/>
                <w:lang w:eastAsia="en-GB"/>
              </w:rPr>
              <w:t>E</w:t>
            </w:r>
            <w:r w:rsidRPr="000420CE">
              <w:rPr>
                <w:rFonts w:cs="Arial"/>
                <w:szCs w:val="20"/>
                <w:lang w:eastAsia="en-GB"/>
              </w:rPr>
              <w:t>xtended learners, move on to looking at fractional indices</w:t>
            </w:r>
            <w:r>
              <w:rPr>
                <w:rFonts w:cs="Arial"/>
                <w:szCs w:val="20"/>
                <w:lang w:eastAsia="en-GB"/>
              </w:rPr>
              <w:t>,</w:t>
            </w:r>
            <w:r w:rsidRPr="000420CE">
              <w:rPr>
                <w:rFonts w:cs="Arial"/>
                <w:szCs w:val="20"/>
                <w:lang w:eastAsia="en-GB"/>
              </w:rPr>
              <w:t xml:space="preserve"> </w:t>
            </w:r>
            <w:r>
              <w:rPr>
                <w:rFonts w:cs="Arial"/>
                <w:szCs w:val="20"/>
                <w:lang w:eastAsia="en-GB"/>
              </w:rPr>
              <w:t>f</w:t>
            </w:r>
            <w:r w:rsidRPr="000420CE">
              <w:rPr>
                <w:rFonts w:cs="Arial"/>
                <w:szCs w:val="20"/>
                <w:lang w:eastAsia="en-GB"/>
              </w:rPr>
              <w:t xml:space="preserve">or example, simplify: </w:t>
            </w:r>
            <m:oMath>
              <m:sSup>
                <m:sSupPr>
                  <m:ctrlPr>
                    <w:rPr>
                      <w:rFonts w:ascii="Cambria Math" w:hAnsi="Cambria Math" w:cs="Arial"/>
                      <w:i/>
                      <w:szCs w:val="20"/>
                      <w:shd w:val="clear" w:color="auto" w:fill="FEEFE6"/>
                    </w:rPr>
                  </m:ctrlPr>
                </m:sSupPr>
                <m:e>
                  <m:r>
                    <m:rPr>
                      <m:nor/>
                    </m:rPr>
                    <w:rPr>
                      <w:rFonts w:cs="Arial"/>
                      <w:szCs w:val="20"/>
                      <w:shd w:val="clear" w:color="auto" w:fill="FEEFE6"/>
                    </w:rPr>
                    <m:t>3</m:t>
                  </m:r>
                  <m:r>
                    <m:rPr>
                      <m:nor/>
                    </m:rPr>
                    <w:rPr>
                      <w:rFonts w:cs="Arial"/>
                      <w:i/>
                      <w:iCs/>
                      <w:szCs w:val="20"/>
                      <w:shd w:val="clear" w:color="auto" w:fill="FEEFE6"/>
                    </w:rPr>
                    <m:t>x</m:t>
                  </m:r>
                </m:e>
                <m:sup>
                  <m:r>
                    <m:rPr>
                      <m:nor/>
                    </m:rPr>
                    <w:rPr>
                      <w:rFonts w:cs="Arial"/>
                      <w:szCs w:val="20"/>
                      <w:shd w:val="clear" w:color="auto" w:fill="FEEFE6"/>
                    </w:rPr>
                    <m:t>-4</m:t>
                  </m:r>
                </m:sup>
              </m:sSup>
              <m:r>
                <m:rPr>
                  <m:nor/>
                </m:rPr>
                <w:rPr>
                  <w:rFonts w:cs="Arial"/>
                  <w:szCs w:val="20"/>
                  <w:shd w:val="clear" w:color="auto" w:fill="FEEFE6"/>
                </w:rPr>
                <m:t>×</m:t>
              </m:r>
              <m:f>
                <m:fPr>
                  <m:ctrlPr>
                    <w:rPr>
                      <w:rFonts w:ascii="Cambria Math" w:hAnsi="Cambria Math" w:cs="Arial"/>
                      <w:i/>
                      <w:szCs w:val="20"/>
                      <w:shd w:val="clear" w:color="auto" w:fill="FEEFE6"/>
                    </w:rPr>
                  </m:ctrlPr>
                </m:fPr>
                <m:num>
                  <m:r>
                    <m:rPr>
                      <m:nor/>
                    </m:rPr>
                    <w:rPr>
                      <w:rFonts w:cs="Arial"/>
                      <w:szCs w:val="20"/>
                      <w:shd w:val="clear" w:color="auto" w:fill="FEEFE6"/>
                    </w:rPr>
                    <m:t>2</m:t>
                  </m:r>
                </m:num>
                <m:den>
                  <m:r>
                    <m:rPr>
                      <m:nor/>
                    </m:rPr>
                    <w:rPr>
                      <w:rFonts w:cs="Arial"/>
                      <w:szCs w:val="20"/>
                      <w:shd w:val="clear" w:color="auto" w:fill="FEEFE6"/>
                    </w:rPr>
                    <m:t>3</m:t>
                  </m:r>
                </m:den>
              </m:f>
              <m:sSup>
                <m:sSupPr>
                  <m:ctrlPr>
                    <w:rPr>
                      <w:rFonts w:ascii="Cambria Math" w:hAnsi="Cambria Math" w:cs="Arial"/>
                      <w:i/>
                      <w:szCs w:val="20"/>
                      <w:shd w:val="clear" w:color="auto" w:fill="FEEFE6"/>
                    </w:rPr>
                  </m:ctrlPr>
                </m:sSupPr>
                <m:e>
                  <m:r>
                    <m:rPr>
                      <m:nor/>
                    </m:rPr>
                    <w:rPr>
                      <w:rFonts w:cs="Arial"/>
                      <w:i/>
                      <w:iCs/>
                      <w:szCs w:val="20"/>
                      <w:shd w:val="clear" w:color="auto" w:fill="FEEFE6"/>
                    </w:rPr>
                    <m:t>x</m:t>
                  </m:r>
                </m:e>
                <m:sup>
                  <m:f>
                    <m:fPr>
                      <m:ctrlPr>
                        <w:rPr>
                          <w:rFonts w:ascii="Cambria Math" w:hAnsi="Cambria Math" w:cs="Arial"/>
                          <w:i/>
                          <w:szCs w:val="20"/>
                          <w:shd w:val="clear" w:color="auto" w:fill="FEEFE6"/>
                        </w:rPr>
                      </m:ctrlPr>
                    </m:fPr>
                    <m:num>
                      <m:r>
                        <m:rPr>
                          <m:nor/>
                        </m:rPr>
                        <w:rPr>
                          <w:rFonts w:cs="Arial"/>
                          <w:szCs w:val="20"/>
                          <w:shd w:val="clear" w:color="auto" w:fill="FEEFE6"/>
                        </w:rPr>
                        <m:t>1</m:t>
                      </m:r>
                    </m:num>
                    <m:den>
                      <m:r>
                        <m:rPr>
                          <m:nor/>
                        </m:rPr>
                        <w:rPr>
                          <w:rFonts w:cs="Arial"/>
                          <w:szCs w:val="20"/>
                          <w:shd w:val="clear" w:color="auto" w:fill="FEEFE6"/>
                        </w:rPr>
                        <m:t>2</m:t>
                      </m:r>
                    </m:den>
                  </m:f>
                </m:sup>
              </m:sSup>
            </m:oMath>
            <w:r w:rsidRPr="000420CE">
              <w:rPr>
                <w:rFonts w:cs="Arial"/>
                <w:szCs w:val="20"/>
                <w:shd w:val="clear" w:color="auto" w:fill="FEEFE6"/>
              </w:rPr>
              <w:t xml:space="preserve">, </w:t>
            </w:r>
            <w:r>
              <w:rPr>
                <w:rFonts w:cs="Arial"/>
                <w:szCs w:val="20"/>
                <w:shd w:val="clear" w:color="auto" w:fill="FEEFE6"/>
              </w:rPr>
              <w:br/>
            </w:r>
            <m:oMath>
              <m:f>
                <m:fPr>
                  <m:ctrlPr>
                    <w:rPr>
                      <w:rFonts w:ascii="Cambria Math" w:hAnsi="Cambria Math" w:cs="Arial"/>
                      <w:i/>
                      <w:szCs w:val="20"/>
                      <w:shd w:val="clear" w:color="auto" w:fill="FEEFE6"/>
                    </w:rPr>
                  </m:ctrlPr>
                </m:fPr>
                <m:num>
                  <m:r>
                    <m:rPr>
                      <m:nor/>
                    </m:rPr>
                    <w:rPr>
                      <w:rFonts w:cs="Arial"/>
                      <w:szCs w:val="20"/>
                      <w:shd w:val="clear" w:color="auto" w:fill="FEEFE6"/>
                    </w:rPr>
                    <m:t>2</m:t>
                  </m:r>
                </m:num>
                <m:den>
                  <m:r>
                    <m:rPr>
                      <m:nor/>
                    </m:rPr>
                    <w:rPr>
                      <w:rFonts w:cs="Arial"/>
                      <w:szCs w:val="20"/>
                      <w:shd w:val="clear" w:color="auto" w:fill="FEEFE6"/>
                    </w:rPr>
                    <m:t>5</m:t>
                  </m:r>
                </m:den>
              </m:f>
              <m:sSup>
                <m:sSupPr>
                  <m:ctrlPr>
                    <w:rPr>
                      <w:rFonts w:ascii="Cambria Math" w:hAnsi="Cambria Math" w:cs="Arial"/>
                      <w:i/>
                      <w:szCs w:val="20"/>
                      <w:shd w:val="clear" w:color="auto" w:fill="FEEFE6"/>
                    </w:rPr>
                  </m:ctrlPr>
                </m:sSupPr>
                <m:e>
                  <m:r>
                    <m:rPr>
                      <m:nor/>
                    </m:rPr>
                    <w:rPr>
                      <w:rFonts w:cs="Arial"/>
                      <w:i/>
                      <w:iCs/>
                      <w:szCs w:val="20"/>
                      <w:shd w:val="clear" w:color="auto" w:fill="FEEFE6"/>
                    </w:rPr>
                    <m:t>x</m:t>
                  </m:r>
                </m:e>
                <m:sup>
                  <m:f>
                    <m:fPr>
                      <m:ctrlPr>
                        <w:rPr>
                          <w:rFonts w:ascii="Cambria Math" w:hAnsi="Cambria Math" w:cs="Arial"/>
                          <w:i/>
                          <w:szCs w:val="20"/>
                          <w:shd w:val="clear" w:color="auto" w:fill="FEEFE6"/>
                        </w:rPr>
                      </m:ctrlPr>
                    </m:fPr>
                    <m:num>
                      <m:r>
                        <m:rPr>
                          <m:nor/>
                        </m:rPr>
                        <w:rPr>
                          <w:rFonts w:cs="Arial"/>
                          <w:szCs w:val="20"/>
                          <w:shd w:val="clear" w:color="auto" w:fill="FEEFE6"/>
                        </w:rPr>
                        <m:t>1</m:t>
                      </m:r>
                    </m:num>
                    <m:den>
                      <m:r>
                        <m:rPr>
                          <m:nor/>
                        </m:rPr>
                        <w:rPr>
                          <w:rFonts w:cs="Arial"/>
                          <w:szCs w:val="20"/>
                          <w:shd w:val="clear" w:color="auto" w:fill="FEEFE6"/>
                        </w:rPr>
                        <m:t>2</m:t>
                      </m:r>
                    </m:den>
                  </m:f>
                </m:sup>
              </m:sSup>
              <m:r>
                <m:rPr>
                  <m:nor/>
                </m:rPr>
                <w:rPr>
                  <w:rFonts w:cs="Arial"/>
                  <w:szCs w:val="20"/>
                  <w:shd w:val="clear" w:color="auto" w:fill="FEEFE6"/>
                </w:rPr>
                <m:t>÷</m:t>
              </m:r>
              <m:sSup>
                <m:sSupPr>
                  <m:ctrlPr>
                    <w:rPr>
                      <w:rFonts w:ascii="Cambria Math" w:hAnsi="Cambria Math" w:cs="Arial"/>
                      <w:i/>
                      <w:szCs w:val="20"/>
                      <w:shd w:val="clear" w:color="auto" w:fill="FEEFE6"/>
                    </w:rPr>
                  </m:ctrlPr>
                </m:sSupPr>
                <m:e>
                  <m:r>
                    <m:rPr>
                      <m:nor/>
                    </m:rPr>
                    <w:rPr>
                      <w:rFonts w:cs="Arial"/>
                      <w:szCs w:val="20"/>
                      <w:shd w:val="clear" w:color="auto" w:fill="FEEFE6"/>
                    </w:rPr>
                    <m:t>2</m:t>
                  </m:r>
                  <m:r>
                    <m:rPr>
                      <m:nor/>
                    </m:rPr>
                    <w:rPr>
                      <w:rFonts w:cs="Arial"/>
                      <w:i/>
                      <w:iCs/>
                      <w:szCs w:val="20"/>
                      <w:shd w:val="clear" w:color="auto" w:fill="FEEFE6"/>
                    </w:rPr>
                    <m:t>x</m:t>
                  </m:r>
                </m:e>
                <m:sup>
                  <m:r>
                    <m:rPr>
                      <m:nor/>
                    </m:rPr>
                    <w:rPr>
                      <w:rFonts w:cs="Arial"/>
                      <w:szCs w:val="20"/>
                      <w:shd w:val="clear" w:color="auto" w:fill="FEEFE6"/>
                    </w:rPr>
                    <m:t>-2</m:t>
                  </m:r>
                </m:sup>
              </m:sSup>
            </m:oMath>
            <w:r w:rsidRPr="000420CE">
              <w:rPr>
                <w:rFonts w:cs="Arial"/>
                <w:szCs w:val="20"/>
                <w:shd w:val="clear" w:color="auto" w:fill="FEEFE6"/>
              </w:rPr>
              <w:t xml:space="preserve">, </w:t>
            </w:r>
            <m:oMath>
              <m:sSup>
                <m:sSupPr>
                  <m:ctrlPr>
                    <w:rPr>
                      <w:rFonts w:ascii="Cambria Math" w:hAnsi="Cambria Math" w:cs="Arial"/>
                      <w:i/>
                      <w:szCs w:val="20"/>
                      <w:shd w:val="clear" w:color="auto" w:fill="FEEFE6"/>
                    </w:rPr>
                  </m:ctrlPr>
                </m:sSupPr>
                <m:e>
                  <m:r>
                    <m:rPr>
                      <m:nor/>
                    </m:rPr>
                    <w:rPr>
                      <w:rFonts w:cs="Arial"/>
                      <w:szCs w:val="20"/>
                      <w:shd w:val="clear" w:color="auto" w:fill="FEEFE6"/>
                    </w:rPr>
                    <m:t>(</m:t>
                  </m:r>
                  <m:f>
                    <m:fPr>
                      <m:ctrlPr>
                        <w:rPr>
                          <w:rFonts w:ascii="Cambria Math" w:hAnsi="Cambria Math" w:cs="Arial"/>
                          <w:i/>
                          <w:szCs w:val="20"/>
                          <w:shd w:val="clear" w:color="auto" w:fill="FEEFE6"/>
                        </w:rPr>
                      </m:ctrlPr>
                    </m:fPr>
                    <m:num>
                      <m:sSup>
                        <m:sSupPr>
                          <m:ctrlPr>
                            <w:rPr>
                              <w:rFonts w:ascii="Cambria Math" w:hAnsi="Cambria Math" w:cs="Arial"/>
                              <w:i/>
                              <w:szCs w:val="20"/>
                              <w:shd w:val="clear" w:color="auto" w:fill="FEEFE6"/>
                            </w:rPr>
                          </m:ctrlPr>
                        </m:sSupPr>
                        <m:e>
                          <m:r>
                            <m:rPr>
                              <m:nor/>
                            </m:rPr>
                            <w:rPr>
                              <w:rFonts w:cs="Arial"/>
                              <w:szCs w:val="20"/>
                              <w:shd w:val="clear" w:color="auto" w:fill="FEEFE6"/>
                            </w:rPr>
                            <m:t>2x</m:t>
                          </m:r>
                        </m:e>
                        <m:sup>
                          <m:r>
                            <m:rPr>
                              <m:nor/>
                            </m:rPr>
                            <w:rPr>
                              <w:rFonts w:cs="Arial"/>
                              <w:szCs w:val="20"/>
                              <w:shd w:val="clear" w:color="auto" w:fill="FEEFE6"/>
                            </w:rPr>
                            <m:t>5</m:t>
                          </m:r>
                        </m:sup>
                      </m:sSup>
                    </m:num>
                    <m:den>
                      <m:r>
                        <m:rPr>
                          <m:nor/>
                        </m:rPr>
                        <w:rPr>
                          <w:rFonts w:cs="Arial"/>
                          <w:szCs w:val="20"/>
                          <w:shd w:val="clear" w:color="auto" w:fill="FEEFE6"/>
                        </w:rPr>
                        <m:t>3</m:t>
                      </m:r>
                    </m:den>
                  </m:f>
                  <m:r>
                    <m:rPr>
                      <m:nor/>
                    </m:rPr>
                    <w:rPr>
                      <w:rFonts w:cs="Arial"/>
                      <w:szCs w:val="20"/>
                      <w:shd w:val="clear" w:color="auto" w:fill="FEEFE6"/>
                    </w:rPr>
                    <m:t>)</m:t>
                  </m:r>
                </m:e>
                <m:sup>
                  <m:r>
                    <m:rPr>
                      <m:nor/>
                    </m:rPr>
                    <w:rPr>
                      <w:rFonts w:cs="Arial"/>
                      <w:szCs w:val="20"/>
                      <w:shd w:val="clear" w:color="auto" w:fill="FEEFE6"/>
                    </w:rPr>
                    <m:t>3</m:t>
                  </m:r>
                </m:sup>
              </m:sSup>
            </m:oMath>
            <w:r>
              <w:rPr>
                <w:rFonts w:cs="Arial"/>
                <w:szCs w:val="20"/>
                <w:shd w:val="clear" w:color="auto" w:fill="FEEFE6"/>
              </w:rPr>
              <w:t>;</w:t>
            </w:r>
            <w:r w:rsidRPr="000420CE">
              <w:rPr>
                <w:rFonts w:cs="Arial"/>
                <w:szCs w:val="20"/>
                <w:shd w:val="clear" w:color="auto" w:fill="FEEFE6"/>
              </w:rPr>
              <w:t xml:space="preserve"> </w:t>
            </w:r>
            <w:r>
              <w:rPr>
                <w:rFonts w:cs="Arial"/>
                <w:szCs w:val="20"/>
                <w:shd w:val="clear" w:color="auto" w:fill="FEEFE6"/>
              </w:rPr>
              <w:t>a</w:t>
            </w:r>
            <w:r w:rsidRPr="000420CE">
              <w:rPr>
                <w:rFonts w:cs="Arial"/>
                <w:szCs w:val="20"/>
                <w:lang w:eastAsia="en-GB"/>
              </w:rPr>
              <w:t>nd solving simple exponential equations such as, 32</w:t>
            </w:r>
            <w:r w:rsidRPr="000420CE">
              <w:rPr>
                <w:rFonts w:cs="Arial"/>
                <w:i/>
                <w:szCs w:val="20"/>
                <w:vertAlign w:val="superscript"/>
                <w:lang w:eastAsia="en-GB"/>
              </w:rPr>
              <w:t>x</w:t>
            </w:r>
            <w:r w:rsidRPr="000420CE">
              <w:rPr>
                <w:rFonts w:cs="Arial"/>
                <w:i/>
                <w:szCs w:val="20"/>
                <w:lang w:eastAsia="en-GB"/>
              </w:rPr>
              <w:t xml:space="preserve"> </w:t>
            </w:r>
            <w:r w:rsidRPr="000420CE">
              <w:rPr>
                <w:rFonts w:cs="Arial"/>
                <w:szCs w:val="20"/>
                <w:lang w:eastAsia="en-GB"/>
              </w:rPr>
              <w:t>= 2</w:t>
            </w:r>
            <w:r>
              <w:rPr>
                <w:rFonts w:cs="Arial"/>
                <w:szCs w:val="20"/>
                <w:lang w:eastAsia="en-GB"/>
              </w:rPr>
              <w:t>, 5</w:t>
            </w:r>
            <w:r>
              <w:rPr>
                <w:rFonts w:cs="Arial"/>
                <w:i/>
                <w:iCs/>
                <w:szCs w:val="20"/>
                <w:vertAlign w:val="superscript"/>
                <w:lang w:eastAsia="en-GB"/>
              </w:rPr>
              <w:t>x</w:t>
            </w:r>
            <w:r>
              <w:rPr>
                <w:rFonts w:cs="Arial"/>
                <w:szCs w:val="20"/>
                <w:vertAlign w:val="superscript"/>
                <w:lang w:eastAsia="en-GB"/>
              </w:rPr>
              <w:t>+1</w:t>
            </w:r>
            <w:r>
              <w:rPr>
                <w:rFonts w:cs="Arial"/>
                <w:szCs w:val="20"/>
                <w:lang w:eastAsia="en-GB"/>
              </w:rPr>
              <w:t xml:space="preserve"> = 25</w:t>
            </w:r>
            <w:r>
              <w:rPr>
                <w:rFonts w:cs="Arial"/>
                <w:i/>
                <w:iCs/>
                <w:szCs w:val="20"/>
                <w:vertAlign w:val="superscript"/>
                <w:lang w:eastAsia="en-GB"/>
              </w:rPr>
              <w:t>x</w:t>
            </w:r>
            <w:r>
              <w:rPr>
                <w:rFonts w:cs="Arial"/>
                <w:szCs w:val="20"/>
                <w:lang w:eastAsia="en-GB"/>
              </w:rPr>
              <w:t>.</w:t>
            </w:r>
            <w:r w:rsidRPr="000420CE">
              <w:rPr>
                <w:rFonts w:cs="Arial"/>
                <w:szCs w:val="20"/>
                <w:lang w:eastAsia="en-GB"/>
              </w:rPr>
              <w:t xml:space="preserve"> </w:t>
            </w:r>
            <w:r>
              <w:rPr>
                <w:rFonts w:cs="Arial"/>
                <w:szCs w:val="20"/>
                <w:lang w:eastAsia="en-GB"/>
              </w:rPr>
              <w:t xml:space="preserve"> (Knowledge of logarithms is </w:t>
            </w:r>
            <w:r>
              <w:rPr>
                <w:rFonts w:cs="Arial"/>
                <w:b/>
                <w:bCs/>
                <w:szCs w:val="20"/>
                <w:lang w:eastAsia="en-GB"/>
              </w:rPr>
              <w:t>not</w:t>
            </w:r>
            <w:r>
              <w:rPr>
                <w:rFonts w:cs="Arial"/>
                <w:szCs w:val="20"/>
                <w:lang w:eastAsia="en-GB"/>
              </w:rPr>
              <w:t xml:space="preserve"> required.)</w:t>
            </w:r>
          </w:p>
        </w:tc>
      </w:tr>
      <w:tr w:rsidR="007450B1" w:rsidRPr="0075271E" w14:paraId="429D77DB" w14:textId="77777777" w:rsidTr="001B42A8">
        <w:tc>
          <w:tcPr>
            <w:tcW w:w="2552" w:type="dxa"/>
            <w:tcBorders>
              <w:bottom w:val="single" w:sz="4" w:space="0" w:color="EA5B0C"/>
            </w:tcBorders>
            <w:tcMar>
              <w:top w:w="113" w:type="dxa"/>
              <w:bottom w:w="113" w:type="dxa"/>
            </w:tcMar>
          </w:tcPr>
          <w:p w14:paraId="11C761AD" w14:textId="77777777" w:rsidR="007450B1" w:rsidRDefault="007450B1" w:rsidP="001B42A8">
            <w:pPr>
              <w:pStyle w:val="BodyText"/>
              <w:rPr>
                <w:lang w:eastAsia="en-GB"/>
              </w:rPr>
            </w:pPr>
            <w:r w:rsidRPr="00420B71">
              <w:rPr>
                <w:lang w:eastAsia="en-GB"/>
              </w:rPr>
              <w:t>C5.4</w:t>
            </w:r>
            <w:r>
              <w:rPr>
                <w:lang w:eastAsia="en-GB"/>
              </w:rPr>
              <w:t xml:space="preserve"> </w:t>
            </w:r>
          </w:p>
          <w:p w14:paraId="37F44AAF" w14:textId="72880049" w:rsidR="007450B1" w:rsidRPr="00A11074" w:rsidRDefault="007450B1" w:rsidP="00A11074">
            <w:pPr>
              <w:pStyle w:val="BodyText"/>
              <w:rPr>
                <w:shd w:val="clear" w:color="auto" w:fill="FEEFE6"/>
                <w:lang w:eastAsia="en-GB"/>
              </w:rPr>
            </w:pPr>
            <w:r>
              <w:rPr>
                <w:lang w:eastAsia="en-GB"/>
              </w:rPr>
              <w:t xml:space="preserve">and </w:t>
            </w:r>
            <w:r w:rsidRPr="001B42A8">
              <w:rPr>
                <w:shd w:val="clear" w:color="auto" w:fill="FEEFE6"/>
                <w:lang w:eastAsia="en-GB"/>
              </w:rPr>
              <w:t>E5.4</w:t>
            </w:r>
            <w:r w:rsidR="003B15F6" w:rsidRPr="003B15F6">
              <w:rPr>
                <w:lang w:eastAsia="en-GB"/>
              </w:rPr>
              <w:t xml:space="preserve"> Surface area and volume</w:t>
            </w:r>
          </w:p>
        </w:tc>
        <w:tc>
          <w:tcPr>
            <w:tcW w:w="2126" w:type="dxa"/>
            <w:tcMar>
              <w:top w:w="113" w:type="dxa"/>
              <w:bottom w:w="113" w:type="dxa"/>
            </w:tcMar>
          </w:tcPr>
          <w:p w14:paraId="473D88CA" w14:textId="77777777" w:rsidR="003B15F6" w:rsidRDefault="007450B1" w:rsidP="001B42A8">
            <w:pPr>
              <w:autoSpaceDE w:val="0"/>
              <w:autoSpaceDN w:val="0"/>
              <w:adjustRightInd w:val="0"/>
              <w:rPr>
                <w:rFonts w:cs="Arial"/>
                <w:szCs w:val="20"/>
                <w:lang w:eastAsia="en-GB"/>
              </w:rPr>
            </w:pPr>
            <w:r w:rsidRPr="00420B71">
              <w:rPr>
                <w:rFonts w:cs="Arial"/>
                <w:szCs w:val="20"/>
                <w:lang w:eastAsia="en-GB"/>
              </w:rPr>
              <w:t>Carry out calculations</w:t>
            </w:r>
            <w:r>
              <w:rPr>
                <w:rFonts w:cs="Arial"/>
                <w:szCs w:val="20"/>
                <w:lang w:eastAsia="en-GB"/>
              </w:rPr>
              <w:t xml:space="preserve"> and solve problems </w:t>
            </w:r>
            <w:r w:rsidRPr="00420B71">
              <w:rPr>
                <w:rFonts w:cs="Arial"/>
                <w:szCs w:val="20"/>
                <w:lang w:eastAsia="en-GB"/>
              </w:rPr>
              <w:t xml:space="preserve">involving the surface </w:t>
            </w:r>
            <w:r w:rsidRPr="00420B71">
              <w:rPr>
                <w:rFonts w:cs="Arial"/>
                <w:szCs w:val="20"/>
                <w:lang w:eastAsia="en-GB"/>
              </w:rPr>
              <w:lastRenderedPageBreak/>
              <w:t>area and volume of a</w:t>
            </w:r>
            <w:r w:rsidR="003B15F6">
              <w:rPr>
                <w:rFonts w:cs="Arial"/>
                <w:szCs w:val="20"/>
                <w:lang w:eastAsia="en-GB"/>
              </w:rPr>
              <w:t>:</w:t>
            </w:r>
          </w:p>
          <w:p w14:paraId="2DBCFFDC" w14:textId="5F086B94" w:rsidR="003B15F6" w:rsidRDefault="003B15F6" w:rsidP="00CD5BA1">
            <w:pPr>
              <w:pStyle w:val="ListParagraph"/>
              <w:numPr>
                <w:ilvl w:val="0"/>
                <w:numId w:val="59"/>
              </w:numPr>
              <w:autoSpaceDE w:val="0"/>
              <w:autoSpaceDN w:val="0"/>
              <w:adjustRightInd w:val="0"/>
              <w:ind w:left="323" w:hanging="283"/>
              <w:rPr>
                <w:rFonts w:cs="Arial"/>
                <w:lang w:eastAsia="en-GB"/>
              </w:rPr>
            </w:pPr>
            <w:r>
              <w:rPr>
                <w:rFonts w:cs="Arial"/>
                <w:lang w:eastAsia="en-GB"/>
              </w:rPr>
              <w:t>c</w:t>
            </w:r>
            <w:r w:rsidR="007450B1" w:rsidRPr="003B15F6">
              <w:rPr>
                <w:rFonts w:cs="Arial"/>
                <w:lang w:eastAsia="en-GB"/>
              </w:rPr>
              <w:t>uboid</w:t>
            </w:r>
          </w:p>
          <w:p w14:paraId="2568B9CE" w14:textId="32DFDC77" w:rsidR="003B15F6" w:rsidRDefault="003B15F6" w:rsidP="00CD5BA1">
            <w:pPr>
              <w:pStyle w:val="ListParagraph"/>
              <w:numPr>
                <w:ilvl w:val="0"/>
                <w:numId w:val="59"/>
              </w:numPr>
              <w:autoSpaceDE w:val="0"/>
              <w:autoSpaceDN w:val="0"/>
              <w:adjustRightInd w:val="0"/>
              <w:ind w:left="323" w:hanging="283"/>
              <w:rPr>
                <w:rFonts w:cs="Arial"/>
                <w:lang w:eastAsia="en-GB"/>
              </w:rPr>
            </w:pPr>
            <w:r>
              <w:rPr>
                <w:rFonts w:cs="Arial"/>
                <w:lang w:eastAsia="en-GB"/>
              </w:rPr>
              <w:t>p</w:t>
            </w:r>
            <w:r w:rsidR="007450B1" w:rsidRPr="003B15F6">
              <w:rPr>
                <w:rFonts w:cs="Arial"/>
                <w:lang w:eastAsia="en-GB"/>
              </w:rPr>
              <w:t>rism</w:t>
            </w:r>
          </w:p>
          <w:p w14:paraId="67A4FBEC" w14:textId="7AF23157" w:rsidR="003B15F6" w:rsidRDefault="003B15F6" w:rsidP="00CD5BA1">
            <w:pPr>
              <w:pStyle w:val="ListParagraph"/>
              <w:numPr>
                <w:ilvl w:val="0"/>
                <w:numId w:val="59"/>
              </w:numPr>
              <w:autoSpaceDE w:val="0"/>
              <w:autoSpaceDN w:val="0"/>
              <w:adjustRightInd w:val="0"/>
              <w:ind w:left="323" w:hanging="283"/>
              <w:rPr>
                <w:rFonts w:cs="Arial"/>
                <w:lang w:eastAsia="en-GB"/>
              </w:rPr>
            </w:pPr>
            <w:r>
              <w:rPr>
                <w:rFonts w:cs="Arial"/>
                <w:lang w:eastAsia="en-GB"/>
              </w:rPr>
              <w:t>c</w:t>
            </w:r>
            <w:r w:rsidR="007450B1" w:rsidRPr="003B15F6">
              <w:rPr>
                <w:rFonts w:cs="Arial"/>
                <w:lang w:eastAsia="en-GB"/>
              </w:rPr>
              <w:t>ylinder</w:t>
            </w:r>
          </w:p>
          <w:p w14:paraId="6903ECDE" w14:textId="6D528881" w:rsidR="003B15F6" w:rsidRDefault="003B15F6" w:rsidP="00CD5BA1">
            <w:pPr>
              <w:pStyle w:val="ListParagraph"/>
              <w:numPr>
                <w:ilvl w:val="0"/>
                <w:numId w:val="59"/>
              </w:numPr>
              <w:autoSpaceDE w:val="0"/>
              <w:autoSpaceDN w:val="0"/>
              <w:adjustRightInd w:val="0"/>
              <w:ind w:left="323" w:hanging="283"/>
              <w:rPr>
                <w:rFonts w:cs="Arial"/>
                <w:lang w:eastAsia="en-GB"/>
              </w:rPr>
            </w:pPr>
            <w:r>
              <w:rPr>
                <w:rFonts w:cs="Arial"/>
                <w:lang w:eastAsia="en-GB"/>
              </w:rPr>
              <w:t>s</w:t>
            </w:r>
            <w:r w:rsidR="007450B1" w:rsidRPr="003B15F6">
              <w:rPr>
                <w:rFonts w:cs="Arial"/>
                <w:lang w:eastAsia="en-GB"/>
              </w:rPr>
              <w:t>phere</w:t>
            </w:r>
          </w:p>
          <w:p w14:paraId="093AD1D5" w14:textId="0EEB93BF" w:rsidR="003B15F6" w:rsidRDefault="003B15F6" w:rsidP="00CD5BA1">
            <w:pPr>
              <w:pStyle w:val="ListParagraph"/>
              <w:numPr>
                <w:ilvl w:val="0"/>
                <w:numId w:val="59"/>
              </w:numPr>
              <w:autoSpaceDE w:val="0"/>
              <w:autoSpaceDN w:val="0"/>
              <w:adjustRightInd w:val="0"/>
              <w:ind w:left="323" w:hanging="283"/>
              <w:rPr>
                <w:rFonts w:cs="Arial"/>
                <w:lang w:eastAsia="en-GB"/>
              </w:rPr>
            </w:pPr>
            <w:r>
              <w:rPr>
                <w:rFonts w:cs="Arial"/>
                <w:lang w:eastAsia="en-GB"/>
              </w:rPr>
              <w:t>p</w:t>
            </w:r>
            <w:r w:rsidR="007450B1" w:rsidRPr="003B15F6">
              <w:rPr>
                <w:rFonts w:cs="Arial"/>
                <w:lang w:eastAsia="en-GB"/>
              </w:rPr>
              <w:t>yramid</w:t>
            </w:r>
          </w:p>
          <w:p w14:paraId="31E1E6BA" w14:textId="623AEA49" w:rsidR="007450B1" w:rsidRPr="003B15F6" w:rsidRDefault="007450B1" w:rsidP="00CD5BA1">
            <w:pPr>
              <w:pStyle w:val="ListParagraph"/>
              <w:numPr>
                <w:ilvl w:val="0"/>
                <w:numId w:val="59"/>
              </w:numPr>
              <w:autoSpaceDE w:val="0"/>
              <w:autoSpaceDN w:val="0"/>
              <w:adjustRightInd w:val="0"/>
              <w:ind w:left="323" w:hanging="283"/>
              <w:rPr>
                <w:rFonts w:cs="Arial"/>
                <w:lang w:eastAsia="en-GB"/>
              </w:rPr>
            </w:pPr>
            <w:r w:rsidRPr="003B15F6">
              <w:rPr>
                <w:rFonts w:cs="Arial"/>
                <w:lang w:eastAsia="en-GB"/>
              </w:rPr>
              <w:t>cone.</w:t>
            </w:r>
          </w:p>
          <w:p w14:paraId="425D4E87" w14:textId="77777777" w:rsidR="007450B1" w:rsidRPr="00420B71" w:rsidRDefault="007450B1" w:rsidP="001B42A8">
            <w:pPr>
              <w:pStyle w:val="BodyText"/>
              <w:spacing w:line="242" w:lineRule="auto"/>
              <w:ind w:right="142"/>
              <w:rPr>
                <w:lang w:eastAsia="en-GB"/>
              </w:rPr>
            </w:pPr>
          </w:p>
          <w:p w14:paraId="109A6C89" w14:textId="77777777" w:rsidR="007450B1" w:rsidRPr="004A4E17" w:rsidRDefault="007450B1" w:rsidP="001B42A8">
            <w:pPr>
              <w:pStyle w:val="BodyText"/>
              <w:rPr>
                <w:lang w:eastAsia="en-GB"/>
              </w:rPr>
            </w:pPr>
          </w:p>
        </w:tc>
        <w:tc>
          <w:tcPr>
            <w:tcW w:w="9923" w:type="dxa"/>
            <w:tcMar>
              <w:top w:w="113" w:type="dxa"/>
              <w:bottom w:w="113" w:type="dxa"/>
            </w:tcMar>
          </w:tcPr>
          <w:p w14:paraId="0F426EEE" w14:textId="77777777" w:rsidR="007450B1" w:rsidRPr="00420B71" w:rsidRDefault="007450B1" w:rsidP="001B42A8">
            <w:pPr>
              <w:autoSpaceDE w:val="0"/>
              <w:autoSpaceDN w:val="0"/>
              <w:adjustRightInd w:val="0"/>
              <w:rPr>
                <w:rFonts w:cs="Arial"/>
                <w:szCs w:val="20"/>
                <w:lang w:eastAsia="en-GB"/>
              </w:rPr>
            </w:pPr>
            <w:r w:rsidRPr="00420B71">
              <w:rPr>
                <w:rFonts w:cs="Arial"/>
                <w:szCs w:val="20"/>
                <w:lang w:eastAsia="en-GB"/>
              </w:rPr>
              <w:lastRenderedPageBreak/>
              <w:t>Starting with simple examples, draw the nets of a variety of solids</w:t>
            </w:r>
            <w:r>
              <w:rPr>
                <w:rFonts w:cs="Arial"/>
                <w:szCs w:val="20"/>
                <w:lang w:eastAsia="en-GB"/>
              </w:rPr>
              <w:t>,</w:t>
            </w:r>
            <w:r w:rsidRPr="00420B71">
              <w:rPr>
                <w:rFonts w:cs="Arial"/>
                <w:szCs w:val="20"/>
                <w:lang w:eastAsia="en-GB"/>
              </w:rPr>
              <w:t xml:space="preserve"> asking learners if they </w:t>
            </w:r>
            <w:proofErr w:type="gramStart"/>
            <w:r w:rsidRPr="00420B71">
              <w:rPr>
                <w:rFonts w:cs="Arial"/>
                <w:szCs w:val="20"/>
                <w:lang w:eastAsia="en-GB"/>
              </w:rPr>
              <w:t>are able to</w:t>
            </w:r>
            <w:proofErr w:type="gramEnd"/>
            <w:r w:rsidRPr="00420B71">
              <w:rPr>
                <w:rFonts w:cs="Arial"/>
                <w:szCs w:val="20"/>
                <w:lang w:eastAsia="en-GB"/>
              </w:rPr>
              <w:t xml:space="preserve"> identify the solid from the net. It is useful for learners to understand that there are many different right and wrong ways to draw the net of a cube. Less able learners </w:t>
            </w:r>
            <w:r>
              <w:rPr>
                <w:rFonts w:cs="Arial"/>
                <w:szCs w:val="20"/>
                <w:lang w:eastAsia="en-GB"/>
              </w:rPr>
              <w:t>could</w:t>
            </w:r>
            <w:r w:rsidRPr="00420B71">
              <w:rPr>
                <w:rFonts w:cs="Arial"/>
                <w:szCs w:val="20"/>
                <w:lang w:eastAsia="en-GB"/>
              </w:rPr>
              <w:t xml:space="preserve"> work in groups to draw nets on card and use these to make various geometrical shapes. </w:t>
            </w:r>
          </w:p>
          <w:p w14:paraId="02A66BEB" w14:textId="77777777" w:rsidR="007450B1" w:rsidRPr="00420B71" w:rsidRDefault="007450B1" w:rsidP="001B42A8">
            <w:pPr>
              <w:autoSpaceDE w:val="0"/>
              <w:autoSpaceDN w:val="0"/>
              <w:adjustRightInd w:val="0"/>
              <w:rPr>
                <w:rFonts w:cs="Arial"/>
                <w:szCs w:val="20"/>
                <w:lang w:eastAsia="en-GB"/>
              </w:rPr>
            </w:pPr>
          </w:p>
          <w:p w14:paraId="4586C67A" w14:textId="77777777" w:rsidR="007450B1" w:rsidRPr="000131D6" w:rsidRDefault="007450B1" w:rsidP="001B42A8">
            <w:pPr>
              <w:autoSpaceDE w:val="0"/>
              <w:autoSpaceDN w:val="0"/>
              <w:adjustRightInd w:val="0"/>
              <w:rPr>
                <w:rFonts w:cs="Arial"/>
                <w:b/>
                <w:bCs/>
                <w:szCs w:val="20"/>
                <w:lang w:eastAsia="en-GB"/>
              </w:rPr>
            </w:pPr>
            <w:r w:rsidRPr="00420B71">
              <w:rPr>
                <w:rFonts w:cs="Arial"/>
                <w:szCs w:val="20"/>
                <w:lang w:eastAsia="en-GB"/>
              </w:rPr>
              <w:t xml:space="preserve">Next, demonstrate a purpose and use for drawing nets. For example, in the packaging industry there are many different interesting nets used to create boxes, particularly those that require little or no glue. An interesting activity would be to ask learners to collect lots of different packaging boxes to investigate the nets used to create them. </w:t>
            </w:r>
            <w:r>
              <w:rPr>
                <w:rFonts w:cs="Arial"/>
                <w:b/>
                <w:bCs/>
                <w:szCs w:val="20"/>
                <w:lang w:eastAsia="en-GB"/>
              </w:rPr>
              <w:t>(I)</w:t>
            </w:r>
          </w:p>
          <w:p w14:paraId="5E790153" w14:textId="77777777" w:rsidR="007450B1" w:rsidRPr="00420B71" w:rsidRDefault="007450B1" w:rsidP="001B42A8">
            <w:pPr>
              <w:autoSpaceDE w:val="0"/>
              <w:autoSpaceDN w:val="0"/>
              <w:adjustRightInd w:val="0"/>
              <w:rPr>
                <w:rFonts w:cs="Arial"/>
                <w:szCs w:val="20"/>
                <w:lang w:eastAsia="en-GB"/>
              </w:rPr>
            </w:pPr>
          </w:p>
          <w:p w14:paraId="6334B72D" w14:textId="77777777" w:rsidR="007450B1" w:rsidRPr="00420B71" w:rsidRDefault="007450B1" w:rsidP="001B42A8">
            <w:pPr>
              <w:autoSpaceDE w:val="0"/>
              <w:autoSpaceDN w:val="0"/>
              <w:adjustRightInd w:val="0"/>
              <w:rPr>
                <w:rFonts w:cs="Arial"/>
                <w:szCs w:val="20"/>
                <w:lang w:eastAsia="en-GB"/>
              </w:rPr>
            </w:pPr>
            <w:r>
              <w:rPr>
                <w:rFonts w:cs="Arial"/>
                <w:szCs w:val="20"/>
                <w:lang w:eastAsia="en-GB"/>
              </w:rPr>
              <w:t>Next,</w:t>
            </w:r>
            <w:r w:rsidRPr="00420B71">
              <w:rPr>
                <w:rFonts w:cs="Arial"/>
                <w:szCs w:val="20"/>
                <w:lang w:eastAsia="en-GB"/>
              </w:rPr>
              <w:t xml:space="preserve"> ask learners to look at how to calculate the surface area of a cuboid and a cylinder, using the nets to help. Extend this to </w:t>
            </w:r>
            <w:r>
              <w:rPr>
                <w:rFonts w:cs="Arial"/>
                <w:szCs w:val="20"/>
                <w:lang w:eastAsia="en-GB"/>
              </w:rPr>
              <w:t>showing</w:t>
            </w:r>
            <w:r w:rsidRPr="00420B71">
              <w:rPr>
                <w:rFonts w:cs="Arial"/>
                <w:szCs w:val="20"/>
                <w:lang w:eastAsia="en-GB"/>
              </w:rPr>
              <w:t xml:space="preserve"> how to calculate the volume of a cuboid and a variety of prisms, including cylinders. Learners will </w:t>
            </w:r>
            <w:r>
              <w:rPr>
                <w:rFonts w:cs="Arial"/>
                <w:szCs w:val="20"/>
                <w:lang w:eastAsia="en-GB"/>
              </w:rPr>
              <w:t>need</w:t>
            </w:r>
            <w:r w:rsidRPr="00420B71">
              <w:rPr>
                <w:rFonts w:cs="Arial"/>
                <w:szCs w:val="20"/>
                <w:lang w:eastAsia="en-GB"/>
              </w:rPr>
              <w:t xml:space="preserve"> to know the formula</w:t>
            </w:r>
            <w:r>
              <w:rPr>
                <w:rFonts w:cs="Arial"/>
                <w:szCs w:val="20"/>
                <w:lang w:eastAsia="en-GB"/>
              </w:rPr>
              <w:t>:</w:t>
            </w:r>
            <w:r w:rsidRPr="00420B71">
              <w:rPr>
                <w:rFonts w:cs="Arial"/>
                <w:szCs w:val="20"/>
                <w:lang w:eastAsia="en-GB"/>
              </w:rPr>
              <w:t xml:space="preserve"> volume of prism = cross-sectional area × length. A useful resource on this topic </w:t>
            </w:r>
            <w:r>
              <w:rPr>
                <w:rFonts w:cs="Arial"/>
                <w:szCs w:val="20"/>
                <w:lang w:eastAsia="en-GB"/>
              </w:rPr>
              <w:t>is</w:t>
            </w:r>
            <w:r w:rsidRPr="00420B71">
              <w:rPr>
                <w:rFonts w:cs="Arial"/>
                <w:szCs w:val="20"/>
                <w:lang w:eastAsia="en-GB"/>
              </w:rPr>
              <w:t xml:space="preserve"> on the Annenberg learner website (</w:t>
            </w:r>
            <w:hyperlink r:id="rId133" w:history="1">
              <w:r w:rsidRPr="00420B71">
                <w:rPr>
                  <w:rStyle w:val="Hyperlink"/>
                  <w:rFonts w:cs="Arial"/>
                  <w:szCs w:val="20"/>
                  <w:lang w:eastAsia="en-GB"/>
                </w:rPr>
                <w:t>www.learner.org</w:t>
              </w:r>
            </w:hyperlink>
            <w:r w:rsidRPr="00420B71">
              <w:rPr>
                <w:rFonts w:cs="Arial"/>
                <w:szCs w:val="20"/>
                <w:lang w:eastAsia="en-GB"/>
              </w:rPr>
              <w:t xml:space="preserve">); </w:t>
            </w:r>
            <w:r>
              <w:rPr>
                <w:rFonts w:cs="Arial"/>
                <w:szCs w:val="20"/>
                <w:lang w:eastAsia="en-GB"/>
              </w:rPr>
              <w:t xml:space="preserve">if the link breaks, search for </w:t>
            </w:r>
            <w:r w:rsidRPr="00420B71">
              <w:rPr>
                <w:rFonts w:cs="Arial"/>
                <w:szCs w:val="20"/>
                <w:lang w:eastAsia="en-GB"/>
              </w:rPr>
              <w:t>‘Geometry 3D shapes &gt; surface area’.</w:t>
            </w:r>
          </w:p>
          <w:p w14:paraId="78641402" w14:textId="77777777" w:rsidR="007450B1" w:rsidRPr="00420B71" w:rsidRDefault="007450B1" w:rsidP="001B42A8">
            <w:pPr>
              <w:autoSpaceDE w:val="0"/>
              <w:autoSpaceDN w:val="0"/>
              <w:adjustRightInd w:val="0"/>
              <w:rPr>
                <w:rFonts w:cs="Arial"/>
                <w:b/>
                <w:szCs w:val="20"/>
                <w:lang w:eastAsia="en-GB"/>
              </w:rPr>
            </w:pPr>
          </w:p>
          <w:p w14:paraId="326088B0" w14:textId="77777777" w:rsidR="007450B1" w:rsidRPr="00420B71" w:rsidRDefault="007450B1" w:rsidP="001B42A8">
            <w:pPr>
              <w:autoSpaceDE w:val="0"/>
              <w:autoSpaceDN w:val="0"/>
              <w:adjustRightInd w:val="0"/>
              <w:rPr>
                <w:rFonts w:cs="Arial"/>
                <w:szCs w:val="20"/>
                <w:lang w:eastAsia="en-GB"/>
              </w:rPr>
            </w:pPr>
            <w:r w:rsidRPr="00420B71">
              <w:rPr>
                <w:rFonts w:cs="Arial"/>
                <w:szCs w:val="20"/>
                <w:lang w:eastAsia="en-GB"/>
              </w:rPr>
              <w:t xml:space="preserve">Move on to using nets to illustrate how to calculate the surface area of a triangular prism, a </w:t>
            </w:r>
            <w:proofErr w:type="gramStart"/>
            <w:r w:rsidRPr="00420B71">
              <w:rPr>
                <w:rFonts w:cs="Arial"/>
                <w:szCs w:val="20"/>
                <w:lang w:eastAsia="en-GB"/>
              </w:rPr>
              <w:t>pyramid</w:t>
            </w:r>
            <w:proofErr w:type="gramEnd"/>
            <w:r w:rsidRPr="00420B71">
              <w:rPr>
                <w:rFonts w:cs="Arial"/>
                <w:szCs w:val="20"/>
                <w:lang w:eastAsia="en-GB"/>
              </w:rPr>
              <w:t xml:space="preserve"> and a cone. It will be useful for learners to understand how to obtain the formula π</w:t>
            </w:r>
            <w:r w:rsidRPr="00420B71">
              <w:rPr>
                <w:rFonts w:cs="Arial"/>
                <w:i/>
                <w:szCs w:val="20"/>
                <w:lang w:eastAsia="en-GB"/>
              </w:rPr>
              <w:t xml:space="preserve"> r</w:t>
            </w:r>
            <w:r w:rsidRPr="00420B71">
              <w:rPr>
                <w:rFonts w:cs="Arial"/>
                <w:szCs w:val="20"/>
                <w:lang w:eastAsia="en-GB"/>
              </w:rPr>
              <w:t>(</w:t>
            </w:r>
            <w:r w:rsidRPr="00420B71">
              <w:rPr>
                <w:rFonts w:cs="Arial"/>
                <w:i/>
                <w:szCs w:val="20"/>
                <w:lang w:eastAsia="en-GB"/>
              </w:rPr>
              <w:t>r</w:t>
            </w:r>
            <w:r w:rsidRPr="00420B71">
              <w:rPr>
                <w:rFonts w:cs="Arial"/>
                <w:szCs w:val="20"/>
                <w:lang w:eastAsia="en-GB"/>
              </w:rPr>
              <w:t xml:space="preserve"> + </w:t>
            </w:r>
            <w:r w:rsidRPr="00420B71">
              <w:rPr>
                <w:rFonts w:cs="Arial"/>
                <w:i/>
                <w:szCs w:val="20"/>
                <w:lang w:eastAsia="en-GB"/>
              </w:rPr>
              <w:t>s</w:t>
            </w:r>
            <w:r w:rsidRPr="00420B71">
              <w:rPr>
                <w:rFonts w:cs="Arial"/>
                <w:szCs w:val="20"/>
                <w:lang w:eastAsia="en-GB"/>
              </w:rPr>
              <w:t xml:space="preserve">) for the surface area of a cone (where </w:t>
            </w:r>
            <w:r w:rsidRPr="00420B71">
              <w:rPr>
                <w:rFonts w:cs="Arial"/>
                <w:i/>
                <w:szCs w:val="20"/>
                <w:lang w:eastAsia="en-GB"/>
              </w:rPr>
              <w:t>s</w:t>
            </w:r>
            <w:r w:rsidRPr="00420B71">
              <w:rPr>
                <w:rFonts w:cs="Arial"/>
                <w:szCs w:val="20"/>
                <w:lang w:eastAsia="en-GB"/>
              </w:rPr>
              <w:t xml:space="preserve"> = slant length). </w:t>
            </w:r>
            <w:r>
              <w:rPr>
                <w:rFonts w:cs="Arial"/>
                <w:szCs w:val="20"/>
                <w:lang w:eastAsia="en-GB"/>
              </w:rPr>
              <w:t>A</w:t>
            </w:r>
            <w:r w:rsidRPr="00420B71">
              <w:rPr>
                <w:rFonts w:cs="Arial"/>
                <w:szCs w:val="20"/>
                <w:lang w:eastAsia="en-GB"/>
              </w:rPr>
              <w:t>lso explain how to calculate the surface area of a sphere using the formula 4π</w:t>
            </w:r>
            <w:r w:rsidRPr="00420B71">
              <w:rPr>
                <w:rFonts w:cs="Arial"/>
                <w:i/>
                <w:szCs w:val="20"/>
                <w:lang w:eastAsia="en-GB"/>
              </w:rPr>
              <w:t>r</w:t>
            </w:r>
            <w:r w:rsidRPr="00420B71">
              <w:rPr>
                <w:rFonts w:cs="Arial"/>
                <w:szCs w:val="20"/>
                <w:vertAlign w:val="superscript"/>
                <w:lang w:eastAsia="en-GB"/>
              </w:rPr>
              <w:t>2</w:t>
            </w:r>
            <w:r w:rsidRPr="00420B71">
              <w:rPr>
                <w:rFonts w:cs="Arial"/>
                <w:szCs w:val="20"/>
                <w:lang w:eastAsia="en-GB"/>
              </w:rPr>
              <w:t xml:space="preserve">. </w:t>
            </w:r>
          </w:p>
          <w:p w14:paraId="3C689A6F" w14:textId="77777777" w:rsidR="007450B1" w:rsidRPr="00420B71" w:rsidRDefault="007450B1" w:rsidP="001B42A8">
            <w:pPr>
              <w:autoSpaceDE w:val="0"/>
              <w:autoSpaceDN w:val="0"/>
              <w:adjustRightInd w:val="0"/>
              <w:rPr>
                <w:rFonts w:cs="Arial"/>
                <w:szCs w:val="20"/>
                <w:lang w:eastAsia="en-GB"/>
              </w:rPr>
            </w:pPr>
            <w:r w:rsidRPr="00420B71">
              <w:rPr>
                <w:rFonts w:cs="Arial"/>
                <w:szCs w:val="20"/>
                <w:lang w:eastAsia="en-GB"/>
              </w:rPr>
              <w:t xml:space="preserve"> </w:t>
            </w:r>
          </w:p>
          <w:p w14:paraId="13F96DA4" w14:textId="77777777" w:rsidR="007450B1" w:rsidRDefault="007450B1" w:rsidP="001B42A8">
            <w:pPr>
              <w:pStyle w:val="BodyText"/>
              <w:rPr>
                <w:lang w:eastAsia="en-GB"/>
              </w:rPr>
            </w:pPr>
            <w:r w:rsidRPr="00420B71">
              <w:rPr>
                <w:lang w:eastAsia="en-GB"/>
              </w:rPr>
              <w:t xml:space="preserve">Use examples to </w:t>
            </w:r>
            <w:r>
              <w:rPr>
                <w:lang w:eastAsia="en-GB"/>
              </w:rPr>
              <w:t>show</w:t>
            </w:r>
            <w:r w:rsidRPr="00420B71">
              <w:rPr>
                <w:lang w:eastAsia="en-GB"/>
              </w:rPr>
              <w:t xml:space="preserve"> how to calculate the volume of a pyramid (including a cone) using the formula</w:t>
            </w:r>
            <w:r>
              <w:rPr>
                <w:lang w:eastAsia="en-GB"/>
              </w:rPr>
              <w:t>:</w:t>
            </w:r>
            <w:r>
              <w:rPr>
                <w:lang w:eastAsia="en-GB"/>
              </w:rPr>
              <w:br/>
            </w:r>
            <w:r w:rsidRPr="00420B71">
              <w:rPr>
                <w:lang w:eastAsia="en-GB"/>
              </w:rPr>
              <w:t xml:space="preserve"> </w:t>
            </w:r>
            <m:oMath>
              <m:f>
                <m:fPr>
                  <m:ctrlPr>
                    <w:rPr>
                      <w:rFonts w:ascii="Cambria Math" w:hAnsi="Cambria Math"/>
                      <w:i/>
                      <w:lang w:eastAsia="en-GB"/>
                    </w:rPr>
                  </m:ctrlPr>
                </m:fPr>
                <m:num>
                  <m:r>
                    <w:rPr>
                      <w:rFonts w:ascii="Cambria Math" w:hAnsi="Cambria Math"/>
                      <w:lang w:eastAsia="en-GB"/>
                    </w:rPr>
                    <m:t>1</m:t>
                  </m:r>
                </m:num>
                <m:den>
                  <m:r>
                    <w:rPr>
                      <w:rFonts w:ascii="Cambria Math" w:hAnsi="Cambria Math"/>
                      <w:lang w:eastAsia="en-GB"/>
                    </w:rPr>
                    <m:t>3</m:t>
                  </m:r>
                </m:den>
              </m:f>
            </m:oMath>
            <w:r w:rsidRPr="00420B71">
              <w:rPr>
                <w:lang w:eastAsia="en-GB"/>
              </w:rPr>
              <w:t xml:space="preserve"> × area of base × perpendicular height. Also look at how to calculate the volume of a sphere using the formula </w:t>
            </w:r>
            <m:oMath>
              <m:f>
                <m:fPr>
                  <m:ctrlPr>
                    <w:rPr>
                      <w:rFonts w:ascii="Cambria Math" w:hAnsi="Cambria Math"/>
                      <w:i/>
                      <w:lang w:eastAsia="en-GB"/>
                    </w:rPr>
                  </m:ctrlPr>
                </m:fPr>
                <m:num>
                  <m:r>
                    <w:rPr>
                      <w:rFonts w:ascii="Cambria Math" w:hAnsi="Cambria Math"/>
                      <w:lang w:eastAsia="en-GB"/>
                    </w:rPr>
                    <m:t>4</m:t>
                  </m:r>
                </m:num>
                <m:den>
                  <m:r>
                    <w:rPr>
                      <w:rFonts w:ascii="Cambria Math" w:hAnsi="Cambria Math"/>
                      <w:lang w:eastAsia="en-GB"/>
                    </w:rPr>
                    <m:t>3</m:t>
                  </m:r>
                </m:den>
              </m:f>
            </m:oMath>
            <w:r w:rsidRPr="00420B71">
              <w:rPr>
                <w:lang w:eastAsia="en-GB"/>
              </w:rPr>
              <w:t xml:space="preserve"> π</w:t>
            </w:r>
            <w:r w:rsidRPr="00420B71">
              <w:rPr>
                <w:i/>
                <w:lang w:eastAsia="en-GB"/>
              </w:rPr>
              <w:t xml:space="preserve"> r</w:t>
            </w:r>
            <w:r w:rsidRPr="00420B71">
              <w:rPr>
                <w:vertAlign w:val="superscript"/>
                <w:lang w:eastAsia="en-GB"/>
              </w:rPr>
              <w:t>3</w:t>
            </w:r>
            <w:r w:rsidRPr="00420B71">
              <w:rPr>
                <w:lang w:eastAsia="en-GB"/>
              </w:rPr>
              <w:t xml:space="preserve">. Diagrams and formulae </w:t>
            </w:r>
            <w:r>
              <w:rPr>
                <w:lang w:eastAsia="en-GB"/>
              </w:rPr>
              <w:t>are</w:t>
            </w:r>
            <w:r w:rsidRPr="00420B71">
              <w:rPr>
                <w:lang w:eastAsia="en-GB"/>
              </w:rPr>
              <w:t xml:space="preserve"> at </w:t>
            </w:r>
            <w:hyperlink r:id="rId134" w:history="1">
              <w:r w:rsidRPr="00420B71">
                <w:rPr>
                  <w:rStyle w:val="Hyperlink"/>
                  <w:rFonts w:cs="Arial"/>
                  <w:lang w:eastAsia="en-GB"/>
                </w:rPr>
                <w:t>www.thoughtco.com</w:t>
              </w:r>
            </w:hyperlink>
            <w:r w:rsidRPr="00420B71">
              <w:rPr>
                <w:lang w:eastAsia="en-GB"/>
              </w:rPr>
              <w:t xml:space="preserve">; search for ‘Math Formulas for Geometric Shapes’. Emphasise to learners that they should know which formulae to </w:t>
            </w:r>
            <w:proofErr w:type="gramStart"/>
            <w:r w:rsidRPr="00420B71">
              <w:rPr>
                <w:lang w:eastAsia="en-GB"/>
              </w:rPr>
              <w:t>learn</w:t>
            </w:r>
            <w:proofErr w:type="gramEnd"/>
            <w:r w:rsidRPr="00420B71">
              <w:rPr>
                <w:lang w:eastAsia="en-GB"/>
              </w:rPr>
              <w:t xml:space="preserve"> and which will be given. </w:t>
            </w:r>
            <w:r>
              <w:rPr>
                <w:lang w:eastAsia="en-GB"/>
              </w:rPr>
              <w:t>Y</w:t>
            </w:r>
            <w:r w:rsidRPr="00420B71">
              <w:rPr>
                <w:lang w:eastAsia="en-GB"/>
              </w:rPr>
              <w:t>ou could challenge those with good memories to learn the given formulae too.</w:t>
            </w:r>
          </w:p>
          <w:p w14:paraId="62EFF3D5" w14:textId="77777777" w:rsidR="007450B1" w:rsidRDefault="007450B1" w:rsidP="001B42A8">
            <w:pPr>
              <w:pStyle w:val="BodyText"/>
              <w:rPr>
                <w:lang w:eastAsia="en-GB"/>
              </w:rPr>
            </w:pPr>
            <w:r w:rsidRPr="00420B71">
              <w:rPr>
                <w:lang w:eastAsia="en-GB"/>
              </w:rPr>
              <w:t xml:space="preserve"> </w:t>
            </w:r>
          </w:p>
          <w:p w14:paraId="2A6A289E" w14:textId="77777777" w:rsidR="007450B1" w:rsidRDefault="007450B1" w:rsidP="001B42A8">
            <w:pPr>
              <w:pStyle w:val="BodyText"/>
              <w:rPr>
                <w:rFonts w:eastAsia="Arial"/>
                <w:b/>
                <w:bCs/>
              </w:rPr>
            </w:pPr>
            <w:r w:rsidRPr="00405F16">
              <w:rPr>
                <w:rFonts w:eastAsia="Arial"/>
              </w:rPr>
              <w:t>Ask learners to create a set of designs for a container with a certain volume. Which design uses the least card?</w:t>
            </w:r>
            <w:r>
              <w:rPr>
                <w:rFonts w:eastAsia="Arial"/>
              </w:rPr>
              <w:t xml:space="preserve"> </w:t>
            </w:r>
            <w:r>
              <w:rPr>
                <w:rFonts w:eastAsia="Arial"/>
                <w:b/>
                <w:bCs/>
              </w:rPr>
              <w:t>(I)</w:t>
            </w:r>
          </w:p>
          <w:p w14:paraId="45A50100" w14:textId="77777777" w:rsidR="007450B1" w:rsidRDefault="007450B1" w:rsidP="001B42A8">
            <w:pPr>
              <w:pStyle w:val="BodyText"/>
              <w:rPr>
                <w:rFonts w:eastAsia="Arial"/>
                <w:b/>
                <w:bCs/>
              </w:rPr>
            </w:pPr>
          </w:p>
          <w:p w14:paraId="66244167" w14:textId="77777777" w:rsidR="007450B1" w:rsidRPr="00992AB9" w:rsidRDefault="007450B1" w:rsidP="001B42A8">
            <w:pPr>
              <w:ind w:right="48"/>
              <w:rPr>
                <w:rFonts w:eastAsia="Arial" w:cs="Arial"/>
                <w:szCs w:val="20"/>
              </w:rPr>
            </w:pPr>
            <w:r>
              <w:rPr>
                <w:rFonts w:cs="Arial"/>
                <w:szCs w:val="20"/>
                <w:lang w:eastAsia="en-GB"/>
              </w:rPr>
              <w:t xml:space="preserve">Challenge learners to </w:t>
            </w:r>
            <w:r>
              <w:rPr>
                <w:rFonts w:eastAsia="Arial" w:cs="Arial"/>
                <w:szCs w:val="20"/>
              </w:rPr>
              <w:t>i</w:t>
            </w:r>
            <w:r w:rsidRPr="00992AB9">
              <w:rPr>
                <w:rFonts w:eastAsia="Arial" w:cs="Arial"/>
                <w:szCs w:val="20"/>
              </w:rPr>
              <w:t>nvestigat</w:t>
            </w:r>
            <w:r>
              <w:rPr>
                <w:rFonts w:eastAsia="Arial" w:cs="Arial"/>
                <w:szCs w:val="20"/>
              </w:rPr>
              <w:t>e</w:t>
            </w:r>
            <w:r w:rsidRPr="00992AB9">
              <w:rPr>
                <w:rFonts w:eastAsia="Arial" w:cs="Arial"/>
                <w:szCs w:val="20"/>
              </w:rPr>
              <w:t xml:space="preserve"> practical problems, for example, designing a dipstick for a cylindrical tank:</w:t>
            </w:r>
          </w:p>
          <w:p w14:paraId="17EDF58C" w14:textId="77777777" w:rsidR="007450B1" w:rsidRPr="0075271E" w:rsidRDefault="007450B1" w:rsidP="001B42A8">
            <w:pPr>
              <w:spacing w:line="237" w:lineRule="auto"/>
              <w:ind w:right="304"/>
              <w:jc w:val="center"/>
              <w:rPr>
                <w:rFonts w:eastAsia="Arial" w:cs="Arial"/>
                <w:b/>
                <w:bCs/>
                <w:szCs w:val="20"/>
              </w:rPr>
            </w:pPr>
            <w:r w:rsidRPr="00992AB9">
              <w:rPr>
                <w:rFonts w:cs="Arial"/>
                <w:noProof/>
                <w:lang w:eastAsia="en-GB"/>
              </w:rPr>
              <mc:AlternateContent>
                <mc:Choice Requires="wps">
                  <w:drawing>
                    <wp:anchor distT="0" distB="0" distL="114300" distR="114300" simplePos="0" relativeHeight="251655680" behindDoc="0" locked="0" layoutInCell="1" allowOverlap="1" wp14:anchorId="79E39B43" wp14:editId="0B534810">
                      <wp:simplePos x="0" y="0"/>
                      <wp:positionH relativeFrom="character">
                        <wp:posOffset>-35560</wp:posOffset>
                      </wp:positionH>
                      <wp:positionV relativeFrom="line">
                        <wp:posOffset>1904</wp:posOffset>
                      </wp:positionV>
                      <wp:extent cx="514350" cy="800100"/>
                      <wp:effectExtent l="9525" t="0" r="28575" b="28575"/>
                      <wp:wrapNone/>
                      <wp:docPr id="14" name="Cylinder 1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5400000">
                                <a:off x="0" y="0"/>
                                <a:ext cx="514350" cy="800100"/>
                              </a:xfrm>
                              <a:prstGeom prst="can">
                                <a:avLst>
                                  <a:gd name="adj" fmla="val 24997"/>
                                </a:avLst>
                              </a:prstGeom>
                              <a:solidFill>
                                <a:srgbClr val="F8F8F8"/>
                              </a:solidFill>
                              <a:ln w="12700">
                                <a:solidFill>
                                  <a:srgbClr val="000000"/>
                                </a:solidFill>
                                <a:round/>
                                <a:headEnd/>
                                <a:tailEnd/>
                              </a:ln>
                            </wps:spPr>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shapetype w14:anchorId="0F58C97E" id="_x0000_t22" coordsize="21600,21600" o:spt="22" adj="5400" path="m10800,qx0@1l0@2qy10800,21600,21600@2l21600@1qy10800,xem0@1qy10800@0,21600@1nfe">
                      <v:formulas>
                        <v:f eqn="val #0"/>
                        <v:f eqn="prod #0 1 2"/>
                        <v:f eqn="sum height 0 @1"/>
                      </v:formulas>
                      <v:path o:extrusionok="f" gradientshapeok="t" o:connecttype="custom" o:connectlocs="10800,@0;10800,0;0,10800;10800,21600;21600,10800" o:connectangles="270,270,180,90,0" textboxrect="0,@0,21600,@2"/>
                      <v:handles>
                        <v:h position="center,#0" yrange="0,10800"/>
                      </v:handles>
                      <o:complex v:ext="view"/>
                    </v:shapetype>
                    <v:shape id="Cylinder 14" o:spid="_x0000_s1026" type="#_x0000_t22" style="position:absolute;margin-left:-2.8pt;margin-top:.15pt;width:40.5pt;height:63pt;rotation:90;z-index:251655680;visibility:visible;mso-wrap-style:square;mso-width-percent:0;mso-height-percent:0;mso-wrap-distance-left:9pt;mso-wrap-distance-top:0;mso-wrap-distance-right:9pt;mso-wrap-distance-bottom:0;mso-position-horizontal:absolute;mso-position-horizontal-relative:char;mso-position-vertical:absolute;mso-position-vertical-relative:line;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lWfcIwIAAEQEAAAOAAAAZHJzL2Uyb0RvYy54bWysU9uO0zAQfUfiHyy/0ySlZduo6WrVpQhp&#10;uUgLH+A6zgUcjxm7TcvXM3bS0sIbIpEsj8c+PufMeHV/7DQ7KHQtmIJnk5QzZSSUrakL/vXL9tWC&#10;M+eFKYUGowp+Uo7fr1++WPU2V1NoQJcKGYEYl/e24I33Nk8SJxvVCTcBqwwlK8BOeAqxTkoUPaF3&#10;Opmm6ZukBywtglTO0erjkOTriF9VSvpPVeWUZ7rgxM3HEeO4C2OyXom8RmGbVo40xD+w6ERr6NIL&#10;1KPwgu2x/QuqayWCg8pPJHQJVFUrVdRAarL0DzXPjbAqaiFznL3Y5P4frPx4eLafMVB39gnkd8cM&#10;bBphavWACH2jREnXZcGopLcuvxwIgaOjbNd/gJJKK/YeogfHCjuGQF7PZ2n44ippZcdo/OlivDp6&#10;Jmlxns1ez6k8klKLlIyIhUlEHqACN4vOv1PQsTApuBSD2+Lw5Hy0vWRGdIFE+Y2zqtNUxIPQbDpb&#10;Lu8id5GPmwn1jBZVg27Lbat1DLDebTQyOlrw7SL842F3vU0b1pMn07tR2k3SXWNE+WcxN9sQ9qaM&#10;3RcsfjvOvWj1MCea2oyeB5tDR7t8B+WJLI/mkl/08MiNBvAnZz01ccHdj71AxZl+b6hsy2w2C10f&#10;g9n8bkoBXmd21xlhJEGRux45G4KNH97K3mJbN3RXFmtp4IGKXbX+3BUDr5EutSrNbt7CdRx3/X78&#10;618AAAD//wMAUEsDBBQABgAIAAAAIQAV9x+I3gAAAAkBAAAPAAAAZHJzL2Rvd25yZXYueG1sTI/B&#10;TsMwEETvSPyDtUjcWjtBgiTEqUqlcOFEW8TVjd0kqr2OYicNfD3LCY6rfZp5U24WZ9lsxtB7lJCs&#10;BTCDjdc9thKOh3qVAQtRoVbWo5HwZQJsqtubUhXaX/HdzPvYMgrBUCgJXYxDwXloOuNUWPvBIP3O&#10;fnQq0jm2XI/qSuHO8lSIR+5Uj9TQqcHsOtNc9pOTcDl8irnefr9NyYtdjjyvd+fXDynv75btM7Bo&#10;lvgHw68+qUNFTic/oQ7MSlilWUKohDSlCQTkTzmwE4HiIQNelfz/guoHAAD//wMAUEsBAi0AFAAG&#10;AAgAAAAhALaDOJL+AAAA4QEAABMAAAAAAAAAAAAAAAAAAAAAAFtDb250ZW50X1R5cGVzXS54bWxQ&#10;SwECLQAUAAYACAAAACEAOP0h/9YAAACUAQAACwAAAAAAAAAAAAAAAAAvAQAAX3JlbHMvLnJlbHNQ&#10;SwECLQAUAAYACAAAACEA85Vn3CMCAABEBAAADgAAAAAAAAAAAAAAAAAuAgAAZHJzL2Uyb0RvYy54&#10;bWxQSwECLQAUAAYACAAAACEAFfcfiN4AAAAJAQAADwAAAAAAAAAAAAAAAAB9BAAAZHJzL2Rvd25y&#10;ZXYueG1sUEsFBgAAAAAEAAQA8wAAAIgFAAAAAA==&#10;" adj="3471" fillcolor="#f8f8f8" strokeweight="1pt">
                      <w10:wrap anchory="line"/>
                    </v:shape>
                  </w:pict>
                </mc:Fallback>
              </mc:AlternateContent>
            </w:r>
            <w:r w:rsidRPr="00992AB9">
              <w:rPr>
                <w:rFonts w:cs="Arial"/>
                <w:noProof/>
                <w:lang w:eastAsia="en-GB"/>
              </w:rPr>
              <mc:AlternateContent>
                <mc:Choice Requires="wps">
                  <w:drawing>
                    <wp:inline distT="0" distB="0" distL="0" distR="0" wp14:anchorId="3E17B2BA" wp14:editId="59E0B7F8">
                      <wp:extent cx="800100" cy="514350"/>
                      <wp:effectExtent l="0" t="0" r="0" b="0"/>
                      <wp:docPr id="13" name="Rectangle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8001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inline>
                  </w:drawing>
                </mc:Choice>
                <mc:Fallback>
                  <w:pict>
                    <v:rect w14:anchorId="08ABA471" id="Rectangle 13" o:spid="_x0000_s1026" style="width:63pt;height:4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GAq1wEAAJ4DAAAOAAAAZHJzL2Uyb0RvYy54bWysU9tu2zAMfR+wfxD0vtjOkq0z4hRFiw4D&#10;ugvQ9QMUWbKN2aJGKnGyrx8lp0m2vg17EURSPjw8PF5d74de7AxSB66SxSyXwjgNdeeaSj59v39z&#10;JQUF5WrVgzOVPBiS1+vXr1ajL80cWuhrg4JBHJWjr2Qbgi+zjHRrBkUz8MZx0QIOKnCITVajGhl9&#10;6LN5nr/LRsDaI2hDxNm7qSjXCd9ao8NXa8kE0VeSuYV0Yjo38czWK1U2qHzb6SMN9Q8sBtU5bnqC&#10;ulNBiS12L6CGTiMQ2DDTMGRgbadNmoGnKfK/pnlslTdpFhaH/Ekm+n+w+svu0X/DSJ38A+gfJBzc&#10;tso15oY8y8dLlecUIoytUTUzKKJ22eipPGHEgBhNbMbPUPO21TZAkmVvcYg9eGCxT+ofTuqbfRCa&#10;k1c5K8A70lxaFou3y7SdTJXPH3uk8NHAIOKlksjsErjaPVCIZFT5/CT2cnDf9X1acO/+SPDDmEnk&#10;I9/oFio3UB+YO8JkEjY1X1rAX1KMbJBK0s+tQiNF/8nx/B+KxSI6KgWL5fs5B3hZ2VxWlNMMVckg&#10;xXS9DZMLtx67pk0yTxxvWDPbpXnOrI5k2QRpzKNho8su4/Tq/FutfwMAAP//AwBQSwMEFAAGAAgA&#10;AAAhAAuTSQnbAAAABAEAAA8AAABkcnMvZG93bnJldi54bWxMj0FLw0AQhe+C/2EZwYvYTXsoJWZS&#10;pCAWEYqp9rzNjkkwO5tmt0n890696OXB4w3vfZOtJ9eqgfrQeEaYzxJQxKW3DVcI7/un+xWoEA1b&#10;03omhG8KsM6vrzKTWj/yGw1FrJSUcEgNQh1jl2odypqcCTPfEUv26Xtnoti+0rY3o5S7Vi+SZKmd&#10;aVgWatPRpqbyqzg7hLHcDYf967Pe3R22nk/b06b4eEG8vZkeH0BFmuLfMVzwBR1yYTr6M9ugWgR5&#10;JP7qJVssxR4RVvMEdJ7p//D5DwAAAP//AwBQSwECLQAUAAYACAAAACEAtoM4kv4AAADhAQAAEwAA&#10;AAAAAAAAAAAAAAAAAAAAW0NvbnRlbnRfVHlwZXNdLnhtbFBLAQItABQABgAIAAAAIQA4/SH/1gAA&#10;AJQBAAALAAAAAAAAAAAAAAAAAC8BAABfcmVscy8ucmVsc1BLAQItABQABgAIAAAAIQAP/GAq1wEA&#10;AJ4DAAAOAAAAAAAAAAAAAAAAAC4CAABkcnMvZTJvRG9jLnhtbFBLAQItABQABgAIAAAAIQALk0kJ&#10;2wAAAAQBAAAPAAAAAAAAAAAAAAAAADEEAABkcnMvZG93bnJldi54bWxQSwUGAAAAAAQABADzAAAA&#10;OQUAAAAA&#10;" filled="f" stroked="f">
                      <o:lock v:ext="edit" aspectratio="t"/>
                      <w10:anchorlock/>
                    </v:rect>
                  </w:pict>
                </mc:Fallback>
              </mc:AlternateContent>
            </w:r>
            <w:r>
              <w:rPr>
                <w:rFonts w:cs="Arial"/>
              </w:rPr>
              <w:t xml:space="preserve"> </w:t>
            </w:r>
            <w:r>
              <w:rPr>
                <w:rFonts w:cs="Arial"/>
                <w:b/>
                <w:bCs/>
              </w:rPr>
              <w:t>(E)</w:t>
            </w:r>
          </w:p>
          <w:p w14:paraId="1EF1A945" w14:textId="77777777" w:rsidR="007450B1" w:rsidRPr="00992AB9" w:rsidRDefault="007450B1" w:rsidP="001B42A8">
            <w:pPr>
              <w:spacing w:line="237" w:lineRule="auto"/>
              <w:ind w:right="304"/>
              <w:rPr>
                <w:rFonts w:eastAsia="Arial" w:cs="Arial"/>
                <w:szCs w:val="20"/>
              </w:rPr>
            </w:pPr>
            <w:r w:rsidRPr="00992AB9">
              <w:rPr>
                <w:rFonts w:eastAsia="Arial" w:cs="Arial"/>
                <w:b/>
                <w:szCs w:val="20"/>
              </w:rPr>
              <w:t xml:space="preserve"> </w:t>
            </w:r>
          </w:p>
          <w:p w14:paraId="37F77264" w14:textId="77777777" w:rsidR="007450B1" w:rsidRPr="00992AB9" w:rsidRDefault="007450B1" w:rsidP="001B42A8">
            <w:pPr>
              <w:spacing w:line="237" w:lineRule="auto"/>
              <w:ind w:right="304"/>
              <w:jc w:val="center"/>
              <w:rPr>
                <w:rFonts w:eastAsia="Arial" w:cs="Arial"/>
                <w:szCs w:val="20"/>
              </w:rPr>
            </w:pPr>
          </w:p>
          <w:p w14:paraId="1D76E401" w14:textId="77777777" w:rsidR="007450B1" w:rsidRDefault="007450B1" w:rsidP="001B42A8">
            <w:pPr>
              <w:pStyle w:val="BodyText"/>
              <w:rPr>
                <w:b/>
                <w:bCs/>
              </w:rPr>
            </w:pPr>
            <w:r w:rsidRPr="00992AB9">
              <w:t xml:space="preserve">Learners apply their ideas to making nets of cones or frustums. Ask learners to </w:t>
            </w:r>
            <w:proofErr w:type="gramStart"/>
            <w:r w:rsidRPr="00992AB9">
              <w:t>make</w:t>
            </w:r>
            <w:proofErr w:type="gramEnd"/>
            <w:r w:rsidRPr="00992AB9">
              <w:t xml:space="preserve"> a conical party hat of a given height that will fit the circumference of their head</w:t>
            </w:r>
            <w:r>
              <w:t>. This</w:t>
            </w:r>
            <w:r w:rsidRPr="00992AB9">
              <w:t xml:space="preserve"> is a fun but challenging activity that involves some trigonometry in 3D (introduced formally in the next unit).</w:t>
            </w:r>
            <w:r>
              <w:t xml:space="preserve"> </w:t>
            </w:r>
            <w:r>
              <w:rPr>
                <w:b/>
                <w:bCs/>
              </w:rPr>
              <w:t>(E)</w:t>
            </w:r>
          </w:p>
          <w:p w14:paraId="5D3651B4" w14:textId="77777777" w:rsidR="00A11074" w:rsidRDefault="00A11074" w:rsidP="001B42A8">
            <w:pPr>
              <w:pStyle w:val="BodyText"/>
              <w:rPr>
                <w:b/>
                <w:bCs/>
              </w:rPr>
            </w:pPr>
          </w:p>
          <w:p w14:paraId="07E95F67" w14:textId="77777777" w:rsidR="00A11074" w:rsidRDefault="00A11074" w:rsidP="00A11074">
            <w:pPr>
              <w:pStyle w:val="BodyText"/>
              <w:rPr>
                <w:b/>
                <w:bCs/>
              </w:rPr>
            </w:pPr>
            <w:r>
              <w:rPr>
                <w:b/>
                <w:bCs/>
              </w:rPr>
              <w:lastRenderedPageBreak/>
              <w:t>SDG 9</w:t>
            </w:r>
          </w:p>
          <w:p w14:paraId="2AEC3441" w14:textId="1EFDB34F" w:rsidR="00A11074" w:rsidRPr="0075271E" w:rsidRDefault="00A11074" w:rsidP="00A11074">
            <w:pPr>
              <w:pStyle w:val="BodyText"/>
              <w:rPr>
                <w:b/>
                <w:bCs/>
              </w:rPr>
            </w:pPr>
            <w:r w:rsidRPr="00562CC5">
              <w:rPr>
                <w:lang w:eastAsia="en-GB"/>
              </w:rPr>
              <w:t xml:space="preserve">Consider </w:t>
            </w:r>
            <w:r>
              <w:rPr>
                <w:lang w:eastAsia="en-GB"/>
              </w:rPr>
              <w:t>calculations to work out efficient use of packaging materials.</w:t>
            </w:r>
          </w:p>
        </w:tc>
      </w:tr>
      <w:tr w:rsidR="007450B1" w:rsidRPr="00610A41" w14:paraId="1C83731B" w14:textId="77777777" w:rsidTr="001B42A8">
        <w:tc>
          <w:tcPr>
            <w:tcW w:w="2552" w:type="dxa"/>
            <w:tcBorders>
              <w:bottom w:val="nil"/>
            </w:tcBorders>
            <w:tcMar>
              <w:top w:w="113" w:type="dxa"/>
              <w:bottom w:w="113" w:type="dxa"/>
            </w:tcMar>
          </w:tcPr>
          <w:p w14:paraId="2E0BE906" w14:textId="77777777" w:rsidR="007450B1" w:rsidRDefault="007450B1" w:rsidP="001B42A8">
            <w:pPr>
              <w:pStyle w:val="BodyText"/>
              <w:rPr>
                <w:lang w:eastAsia="en-GB"/>
              </w:rPr>
            </w:pPr>
            <w:r w:rsidRPr="00420B71">
              <w:rPr>
                <w:lang w:eastAsia="en-GB"/>
              </w:rPr>
              <w:lastRenderedPageBreak/>
              <w:t>C5.5</w:t>
            </w:r>
            <w:r>
              <w:rPr>
                <w:lang w:eastAsia="en-GB"/>
              </w:rPr>
              <w:t xml:space="preserve"> </w:t>
            </w:r>
          </w:p>
          <w:p w14:paraId="797BE3E2" w14:textId="0FC1EF45" w:rsidR="007450B1" w:rsidRPr="00A11074" w:rsidRDefault="007450B1" w:rsidP="00A11074">
            <w:pPr>
              <w:pStyle w:val="BodyText"/>
              <w:rPr>
                <w:shd w:val="clear" w:color="auto" w:fill="FEEFE6"/>
                <w:lang w:eastAsia="en-GB"/>
              </w:rPr>
            </w:pPr>
            <w:r>
              <w:rPr>
                <w:lang w:eastAsia="en-GB"/>
              </w:rPr>
              <w:t xml:space="preserve">and </w:t>
            </w:r>
            <w:r w:rsidRPr="001B42A8">
              <w:rPr>
                <w:shd w:val="clear" w:color="auto" w:fill="FEEFE6"/>
                <w:lang w:eastAsia="en-GB"/>
              </w:rPr>
              <w:t>E5.5</w:t>
            </w:r>
            <w:r w:rsidR="00B40518" w:rsidRPr="00B40518">
              <w:rPr>
                <w:lang w:eastAsia="en-GB"/>
              </w:rPr>
              <w:t xml:space="preserve"> Compound shapes and parts of shapes</w:t>
            </w:r>
          </w:p>
        </w:tc>
        <w:tc>
          <w:tcPr>
            <w:tcW w:w="2126" w:type="dxa"/>
            <w:tcMar>
              <w:top w:w="113" w:type="dxa"/>
              <w:bottom w:w="113" w:type="dxa"/>
            </w:tcMar>
          </w:tcPr>
          <w:p w14:paraId="67DCCC87" w14:textId="77777777" w:rsidR="00B40518" w:rsidRDefault="007450B1" w:rsidP="00CD5BA1">
            <w:pPr>
              <w:pStyle w:val="BodyText"/>
              <w:numPr>
                <w:ilvl w:val="0"/>
                <w:numId w:val="60"/>
              </w:numPr>
              <w:ind w:left="323" w:hanging="283"/>
              <w:rPr>
                <w:lang w:eastAsia="en-GB"/>
              </w:rPr>
            </w:pPr>
            <w:r w:rsidRPr="00420B71">
              <w:rPr>
                <w:lang w:eastAsia="en-GB"/>
              </w:rPr>
              <w:t>Carry out calculations</w:t>
            </w:r>
            <w:r>
              <w:rPr>
                <w:lang w:eastAsia="en-GB"/>
              </w:rPr>
              <w:t xml:space="preserve"> and solve problems </w:t>
            </w:r>
            <w:r w:rsidRPr="00420B71">
              <w:rPr>
                <w:lang w:eastAsia="en-GB"/>
              </w:rPr>
              <w:t xml:space="preserve">involving </w:t>
            </w:r>
            <w:r>
              <w:rPr>
                <w:lang w:eastAsia="en-GB"/>
              </w:rPr>
              <w:t xml:space="preserve">perimeters and areas </w:t>
            </w:r>
            <w:r w:rsidRPr="00420B71">
              <w:rPr>
                <w:lang w:eastAsia="en-GB"/>
              </w:rPr>
              <w:t>of</w:t>
            </w:r>
            <w:r w:rsidR="00B40518">
              <w:rPr>
                <w:lang w:eastAsia="en-GB"/>
              </w:rPr>
              <w:t>:</w:t>
            </w:r>
          </w:p>
          <w:p w14:paraId="2008F120" w14:textId="77777777" w:rsidR="007F1351" w:rsidRDefault="007450B1" w:rsidP="00CD5BA1">
            <w:pPr>
              <w:pStyle w:val="BodyText"/>
              <w:numPr>
                <w:ilvl w:val="1"/>
                <w:numId w:val="61"/>
              </w:numPr>
              <w:ind w:left="607" w:hanging="247"/>
              <w:rPr>
                <w:lang w:eastAsia="en-GB"/>
              </w:rPr>
            </w:pPr>
            <w:r w:rsidRPr="00420B71">
              <w:rPr>
                <w:lang w:eastAsia="en-GB"/>
              </w:rPr>
              <w:t>compound</w:t>
            </w:r>
            <w:r>
              <w:rPr>
                <w:lang w:eastAsia="en-GB"/>
              </w:rPr>
              <w:t xml:space="preserve"> </w:t>
            </w:r>
            <w:r w:rsidRPr="00420B71">
              <w:rPr>
                <w:lang w:eastAsia="en-GB"/>
              </w:rPr>
              <w:t>shapes</w:t>
            </w:r>
          </w:p>
          <w:p w14:paraId="20E24F29" w14:textId="4BD0E2FA" w:rsidR="007450B1" w:rsidRDefault="007F1351" w:rsidP="00CD5BA1">
            <w:pPr>
              <w:pStyle w:val="BodyText"/>
              <w:numPr>
                <w:ilvl w:val="1"/>
                <w:numId w:val="61"/>
              </w:numPr>
              <w:ind w:left="607" w:hanging="247"/>
              <w:rPr>
                <w:lang w:eastAsia="en-GB"/>
              </w:rPr>
            </w:pPr>
            <w:r>
              <w:rPr>
                <w:lang w:eastAsia="en-GB"/>
              </w:rPr>
              <w:t>parts of shapes</w:t>
            </w:r>
            <w:r w:rsidR="007450B1">
              <w:rPr>
                <w:lang w:eastAsia="en-GB"/>
              </w:rPr>
              <w:t>.</w:t>
            </w:r>
          </w:p>
          <w:p w14:paraId="2503ADB0" w14:textId="77777777" w:rsidR="007450B1" w:rsidRDefault="007450B1" w:rsidP="007F1351">
            <w:pPr>
              <w:pStyle w:val="BodyText"/>
              <w:ind w:left="323" w:hanging="283"/>
              <w:rPr>
                <w:lang w:eastAsia="en-GB"/>
              </w:rPr>
            </w:pPr>
          </w:p>
          <w:p w14:paraId="5873398B" w14:textId="77777777" w:rsidR="00143410" w:rsidRDefault="007450B1" w:rsidP="00CD5BA1">
            <w:pPr>
              <w:pStyle w:val="BodyText"/>
              <w:numPr>
                <w:ilvl w:val="0"/>
                <w:numId w:val="60"/>
              </w:numPr>
              <w:ind w:left="323" w:hanging="283"/>
              <w:rPr>
                <w:lang w:eastAsia="en-GB"/>
              </w:rPr>
            </w:pPr>
            <w:r w:rsidRPr="00420B71">
              <w:rPr>
                <w:lang w:eastAsia="en-GB"/>
              </w:rPr>
              <w:t>Carry out calculations</w:t>
            </w:r>
            <w:r>
              <w:rPr>
                <w:lang w:eastAsia="en-GB"/>
              </w:rPr>
              <w:t xml:space="preserve"> and solve problems </w:t>
            </w:r>
            <w:r w:rsidRPr="00420B71">
              <w:rPr>
                <w:lang w:eastAsia="en-GB"/>
              </w:rPr>
              <w:t xml:space="preserve">involving </w:t>
            </w:r>
            <w:r>
              <w:rPr>
                <w:lang w:eastAsia="en-GB"/>
              </w:rPr>
              <w:t xml:space="preserve">surface areas and volumes </w:t>
            </w:r>
            <w:r w:rsidRPr="00420B71">
              <w:rPr>
                <w:lang w:eastAsia="en-GB"/>
              </w:rPr>
              <w:t>of</w:t>
            </w:r>
            <w:r w:rsidR="00143410">
              <w:rPr>
                <w:lang w:eastAsia="en-GB"/>
              </w:rPr>
              <w:t>:</w:t>
            </w:r>
          </w:p>
          <w:p w14:paraId="237084CD" w14:textId="3DE48352" w:rsidR="007450B1" w:rsidRDefault="007450B1" w:rsidP="00CD5BA1">
            <w:pPr>
              <w:pStyle w:val="BodyText"/>
              <w:numPr>
                <w:ilvl w:val="1"/>
                <w:numId w:val="61"/>
              </w:numPr>
              <w:ind w:left="607" w:hanging="247"/>
              <w:rPr>
                <w:lang w:eastAsia="en-GB"/>
              </w:rPr>
            </w:pPr>
            <w:r w:rsidRPr="00420B71">
              <w:rPr>
                <w:lang w:eastAsia="en-GB"/>
              </w:rPr>
              <w:t>compound</w:t>
            </w:r>
            <w:r>
              <w:rPr>
                <w:lang w:eastAsia="en-GB"/>
              </w:rPr>
              <w:t xml:space="preserve"> solids</w:t>
            </w:r>
          </w:p>
          <w:p w14:paraId="192B11F4" w14:textId="4466FC29" w:rsidR="00143410" w:rsidRPr="004A4E17" w:rsidRDefault="00B56C14" w:rsidP="00CD5BA1">
            <w:pPr>
              <w:pStyle w:val="BodyText"/>
              <w:numPr>
                <w:ilvl w:val="1"/>
                <w:numId w:val="61"/>
              </w:numPr>
              <w:ind w:left="607" w:hanging="247"/>
              <w:rPr>
                <w:lang w:eastAsia="en-GB"/>
              </w:rPr>
            </w:pPr>
            <w:r>
              <w:rPr>
                <w:lang w:eastAsia="en-GB"/>
              </w:rPr>
              <w:t>parts of solids.</w:t>
            </w:r>
          </w:p>
        </w:tc>
        <w:tc>
          <w:tcPr>
            <w:tcW w:w="9923" w:type="dxa"/>
            <w:tcMar>
              <w:top w:w="113" w:type="dxa"/>
              <w:bottom w:w="113" w:type="dxa"/>
            </w:tcMar>
          </w:tcPr>
          <w:p w14:paraId="245C8F64" w14:textId="77777777" w:rsidR="007450B1" w:rsidRPr="00420B71" w:rsidRDefault="007450B1" w:rsidP="001B42A8">
            <w:pPr>
              <w:autoSpaceDE w:val="0"/>
              <w:autoSpaceDN w:val="0"/>
              <w:adjustRightInd w:val="0"/>
              <w:rPr>
                <w:rFonts w:cs="Arial"/>
                <w:szCs w:val="20"/>
                <w:highlight w:val="green"/>
                <w:lang w:eastAsia="en-GB"/>
              </w:rPr>
            </w:pPr>
            <w:r w:rsidRPr="00420B71">
              <w:rPr>
                <w:rFonts w:cs="Arial"/>
                <w:szCs w:val="20"/>
                <w:lang w:eastAsia="en-GB"/>
              </w:rPr>
              <w:t>The final section extend</w:t>
            </w:r>
            <w:r>
              <w:rPr>
                <w:rFonts w:cs="Arial"/>
                <w:szCs w:val="20"/>
                <w:lang w:eastAsia="en-GB"/>
              </w:rPr>
              <w:t>s</w:t>
            </w:r>
            <w:r w:rsidRPr="00420B71">
              <w:rPr>
                <w:rFonts w:cs="Arial"/>
                <w:szCs w:val="20"/>
                <w:lang w:eastAsia="en-GB"/>
              </w:rPr>
              <w:t xml:space="preserve"> the work from </w:t>
            </w:r>
            <w:r>
              <w:rPr>
                <w:rFonts w:cs="Arial"/>
                <w:szCs w:val="20"/>
                <w:lang w:eastAsia="en-GB"/>
              </w:rPr>
              <w:t>topics</w:t>
            </w:r>
            <w:r w:rsidRPr="00420B71">
              <w:rPr>
                <w:rFonts w:cs="Arial"/>
                <w:szCs w:val="20"/>
                <w:lang w:eastAsia="en-GB"/>
              </w:rPr>
              <w:t xml:space="preserve"> </w:t>
            </w:r>
            <w:r>
              <w:rPr>
                <w:rFonts w:cs="Arial"/>
                <w:szCs w:val="20"/>
                <w:lang w:eastAsia="en-GB"/>
              </w:rPr>
              <w:t>5.</w:t>
            </w:r>
            <w:r w:rsidRPr="00420B71">
              <w:rPr>
                <w:rFonts w:cs="Arial"/>
                <w:szCs w:val="20"/>
                <w:lang w:eastAsia="en-GB"/>
              </w:rPr>
              <w:t xml:space="preserve">1 to </w:t>
            </w:r>
            <w:r>
              <w:rPr>
                <w:rFonts w:cs="Arial"/>
                <w:szCs w:val="20"/>
                <w:lang w:eastAsia="en-GB"/>
              </w:rPr>
              <w:t>5.</w:t>
            </w:r>
            <w:r w:rsidRPr="00420B71">
              <w:rPr>
                <w:rFonts w:cs="Arial"/>
                <w:szCs w:val="20"/>
                <w:lang w:eastAsia="en-GB"/>
              </w:rPr>
              <w:t xml:space="preserve">4 to find the surface area and volume of a wide variety of composite shapes. </w:t>
            </w:r>
          </w:p>
          <w:p w14:paraId="0DF5A953" w14:textId="77777777" w:rsidR="007450B1" w:rsidRDefault="007450B1" w:rsidP="001B42A8">
            <w:pPr>
              <w:pStyle w:val="BodyText"/>
            </w:pPr>
          </w:p>
          <w:p w14:paraId="2EC60ECE" w14:textId="77777777" w:rsidR="007450B1" w:rsidRDefault="007450B1" w:rsidP="001B42A8">
            <w:pPr>
              <w:pStyle w:val="BodyText"/>
              <w:rPr>
                <w:rFonts w:eastAsia="Arial"/>
                <w:b/>
                <w:bCs/>
              </w:rPr>
            </w:pPr>
            <w:r>
              <w:rPr>
                <w:lang w:eastAsia="en-GB"/>
              </w:rPr>
              <w:t xml:space="preserve">Learners </w:t>
            </w:r>
            <w:r>
              <w:rPr>
                <w:rFonts w:eastAsia="Arial"/>
              </w:rPr>
              <w:t>complete</w:t>
            </w:r>
            <w:r w:rsidRPr="00DF53B5">
              <w:rPr>
                <w:rFonts w:eastAsia="Arial"/>
              </w:rPr>
              <w:t xml:space="preserve"> a project in which </w:t>
            </w:r>
            <w:r>
              <w:rPr>
                <w:rFonts w:eastAsia="Arial"/>
              </w:rPr>
              <w:t>they calculate the</w:t>
            </w:r>
            <w:r w:rsidRPr="00DF53B5">
              <w:rPr>
                <w:rFonts w:eastAsia="Arial"/>
              </w:rPr>
              <w:t xml:space="preserve"> cost of redecorating a room</w:t>
            </w:r>
            <w:r>
              <w:rPr>
                <w:rFonts w:eastAsia="Arial"/>
              </w:rPr>
              <w:t>.</w:t>
            </w:r>
            <w:r w:rsidRPr="00DF53B5">
              <w:rPr>
                <w:rFonts w:eastAsia="Arial"/>
              </w:rPr>
              <w:t xml:space="preserve"> </w:t>
            </w:r>
            <w:r>
              <w:rPr>
                <w:rFonts w:eastAsia="Arial"/>
              </w:rPr>
              <w:t xml:space="preserve">They need to </w:t>
            </w:r>
            <w:r w:rsidRPr="00DF53B5">
              <w:rPr>
                <w:rFonts w:eastAsia="Arial"/>
              </w:rPr>
              <w:t>decid</w:t>
            </w:r>
            <w:r>
              <w:rPr>
                <w:rFonts w:eastAsia="Arial"/>
              </w:rPr>
              <w:t>e</w:t>
            </w:r>
            <w:r w:rsidRPr="00DF53B5">
              <w:rPr>
                <w:rFonts w:eastAsia="Arial"/>
              </w:rPr>
              <w:t xml:space="preserve"> what measurements they require</w:t>
            </w:r>
            <w:r>
              <w:rPr>
                <w:rFonts w:eastAsia="Arial"/>
              </w:rPr>
              <w:t>,</w:t>
            </w:r>
            <w:r w:rsidRPr="00DF53B5">
              <w:rPr>
                <w:rFonts w:eastAsia="Arial"/>
              </w:rPr>
              <w:t xml:space="preserve"> find </w:t>
            </w:r>
            <w:proofErr w:type="gramStart"/>
            <w:r w:rsidRPr="00DF53B5">
              <w:rPr>
                <w:rFonts w:eastAsia="Arial"/>
              </w:rPr>
              <w:t>areas</w:t>
            </w:r>
            <w:proofErr w:type="gramEnd"/>
            <w:r w:rsidRPr="00DF53B5">
              <w:rPr>
                <w:rFonts w:eastAsia="Arial"/>
              </w:rPr>
              <w:t xml:space="preserve"> and us</w:t>
            </w:r>
            <w:r>
              <w:rPr>
                <w:rFonts w:eastAsia="Arial"/>
              </w:rPr>
              <w:t>e</w:t>
            </w:r>
            <w:r w:rsidRPr="00DF53B5">
              <w:rPr>
                <w:rFonts w:eastAsia="Arial"/>
              </w:rPr>
              <w:t xml:space="preserve"> them to calculate paint or wallpaper quantities, costs of flooring</w:t>
            </w:r>
            <w:r>
              <w:rPr>
                <w:rFonts w:eastAsia="Arial"/>
              </w:rPr>
              <w:t>,</w:t>
            </w:r>
            <w:r w:rsidRPr="00DF53B5">
              <w:rPr>
                <w:rFonts w:eastAsia="Arial"/>
              </w:rPr>
              <w:t xml:space="preserve"> etc.</w:t>
            </w:r>
            <w:r>
              <w:rPr>
                <w:rFonts w:eastAsia="Arial"/>
              </w:rPr>
              <w:t xml:space="preserve"> </w:t>
            </w:r>
            <w:r>
              <w:rPr>
                <w:rFonts w:eastAsia="Arial"/>
                <w:b/>
                <w:bCs/>
              </w:rPr>
              <w:t>(E)</w:t>
            </w:r>
          </w:p>
          <w:p w14:paraId="59B70576" w14:textId="77777777" w:rsidR="00A11074" w:rsidRDefault="00A11074" w:rsidP="001B42A8">
            <w:pPr>
              <w:pStyle w:val="BodyText"/>
              <w:rPr>
                <w:rFonts w:eastAsia="Arial"/>
                <w:b/>
                <w:bCs/>
              </w:rPr>
            </w:pPr>
          </w:p>
          <w:p w14:paraId="5D595C1A" w14:textId="77777777" w:rsidR="00A11074" w:rsidRDefault="00A11074" w:rsidP="00A11074">
            <w:pPr>
              <w:pStyle w:val="BodyText"/>
              <w:rPr>
                <w:b/>
                <w:bCs/>
              </w:rPr>
            </w:pPr>
            <w:r>
              <w:rPr>
                <w:b/>
                <w:bCs/>
              </w:rPr>
              <w:t>SDG 3/4</w:t>
            </w:r>
          </w:p>
          <w:p w14:paraId="246D9F42" w14:textId="482F424A" w:rsidR="00A11074" w:rsidRPr="00610A41" w:rsidRDefault="00A11074" w:rsidP="00A11074">
            <w:pPr>
              <w:pStyle w:val="BodyText"/>
              <w:rPr>
                <w:b/>
                <w:bCs/>
              </w:rPr>
            </w:pPr>
            <w:r w:rsidRPr="006C046E">
              <w:rPr>
                <w:bCs/>
                <w:lang w:eastAsia="en-GB"/>
              </w:rPr>
              <w:t xml:space="preserve">Consider </w:t>
            </w:r>
            <w:r>
              <w:rPr>
                <w:bCs/>
                <w:lang w:eastAsia="en-GB"/>
              </w:rPr>
              <w:t>calculations involving design of suitable housing / schools / classrooms.</w:t>
            </w:r>
          </w:p>
        </w:tc>
      </w:tr>
      <w:tr w:rsidR="0053123F" w:rsidRPr="00420B71" w14:paraId="42EA12A5" w14:textId="77777777" w:rsidTr="001B42A8">
        <w:tblPrEx>
          <w:tblCellMar>
            <w:top w:w="0" w:type="dxa"/>
            <w:bottom w:w="0" w:type="dxa"/>
          </w:tblCellMar>
        </w:tblPrEx>
        <w:trPr>
          <w:trHeight w:val="487"/>
        </w:trPr>
        <w:tc>
          <w:tcPr>
            <w:tcW w:w="2552" w:type="dxa"/>
            <w:tcMar>
              <w:top w:w="113" w:type="dxa"/>
              <w:bottom w:w="113" w:type="dxa"/>
            </w:tcMar>
          </w:tcPr>
          <w:p w14:paraId="678895DE" w14:textId="77777777" w:rsidR="0053123F" w:rsidRDefault="0053123F" w:rsidP="001B42A8">
            <w:pPr>
              <w:pStyle w:val="BodyText"/>
              <w:rPr>
                <w:lang w:eastAsia="en-GB"/>
              </w:rPr>
            </w:pPr>
            <w:r w:rsidRPr="00420B71">
              <w:rPr>
                <w:lang w:eastAsia="en-GB"/>
              </w:rPr>
              <w:t xml:space="preserve">C7.1 </w:t>
            </w:r>
          </w:p>
          <w:p w14:paraId="7DEA5297" w14:textId="77F6BA30" w:rsidR="0053123F" w:rsidRPr="00420B71" w:rsidRDefault="0053123F" w:rsidP="001B42A8">
            <w:pPr>
              <w:pStyle w:val="BodyText"/>
              <w:rPr>
                <w:lang w:eastAsia="en-GB"/>
              </w:rPr>
            </w:pPr>
            <w:r w:rsidRPr="00420B71">
              <w:rPr>
                <w:lang w:eastAsia="en-GB"/>
              </w:rPr>
              <w:t xml:space="preserve">and </w:t>
            </w:r>
            <w:r w:rsidRPr="005F6B5E">
              <w:rPr>
                <w:shd w:val="clear" w:color="auto" w:fill="FEEFE6"/>
                <w:lang w:eastAsia="en-GB"/>
              </w:rPr>
              <w:t>E7.1</w:t>
            </w:r>
            <w:r w:rsidR="00195D7F" w:rsidRPr="00195D7F">
              <w:rPr>
                <w:lang w:eastAsia="en-GB"/>
              </w:rPr>
              <w:t xml:space="preserve"> Transformations</w:t>
            </w:r>
          </w:p>
        </w:tc>
        <w:tc>
          <w:tcPr>
            <w:tcW w:w="2126" w:type="dxa"/>
            <w:tcMar>
              <w:top w:w="113" w:type="dxa"/>
              <w:bottom w:w="113" w:type="dxa"/>
            </w:tcMar>
          </w:tcPr>
          <w:p w14:paraId="216F6F1B" w14:textId="60A216A0" w:rsidR="0053123F" w:rsidRDefault="0053123F" w:rsidP="001B42A8">
            <w:pPr>
              <w:autoSpaceDE w:val="0"/>
              <w:autoSpaceDN w:val="0"/>
              <w:adjustRightInd w:val="0"/>
              <w:rPr>
                <w:rFonts w:cs="Arial"/>
                <w:szCs w:val="20"/>
                <w:lang w:eastAsia="en-GB"/>
              </w:rPr>
            </w:pPr>
            <w:r>
              <w:rPr>
                <w:rFonts w:cs="Arial"/>
                <w:szCs w:val="20"/>
                <w:lang w:eastAsia="en-GB"/>
              </w:rPr>
              <w:t xml:space="preserve">Recognise, </w:t>
            </w:r>
            <w:proofErr w:type="gramStart"/>
            <w:r>
              <w:rPr>
                <w:rFonts w:cs="Arial"/>
                <w:szCs w:val="20"/>
                <w:lang w:eastAsia="en-GB"/>
              </w:rPr>
              <w:t>describe</w:t>
            </w:r>
            <w:proofErr w:type="gramEnd"/>
            <w:r>
              <w:rPr>
                <w:rFonts w:cs="Arial"/>
                <w:szCs w:val="20"/>
                <w:lang w:eastAsia="en-GB"/>
              </w:rPr>
              <w:t xml:space="preserve"> and draw the</w:t>
            </w:r>
            <w:r w:rsidR="00195D7F">
              <w:rPr>
                <w:rFonts w:cs="Arial"/>
                <w:szCs w:val="20"/>
                <w:lang w:eastAsia="en-GB"/>
              </w:rPr>
              <w:t xml:space="preserve"> following transformations:</w:t>
            </w:r>
          </w:p>
          <w:p w14:paraId="4667E49E" w14:textId="77777777" w:rsidR="0053123F" w:rsidRDefault="0053123F" w:rsidP="00CD5BA1">
            <w:pPr>
              <w:pStyle w:val="ListParagraph"/>
              <w:numPr>
                <w:ilvl w:val="0"/>
                <w:numId w:val="62"/>
              </w:numPr>
              <w:autoSpaceDE w:val="0"/>
              <w:autoSpaceDN w:val="0"/>
              <w:adjustRightInd w:val="0"/>
              <w:rPr>
                <w:rFonts w:cs="Arial"/>
                <w:lang w:eastAsia="en-GB"/>
              </w:rPr>
            </w:pPr>
            <w:r>
              <w:rPr>
                <w:rFonts w:cs="Arial"/>
                <w:lang w:eastAsia="en-GB"/>
              </w:rPr>
              <w:t>Reflection of a shape in a vertical or horizontal line.</w:t>
            </w:r>
          </w:p>
          <w:p w14:paraId="1ABA5FBC" w14:textId="77777777" w:rsidR="0053123F" w:rsidRPr="00570974" w:rsidRDefault="0053123F" w:rsidP="00CD5BA1">
            <w:pPr>
              <w:pStyle w:val="ListParagraph"/>
              <w:numPr>
                <w:ilvl w:val="0"/>
                <w:numId w:val="62"/>
              </w:numPr>
              <w:shd w:val="clear" w:color="auto" w:fill="FEEFE6"/>
              <w:autoSpaceDE w:val="0"/>
              <w:autoSpaceDN w:val="0"/>
              <w:adjustRightInd w:val="0"/>
              <w:rPr>
                <w:rFonts w:cs="Arial"/>
              </w:rPr>
            </w:pPr>
            <w:r>
              <w:rPr>
                <w:rFonts w:cs="Arial"/>
              </w:rPr>
              <w:t>Reflection of a shape in a straight line</w:t>
            </w:r>
            <w:r w:rsidRPr="00570974">
              <w:rPr>
                <w:rFonts w:cs="Arial"/>
              </w:rPr>
              <w:t xml:space="preserve">. </w:t>
            </w:r>
          </w:p>
          <w:p w14:paraId="7AF77D12" w14:textId="77777777" w:rsidR="0053123F" w:rsidRDefault="0053123F" w:rsidP="00CD5BA1">
            <w:pPr>
              <w:pStyle w:val="ListParagraph"/>
              <w:numPr>
                <w:ilvl w:val="0"/>
                <w:numId w:val="62"/>
              </w:numPr>
              <w:autoSpaceDE w:val="0"/>
              <w:autoSpaceDN w:val="0"/>
              <w:adjustRightInd w:val="0"/>
              <w:rPr>
                <w:rFonts w:cs="Arial"/>
                <w:lang w:eastAsia="en-GB"/>
              </w:rPr>
            </w:pPr>
            <w:r>
              <w:rPr>
                <w:rFonts w:cs="Arial"/>
                <w:lang w:eastAsia="en-GB"/>
              </w:rPr>
              <w:t xml:space="preserve">Rotation of a shape about the origin, </w:t>
            </w:r>
            <w:proofErr w:type="gramStart"/>
            <w:r>
              <w:rPr>
                <w:rFonts w:cs="Arial"/>
                <w:lang w:eastAsia="en-GB"/>
              </w:rPr>
              <w:t>vertices</w:t>
            </w:r>
            <w:proofErr w:type="gramEnd"/>
            <w:r>
              <w:rPr>
                <w:rFonts w:cs="Arial"/>
                <w:lang w:eastAsia="en-GB"/>
              </w:rPr>
              <w:t xml:space="preserve"> or </w:t>
            </w:r>
            <w:r>
              <w:rPr>
                <w:rFonts w:cs="Arial"/>
                <w:lang w:eastAsia="en-GB"/>
              </w:rPr>
              <w:lastRenderedPageBreak/>
              <w:t>midpoints of edges of the shape, through multiples of 90°.</w:t>
            </w:r>
          </w:p>
          <w:p w14:paraId="03860A36" w14:textId="307700AC" w:rsidR="0053123F" w:rsidRPr="00570974" w:rsidRDefault="0053123F" w:rsidP="00CD5BA1">
            <w:pPr>
              <w:pStyle w:val="ListParagraph"/>
              <w:numPr>
                <w:ilvl w:val="0"/>
                <w:numId w:val="62"/>
              </w:numPr>
              <w:shd w:val="clear" w:color="auto" w:fill="FEEFE6"/>
              <w:autoSpaceDE w:val="0"/>
              <w:autoSpaceDN w:val="0"/>
              <w:adjustRightInd w:val="0"/>
              <w:rPr>
                <w:rFonts w:cs="Arial"/>
              </w:rPr>
            </w:pPr>
            <w:r>
              <w:rPr>
                <w:rFonts w:cs="Arial"/>
              </w:rPr>
              <w:t>Rotation of a shape about a centre through multiples of 90°</w:t>
            </w:r>
            <w:r w:rsidRPr="00570974">
              <w:rPr>
                <w:rFonts w:cs="Arial"/>
              </w:rPr>
              <w:t xml:space="preserve">. </w:t>
            </w:r>
          </w:p>
          <w:p w14:paraId="48427808" w14:textId="0D71D2BA" w:rsidR="0053123F" w:rsidRDefault="0053123F" w:rsidP="00CD5BA1">
            <w:pPr>
              <w:pStyle w:val="ListParagraph"/>
              <w:numPr>
                <w:ilvl w:val="0"/>
                <w:numId w:val="62"/>
              </w:numPr>
              <w:autoSpaceDE w:val="0"/>
              <w:autoSpaceDN w:val="0"/>
              <w:adjustRightInd w:val="0"/>
              <w:rPr>
                <w:rFonts w:cs="Arial"/>
                <w:lang w:eastAsia="en-GB"/>
              </w:rPr>
            </w:pPr>
            <w:r>
              <w:rPr>
                <w:rFonts w:cs="Arial"/>
                <w:lang w:eastAsia="en-GB"/>
              </w:rPr>
              <w:t>Enlargement of a shape from a centre by a scale factor</w:t>
            </w:r>
          </w:p>
          <w:p w14:paraId="3903B082" w14:textId="62ADEF8D" w:rsidR="0053123F" w:rsidRPr="00C80A92" w:rsidRDefault="0053123F" w:rsidP="00CD5BA1">
            <w:pPr>
              <w:pStyle w:val="ListParagraph"/>
              <w:numPr>
                <w:ilvl w:val="0"/>
                <w:numId w:val="62"/>
              </w:numPr>
              <w:autoSpaceDE w:val="0"/>
              <w:autoSpaceDN w:val="0"/>
              <w:adjustRightInd w:val="0"/>
              <w:rPr>
                <w:rFonts w:cs="Arial"/>
                <w:lang w:eastAsia="en-GB"/>
              </w:rPr>
            </w:pPr>
            <w:r>
              <w:rPr>
                <w:rFonts w:cs="Arial"/>
                <w:lang w:eastAsia="en-GB"/>
              </w:rPr>
              <w:t xml:space="preserve">Translation of a shape by a vector </w:t>
            </w:r>
            <m:oMath>
              <m:d>
                <m:dPr>
                  <m:ctrlPr>
                    <w:rPr>
                      <w:rFonts w:ascii="Cambria Math" w:hAnsi="Cambria Math" w:cs="Arial"/>
                      <w:i/>
                      <w:lang w:eastAsia="en-GB"/>
                    </w:rPr>
                  </m:ctrlPr>
                </m:dPr>
                <m:e>
                  <m:f>
                    <m:fPr>
                      <m:type m:val="noBar"/>
                      <m:ctrlPr>
                        <w:rPr>
                          <w:rFonts w:ascii="Cambria Math" w:hAnsi="Cambria Math" w:cs="Arial"/>
                          <w:i/>
                          <w:lang w:eastAsia="en-GB"/>
                        </w:rPr>
                      </m:ctrlPr>
                    </m:fPr>
                    <m:num>
                      <m:r>
                        <w:rPr>
                          <w:rFonts w:ascii="Cambria Math" w:hAnsi="Cambria Math" w:cs="Arial"/>
                          <w:lang w:eastAsia="en-GB"/>
                        </w:rPr>
                        <m:t>x</m:t>
                      </m:r>
                    </m:num>
                    <m:den>
                      <m:r>
                        <w:rPr>
                          <w:rFonts w:ascii="Cambria Math" w:hAnsi="Cambria Math" w:cs="Arial"/>
                          <w:lang w:eastAsia="en-GB"/>
                        </w:rPr>
                        <m:t>y</m:t>
                      </m:r>
                    </m:den>
                  </m:f>
                </m:e>
              </m:d>
            </m:oMath>
            <w:r>
              <w:rPr>
                <w:rFonts w:cs="Arial"/>
                <w:lang w:eastAsia="en-GB"/>
              </w:rPr>
              <w:t>.</w:t>
            </w:r>
          </w:p>
        </w:tc>
        <w:tc>
          <w:tcPr>
            <w:tcW w:w="9923" w:type="dxa"/>
            <w:tcMar>
              <w:top w:w="113" w:type="dxa"/>
              <w:bottom w:w="113" w:type="dxa"/>
            </w:tcMar>
          </w:tcPr>
          <w:p w14:paraId="5D9750C1" w14:textId="77777777" w:rsidR="0053123F" w:rsidRPr="00420B71" w:rsidRDefault="0053123F" w:rsidP="001B42A8">
            <w:pPr>
              <w:autoSpaceDE w:val="0"/>
              <w:autoSpaceDN w:val="0"/>
              <w:adjustRightInd w:val="0"/>
              <w:rPr>
                <w:rFonts w:cs="Arial"/>
                <w:szCs w:val="20"/>
                <w:lang w:eastAsia="en-GB"/>
              </w:rPr>
            </w:pPr>
            <w:r w:rsidRPr="00420B71">
              <w:rPr>
                <w:rFonts w:cs="Arial"/>
                <w:szCs w:val="20"/>
                <w:lang w:eastAsia="en-GB"/>
              </w:rPr>
              <w:lastRenderedPageBreak/>
              <w:t>Draw an arrow shape on a squared grid. Use this to illustrate the following: reflection in a line (mirror line); rotation about any point (centre of rotation) through multiples of 90° (in both clockwise and anti-clockwise directions); and translation by a vector. S</w:t>
            </w:r>
            <w:r>
              <w:rPr>
                <w:rFonts w:cs="Arial"/>
                <w:szCs w:val="20"/>
                <w:lang w:eastAsia="en-GB"/>
              </w:rPr>
              <w:t>how s</w:t>
            </w:r>
            <w:r w:rsidRPr="00420B71">
              <w:rPr>
                <w:rFonts w:cs="Arial"/>
                <w:szCs w:val="20"/>
                <w:lang w:eastAsia="en-GB"/>
              </w:rPr>
              <w:t xml:space="preserve">everal different examples of each transformation . Use the word image appropriately.  </w:t>
            </w:r>
          </w:p>
          <w:p w14:paraId="1101DAAD" w14:textId="77777777" w:rsidR="0053123F" w:rsidRPr="00420B71" w:rsidRDefault="0053123F" w:rsidP="001B42A8">
            <w:pPr>
              <w:autoSpaceDE w:val="0"/>
              <w:autoSpaceDN w:val="0"/>
              <w:adjustRightInd w:val="0"/>
              <w:rPr>
                <w:rFonts w:cs="Arial"/>
                <w:szCs w:val="20"/>
                <w:lang w:eastAsia="en-GB"/>
              </w:rPr>
            </w:pPr>
          </w:p>
          <w:p w14:paraId="0F2EDB2B" w14:textId="77777777" w:rsidR="0053123F" w:rsidRDefault="0053123F" w:rsidP="001B42A8">
            <w:pPr>
              <w:autoSpaceDE w:val="0"/>
              <w:autoSpaceDN w:val="0"/>
              <w:adjustRightInd w:val="0"/>
              <w:rPr>
                <w:rFonts w:cs="Arial"/>
                <w:b/>
                <w:szCs w:val="20"/>
                <w:lang w:eastAsia="en-GB"/>
              </w:rPr>
            </w:pPr>
            <w:r>
              <w:rPr>
                <w:rFonts w:cs="Arial"/>
                <w:szCs w:val="20"/>
                <w:lang w:eastAsia="en-GB"/>
              </w:rPr>
              <w:t>Learners i</w:t>
            </w:r>
            <w:r w:rsidRPr="00420B71">
              <w:rPr>
                <w:rFonts w:cs="Arial"/>
                <w:szCs w:val="20"/>
                <w:lang w:eastAsia="en-GB"/>
              </w:rPr>
              <w:t>nvestigate how transformations are used to make tessellations and produce an Escher-type drawing. For inspiration and step</w:t>
            </w:r>
            <w:r>
              <w:rPr>
                <w:rFonts w:cs="Arial"/>
                <w:szCs w:val="20"/>
                <w:lang w:eastAsia="en-GB"/>
              </w:rPr>
              <w:t>-</w:t>
            </w:r>
            <w:r w:rsidRPr="00420B71">
              <w:rPr>
                <w:rFonts w:cs="Arial"/>
                <w:szCs w:val="20"/>
                <w:lang w:eastAsia="en-GB"/>
              </w:rPr>
              <w:t>by</w:t>
            </w:r>
            <w:r>
              <w:rPr>
                <w:rFonts w:cs="Arial"/>
                <w:szCs w:val="20"/>
                <w:lang w:eastAsia="en-GB"/>
              </w:rPr>
              <w:t>-</w:t>
            </w:r>
            <w:r w:rsidRPr="00420B71">
              <w:rPr>
                <w:rFonts w:cs="Arial"/>
                <w:szCs w:val="20"/>
                <w:lang w:eastAsia="en-GB"/>
              </w:rPr>
              <w:t xml:space="preserve">step guides, see </w:t>
            </w:r>
            <w:hyperlink r:id="rId135" w:history="1">
              <w:r w:rsidRPr="00420B71">
                <w:rPr>
                  <w:rStyle w:val="Hyperlink"/>
                  <w:rFonts w:cs="Arial"/>
                  <w:szCs w:val="20"/>
                  <w:lang w:eastAsia="en-GB"/>
                </w:rPr>
                <w:t>www.tessellations.org</w:t>
              </w:r>
            </w:hyperlink>
            <w:r w:rsidRPr="00420B71">
              <w:rPr>
                <w:rFonts w:cs="Arial"/>
                <w:szCs w:val="20"/>
                <w:lang w:eastAsia="en-GB"/>
              </w:rPr>
              <w:t xml:space="preserve">. </w:t>
            </w:r>
            <w:r w:rsidRPr="00420B71">
              <w:rPr>
                <w:rFonts w:cs="Arial"/>
                <w:b/>
                <w:szCs w:val="20"/>
                <w:lang w:eastAsia="en-GB"/>
              </w:rPr>
              <w:t xml:space="preserve">(I) </w:t>
            </w:r>
          </w:p>
          <w:p w14:paraId="139ABC91" w14:textId="77777777" w:rsidR="0053123F" w:rsidRDefault="0053123F" w:rsidP="001B42A8">
            <w:pPr>
              <w:autoSpaceDE w:val="0"/>
              <w:autoSpaceDN w:val="0"/>
              <w:adjustRightInd w:val="0"/>
              <w:rPr>
                <w:rFonts w:cs="Arial"/>
                <w:b/>
                <w:szCs w:val="20"/>
                <w:lang w:eastAsia="en-GB"/>
              </w:rPr>
            </w:pPr>
          </w:p>
          <w:p w14:paraId="3240C624" w14:textId="77777777" w:rsidR="0053123F" w:rsidRDefault="0053123F" w:rsidP="001B42A8">
            <w:pPr>
              <w:autoSpaceDE w:val="0"/>
              <w:autoSpaceDN w:val="0"/>
              <w:adjustRightInd w:val="0"/>
              <w:rPr>
                <w:rFonts w:cs="Arial"/>
                <w:szCs w:val="20"/>
                <w:shd w:val="clear" w:color="auto" w:fill="FFFFFF"/>
              </w:rPr>
            </w:pPr>
            <w:r w:rsidRPr="00420B71">
              <w:rPr>
                <w:rFonts w:cs="Arial"/>
                <w:szCs w:val="20"/>
                <w:lang w:eastAsia="en-GB"/>
              </w:rPr>
              <w:t>Ask learners to research the work of</w:t>
            </w:r>
            <w:r w:rsidRPr="00420B71">
              <w:rPr>
                <w:rFonts w:cs="Arial"/>
                <w:b/>
                <w:szCs w:val="20"/>
                <w:lang w:eastAsia="en-GB"/>
              </w:rPr>
              <w:t xml:space="preserve"> </w:t>
            </w:r>
            <w:proofErr w:type="spellStart"/>
            <w:r w:rsidRPr="00420B71">
              <w:rPr>
                <w:rFonts w:cs="Arial"/>
                <w:szCs w:val="20"/>
                <w:shd w:val="clear" w:color="auto" w:fill="FFFFFF"/>
              </w:rPr>
              <w:t>Maurits</w:t>
            </w:r>
            <w:proofErr w:type="spellEnd"/>
            <w:r w:rsidRPr="00420B71">
              <w:rPr>
                <w:rFonts w:cs="Arial"/>
                <w:szCs w:val="20"/>
                <w:shd w:val="clear" w:color="auto" w:fill="FFFFFF"/>
              </w:rPr>
              <w:t xml:space="preserve"> Cornelis Escher linked to tessellations. </w:t>
            </w:r>
            <w:r>
              <w:rPr>
                <w:rFonts w:eastAsia="Arial" w:cs="Arial"/>
                <w:b/>
                <w:bCs/>
                <w:szCs w:val="20"/>
              </w:rPr>
              <w:t>(E)</w:t>
            </w:r>
          </w:p>
          <w:p w14:paraId="79FE2725" w14:textId="77777777" w:rsidR="0053123F" w:rsidRDefault="0053123F" w:rsidP="001B42A8">
            <w:pPr>
              <w:autoSpaceDE w:val="0"/>
              <w:autoSpaceDN w:val="0"/>
              <w:adjustRightInd w:val="0"/>
              <w:rPr>
                <w:rFonts w:cs="Arial"/>
                <w:szCs w:val="20"/>
                <w:shd w:val="clear" w:color="auto" w:fill="FFFFFF"/>
              </w:rPr>
            </w:pPr>
          </w:p>
          <w:p w14:paraId="2630AF01" w14:textId="77777777" w:rsidR="0053123F" w:rsidRPr="00EF2195" w:rsidRDefault="0053123F" w:rsidP="001B42A8">
            <w:pPr>
              <w:autoSpaceDE w:val="0"/>
              <w:autoSpaceDN w:val="0"/>
              <w:adjustRightInd w:val="0"/>
              <w:rPr>
                <w:rFonts w:cs="Arial"/>
                <w:b/>
                <w:bCs/>
                <w:szCs w:val="20"/>
                <w:shd w:val="clear" w:color="auto" w:fill="FFFFFF"/>
              </w:rPr>
            </w:pPr>
            <w:r w:rsidRPr="00405F16">
              <w:rPr>
                <w:rFonts w:eastAsia="Arial" w:cs="Arial"/>
                <w:szCs w:val="20"/>
              </w:rPr>
              <w:t xml:space="preserve">Ask learners to investigate traditional designs which use </w:t>
            </w:r>
            <w:proofErr w:type="gramStart"/>
            <w:r w:rsidRPr="00405F16">
              <w:rPr>
                <w:rFonts w:eastAsia="Arial" w:cs="Arial"/>
                <w:szCs w:val="20"/>
              </w:rPr>
              <w:t>transformations, or</w:t>
            </w:r>
            <w:proofErr w:type="gramEnd"/>
            <w:r w:rsidRPr="00405F16">
              <w:rPr>
                <w:rFonts w:eastAsia="Arial" w:cs="Arial"/>
                <w:szCs w:val="20"/>
              </w:rPr>
              <w:t xml:space="preserve"> cr</w:t>
            </w:r>
            <w:r>
              <w:rPr>
                <w:rFonts w:eastAsia="Arial" w:cs="Arial"/>
                <w:szCs w:val="20"/>
              </w:rPr>
              <w:t xml:space="preserve">eate some designs of their own. </w:t>
            </w:r>
            <w:r>
              <w:rPr>
                <w:rFonts w:eastAsia="Arial" w:cs="Arial"/>
                <w:b/>
                <w:bCs/>
                <w:szCs w:val="20"/>
              </w:rPr>
              <w:t>(E)</w:t>
            </w:r>
          </w:p>
          <w:p w14:paraId="34B676E1" w14:textId="77777777" w:rsidR="0053123F" w:rsidRPr="00420B71" w:rsidRDefault="0053123F" w:rsidP="001B42A8">
            <w:pPr>
              <w:autoSpaceDE w:val="0"/>
              <w:autoSpaceDN w:val="0"/>
              <w:adjustRightInd w:val="0"/>
              <w:rPr>
                <w:rFonts w:cs="Arial"/>
                <w:b/>
                <w:szCs w:val="20"/>
                <w:lang w:eastAsia="en-GB"/>
              </w:rPr>
            </w:pPr>
          </w:p>
          <w:p w14:paraId="56FB7472" w14:textId="77777777" w:rsidR="0053123F" w:rsidRPr="00420B71" w:rsidRDefault="0053123F" w:rsidP="001B42A8">
            <w:pPr>
              <w:autoSpaceDE w:val="0"/>
              <w:autoSpaceDN w:val="0"/>
              <w:adjustRightInd w:val="0"/>
              <w:rPr>
                <w:rFonts w:cs="Arial"/>
                <w:b/>
                <w:szCs w:val="20"/>
                <w:lang w:eastAsia="en-GB"/>
              </w:rPr>
            </w:pPr>
            <w:r w:rsidRPr="00420B71">
              <w:rPr>
                <w:rFonts w:cs="Arial"/>
                <w:szCs w:val="20"/>
                <w:lang w:eastAsia="en-GB"/>
              </w:rPr>
              <w:t>Use a pre-drawn shape on (</w:t>
            </w:r>
            <w:r w:rsidRPr="00420B71">
              <w:rPr>
                <w:rFonts w:cs="Arial"/>
                <w:i/>
                <w:szCs w:val="20"/>
                <w:lang w:eastAsia="en-GB"/>
              </w:rPr>
              <w:t>x</w:t>
            </w:r>
            <w:r w:rsidRPr="00420B71">
              <w:rPr>
                <w:rFonts w:cs="Arial"/>
                <w:szCs w:val="20"/>
                <w:lang w:eastAsia="en-GB"/>
              </w:rPr>
              <w:t xml:space="preserve">, </w:t>
            </w:r>
            <w:r w:rsidRPr="00420B71">
              <w:rPr>
                <w:rFonts w:cs="Arial"/>
                <w:i/>
                <w:szCs w:val="20"/>
                <w:lang w:eastAsia="en-GB"/>
              </w:rPr>
              <w:t>y</w:t>
            </w:r>
            <w:r w:rsidRPr="00420B71">
              <w:rPr>
                <w:rFonts w:cs="Arial"/>
                <w:szCs w:val="20"/>
                <w:lang w:eastAsia="en-GB"/>
              </w:rPr>
              <w:t xml:space="preserve">) coordinate axes to complete several transformations using the equations of </w:t>
            </w:r>
            <w:r w:rsidRPr="00420B71">
              <w:rPr>
                <w:rFonts w:cs="Arial"/>
                <w:szCs w:val="20"/>
                <w:lang w:eastAsia="en-GB"/>
              </w:rPr>
              <w:lastRenderedPageBreak/>
              <w:t>lines to represent mirror lines and coordinates to represent centres of rotation. Work with (</w:t>
            </w:r>
            <w:r w:rsidRPr="00420B71">
              <w:rPr>
                <w:rFonts w:cs="Arial"/>
                <w:i/>
                <w:szCs w:val="20"/>
                <w:lang w:eastAsia="en-GB"/>
              </w:rPr>
              <w:t>x</w:t>
            </w:r>
            <w:r w:rsidRPr="00420B71">
              <w:rPr>
                <w:rFonts w:cs="Arial"/>
                <w:szCs w:val="20"/>
                <w:lang w:eastAsia="en-GB"/>
              </w:rPr>
              <w:t xml:space="preserve">, </w:t>
            </w:r>
            <w:r w:rsidRPr="00420B71">
              <w:rPr>
                <w:rFonts w:cs="Arial"/>
                <w:i/>
                <w:szCs w:val="20"/>
                <w:lang w:eastAsia="en-GB"/>
              </w:rPr>
              <w:t>y</w:t>
            </w:r>
            <w:r w:rsidRPr="00420B71">
              <w:rPr>
                <w:rFonts w:cs="Arial"/>
                <w:szCs w:val="20"/>
                <w:lang w:eastAsia="en-GB"/>
              </w:rPr>
              <w:t>) coordinate axes to show how to find: the equation of a simple mirror line given a shape and its (reflected) image; the centre and angle of rotation given a shape and its (rotated) image; and the vector of a translation. Emphasi</w:t>
            </w:r>
            <w:r>
              <w:rPr>
                <w:rFonts w:cs="Arial"/>
                <w:szCs w:val="20"/>
                <w:lang w:eastAsia="en-GB"/>
              </w:rPr>
              <w:t>s</w:t>
            </w:r>
            <w:r w:rsidRPr="00420B71">
              <w:rPr>
                <w:rFonts w:cs="Arial"/>
                <w:szCs w:val="20"/>
                <w:lang w:eastAsia="en-GB"/>
              </w:rPr>
              <w:t xml:space="preserve">e all the detail that is required to describe each of the transformations. </w:t>
            </w:r>
          </w:p>
          <w:p w14:paraId="07AF2A09" w14:textId="77777777" w:rsidR="0053123F" w:rsidRPr="00420B71" w:rsidRDefault="0053123F" w:rsidP="001B42A8">
            <w:pPr>
              <w:autoSpaceDE w:val="0"/>
              <w:autoSpaceDN w:val="0"/>
              <w:adjustRightInd w:val="0"/>
              <w:rPr>
                <w:rFonts w:cs="Arial"/>
                <w:szCs w:val="20"/>
                <w:lang w:eastAsia="en-GB"/>
              </w:rPr>
            </w:pPr>
          </w:p>
          <w:p w14:paraId="11ED25BB" w14:textId="0D413989" w:rsidR="00340497" w:rsidRDefault="0053123F" w:rsidP="001B42A8">
            <w:pPr>
              <w:pStyle w:val="BodyText"/>
              <w:rPr>
                <w:lang w:eastAsia="en-GB"/>
              </w:rPr>
            </w:pPr>
            <w:r w:rsidRPr="00420B71">
              <w:rPr>
                <w:lang w:eastAsia="en-GB"/>
              </w:rPr>
              <w:t>Draw a triangle on a squared grid. Use this to illustrate enlargement by a positive integer scale factor about any point (centre of enlargement). Use both methods: counting squares and drawing rays. Show how to find the centre of enlargement given a shape and its (enlarged) image.</w:t>
            </w:r>
          </w:p>
          <w:p w14:paraId="1CA97DD1" w14:textId="77777777" w:rsidR="00950D41" w:rsidRDefault="00950D41" w:rsidP="001B42A8">
            <w:pPr>
              <w:pStyle w:val="BodyText"/>
              <w:rPr>
                <w:lang w:eastAsia="en-GB"/>
              </w:rPr>
            </w:pPr>
          </w:p>
          <w:tbl>
            <w:tblPr>
              <w:tblStyle w:val="TableGrid"/>
              <w:tblW w:w="0" w:type="auto"/>
              <w:tblLayout w:type="fixed"/>
              <w:tblLook w:val="04A0" w:firstRow="1" w:lastRow="0" w:firstColumn="1" w:lastColumn="0" w:noHBand="0" w:noVBand="1"/>
            </w:tblPr>
            <w:tblGrid>
              <w:gridCol w:w="1809"/>
              <w:gridCol w:w="6158"/>
            </w:tblGrid>
            <w:tr w:rsidR="0053123F" w:rsidRPr="000420CE" w14:paraId="1D31F7BE"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18D5A183" w14:textId="77777777" w:rsidR="0053123F" w:rsidRPr="000420CE" w:rsidRDefault="0053123F" w:rsidP="001B42A8">
                  <w:pPr>
                    <w:rPr>
                      <w:rFonts w:cs="Arial"/>
                      <w:spacing w:val="-1"/>
                      <w:szCs w:val="20"/>
                    </w:rPr>
                  </w:pPr>
                  <w:r w:rsidRPr="000420CE">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56A1EDF0" w14:textId="77777777" w:rsidR="0053123F" w:rsidRPr="000420CE" w:rsidRDefault="0053123F" w:rsidP="001B42A8">
                  <w:pPr>
                    <w:rPr>
                      <w:rFonts w:cs="Arial"/>
                      <w:spacing w:val="-1"/>
                      <w:szCs w:val="20"/>
                    </w:rPr>
                  </w:pPr>
                  <w:r w:rsidRPr="000420CE">
                    <w:rPr>
                      <w:rFonts w:cs="Arial"/>
                      <w:spacing w:val="-1"/>
                      <w:szCs w:val="20"/>
                    </w:rPr>
                    <w:t xml:space="preserve"> </w:t>
                  </w:r>
                </w:p>
              </w:tc>
            </w:tr>
            <w:tr w:rsidR="0053123F" w:rsidRPr="000420CE" w14:paraId="0E54C03D"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20F9E88D" w14:textId="77777777" w:rsidR="0053123F" w:rsidRPr="000420CE" w:rsidRDefault="0053123F" w:rsidP="001B42A8">
                  <w:pPr>
                    <w:rPr>
                      <w:rFonts w:cs="Arial"/>
                      <w:spacing w:val="-1"/>
                      <w:szCs w:val="20"/>
                    </w:rPr>
                  </w:pPr>
                  <w:r>
                    <w:rPr>
                      <w:rFonts w:cs="Arial"/>
                      <w:spacing w:val="-1"/>
                      <w:szCs w:val="20"/>
                    </w:rPr>
                    <w:t>Teaching</w:t>
                  </w:r>
                  <w:r w:rsidRPr="000420CE">
                    <w:rPr>
                      <w:rFonts w:cs="Arial"/>
                      <w:spacing w:val="-1"/>
                      <w:szCs w:val="20"/>
                    </w:rPr>
                    <w:t xml:space="preserve"> Pack: </w:t>
                  </w:r>
                  <w:r>
                    <w:rPr>
                      <w:rFonts w:cs="Arial"/>
                      <w:spacing w:val="-1"/>
                      <w:szCs w:val="20"/>
                    </w:rPr>
                    <w:t>Vectors</w:t>
                  </w:r>
                </w:p>
                <w:p w14:paraId="2E5B295D" w14:textId="77777777" w:rsidR="0053123F" w:rsidRDefault="0053123F" w:rsidP="001B42A8">
                  <w:pPr>
                    <w:rPr>
                      <w:rFonts w:cs="Arial"/>
                      <w:spacing w:val="-1"/>
                      <w:szCs w:val="20"/>
                    </w:rPr>
                  </w:pPr>
                  <w:r w:rsidRPr="000420CE">
                    <w:rPr>
                      <w:rFonts w:cs="Arial"/>
                      <w:spacing w:val="-1"/>
                      <w:szCs w:val="20"/>
                    </w:rPr>
                    <w:t xml:space="preserve">The </w:t>
                  </w:r>
                  <w:r>
                    <w:rPr>
                      <w:rFonts w:cs="Arial"/>
                      <w:spacing w:val="-1"/>
                      <w:szCs w:val="20"/>
                    </w:rPr>
                    <w:t>Teaching</w:t>
                  </w:r>
                  <w:r w:rsidRPr="000420CE">
                    <w:rPr>
                      <w:rFonts w:cs="Arial"/>
                      <w:spacing w:val="-1"/>
                      <w:szCs w:val="20"/>
                    </w:rPr>
                    <w:t xml:space="preserve"> Pack includes lessons on:</w:t>
                  </w:r>
                </w:p>
                <w:p w14:paraId="7A4E9AD7" w14:textId="77777777" w:rsidR="0053123F" w:rsidRDefault="0053123F" w:rsidP="00F72313">
                  <w:pPr>
                    <w:pStyle w:val="ListParagraph"/>
                    <w:numPr>
                      <w:ilvl w:val="0"/>
                      <w:numId w:val="8"/>
                    </w:numPr>
                    <w:rPr>
                      <w:rFonts w:cs="Arial"/>
                      <w:spacing w:val="-1"/>
                    </w:rPr>
                  </w:pPr>
                  <w:r>
                    <w:rPr>
                      <w:rFonts w:cs="Arial"/>
                      <w:spacing w:val="-1"/>
                    </w:rPr>
                    <w:t>properties of vectors</w:t>
                  </w:r>
                </w:p>
                <w:p w14:paraId="349723F1" w14:textId="77777777" w:rsidR="0053123F" w:rsidRDefault="0053123F" w:rsidP="00F72313">
                  <w:pPr>
                    <w:pStyle w:val="ListParagraph"/>
                    <w:numPr>
                      <w:ilvl w:val="0"/>
                      <w:numId w:val="8"/>
                    </w:numPr>
                    <w:rPr>
                      <w:rFonts w:cs="Arial"/>
                      <w:spacing w:val="-1"/>
                    </w:rPr>
                  </w:pPr>
                  <w:r>
                    <w:rPr>
                      <w:rFonts w:cs="Arial"/>
                      <w:spacing w:val="-1"/>
                    </w:rPr>
                    <w:t>vectors and translations</w:t>
                  </w:r>
                </w:p>
                <w:p w14:paraId="254A9584" w14:textId="77777777" w:rsidR="0053123F" w:rsidRDefault="0053123F" w:rsidP="00F72313">
                  <w:pPr>
                    <w:pStyle w:val="ListParagraph"/>
                    <w:numPr>
                      <w:ilvl w:val="0"/>
                      <w:numId w:val="8"/>
                    </w:numPr>
                    <w:rPr>
                      <w:rFonts w:cs="Arial"/>
                      <w:spacing w:val="-1"/>
                    </w:rPr>
                  </w:pPr>
                  <w:r>
                    <w:rPr>
                      <w:rFonts w:cs="Arial"/>
                      <w:spacing w:val="-1"/>
                    </w:rPr>
                    <w:t>adding and subtracting vectors</w:t>
                  </w:r>
                </w:p>
                <w:p w14:paraId="3956AEF0" w14:textId="77777777" w:rsidR="0053123F" w:rsidRDefault="0053123F" w:rsidP="00F72313">
                  <w:pPr>
                    <w:pStyle w:val="ListParagraph"/>
                    <w:numPr>
                      <w:ilvl w:val="0"/>
                      <w:numId w:val="8"/>
                    </w:numPr>
                    <w:rPr>
                      <w:rFonts w:cs="Arial"/>
                      <w:spacing w:val="-1"/>
                    </w:rPr>
                  </w:pPr>
                  <w:r>
                    <w:rPr>
                      <w:rFonts w:cs="Arial"/>
                      <w:spacing w:val="-1"/>
                    </w:rPr>
                    <w:t>vectors in real-life contexts</w:t>
                  </w:r>
                </w:p>
                <w:p w14:paraId="4D81F9B0" w14:textId="77777777" w:rsidR="0053123F" w:rsidRPr="00895CE3" w:rsidRDefault="0053123F" w:rsidP="00F72313">
                  <w:pPr>
                    <w:pStyle w:val="ListParagraph"/>
                    <w:numPr>
                      <w:ilvl w:val="0"/>
                      <w:numId w:val="8"/>
                    </w:numPr>
                    <w:rPr>
                      <w:rFonts w:cs="Arial"/>
                      <w:spacing w:val="-1"/>
                    </w:rPr>
                  </w:pPr>
                  <w:r>
                    <w:rPr>
                      <w:rFonts w:cs="Arial"/>
                      <w:spacing w:val="-1"/>
                    </w:rPr>
                    <w:t>vector geometry.</w:t>
                  </w:r>
                </w:p>
              </w:tc>
            </w:tr>
          </w:tbl>
          <w:p w14:paraId="645F9BD4" w14:textId="77777777" w:rsidR="0053123F" w:rsidRPr="00420B71" w:rsidRDefault="0053123F" w:rsidP="001B42A8">
            <w:pPr>
              <w:pStyle w:val="BodyText"/>
              <w:rPr>
                <w:lang w:eastAsia="en-GB"/>
              </w:rPr>
            </w:pPr>
          </w:p>
        </w:tc>
      </w:tr>
      <w:tr w:rsidR="0053123F" w:rsidRPr="00DB2C1F" w14:paraId="74049AC0" w14:textId="77777777" w:rsidTr="001B42A8">
        <w:tblPrEx>
          <w:tblCellMar>
            <w:top w:w="0" w:type="dxa"/>
            <w:bottom w:w="0" w:type="dxa"/>
          </w:tblCellMar>
        </w:tblPrEx>
        <w:trPr>
          <w:trHeight w:val="487"/>
        </w:trPr>
        <w:tc>
          <w:tcPr>
            <w:tcW w:w="2552" w:type="dxa"/>
            <w:tcMar>
              <w:top w:w="113" w:type="dxa"/>
              <w:bottom w:w="113" w:type="dxa"/>
            </w:tcMar>
          </w:tcPr>
          <w:p w14:paraId="28DA1CBC" w14:textId="415B6E17" w:rsidR="0053123F" w:rsidRPr="004A4E17" w:rsidRDefault="0053123F" w:rsidP="001B42A8">
            <w:pPr>
              <w:pStyle w:val="BodyText"/>
              <w:rPr>
                <w:lang w:eastAsia="en-GB"/>
              </w:rPr>
            </w:pPr>
            <w:r w:rsidRPr="005F6B5E">
              <w:rPr>
                <w:shd w:val="clear" w:color="auto" w:fill="FEEFE6"/>
                <w:lang w:eastAsia="en-GB"/>
              </w:rPr>
              <w:lastRenderedPageBreak/>
              <w:t>E7.2</w:t>
            </w:r>
            <w:r w:rsidR="00F7078F">
              <w:rPr>
                <w:shd w:val="clear" w:color="auto" w:fill="FEEFE6"/>
                <w:lang w:eastAsia="en-GB"/>
              </w:rPr>
              <w:t xml:space="preserve"> </w:t>
            </w:r>
            <w:r w:rsidR="00F7078F" w:rsidRPr="00F7078F">
              <w:rPr>
                <w:shd w:val="clear" w:color="auto" w:fill="FEEFE6"/>
                <w:lang w:eastAsia="en-GB"/>
              </w:rPr>
              <w:t>Vectors in two dimensions</w:t>
            </w:r>
          </w:p>
        </w:tc>
        <w:tc>
          <w:tcPr>
            <w:tcW w:w="2126" w:type="dxa"/>
            <w:tcMar>
              <w:top w:w="113" w:type="dxa"/>
              <w:bottom w:w="113" w:type="dxa"/>
            </w:tcMar>
          </w:tcPr>
          <w:p w14:paraId="528D1523" w14:textId="77777777" w:rsidR="0053123F" w:rsidRPr="00F7078F" w:rsidRDefault="0053123F" w:rsidP="00CD5BA1">
            <w:pPr>
              <w:pStyle w:val="ListParagraph"/>
              <w:numPr>
                <w:ilvl w:val="0"/>
                <w:numId w:val="63"/>
              </w:numPr>
              <w:shd w:val="clear" w:color="auto" w:fill="FEEFE6"/>
              <w:autoSpaceDE w:val="0"/>
              <w:autoSpaceDN w:val="0"/>
              <w:adjustRightInd w:val="0"/>
              <w:ind w:left="323" w:hanging="283"/>
              <w:rPr>
                <w:rFonts w:cs="Arial"/>
                <w:lang w:eastAsia="en-GB"/>
              </w:rPr>
            </w:pPr>
            <w:r w:rsidRPr="00F7078F">
              <w:rPr>
                <w:rFonts w:cs="Arial"/>
                <w:lang w:eastAsia="en-GB"/>
              </w:rPr>
              <w:t xml:space="preserve">Describe a translation using a vector represented by </w:t>
            </w:r>
          </w:p>
          <w:p w14:paraId="0970CC70" w14:textId="77777777" w:rsidR="0053123F" w:rsidRPr="00F7078F" w:rsidRDefault="007F1423" w:rsidP="00CD5BA1">
            <w:pPr>
              <w:pStyle w:val="ListParagraph"/>
              <w:numPr>
                <w:ilvl w:val="0"/>
                <w:numId w:val="63"/>
              </w:numPr>
              <w:shd w:val="clear" w:color="auto" w:fill="FEEFE6"/>
              <w:autoSpaceDE w:val="0"/>
              <w:autoSpaceDN w:val="0"/>
              <w:adjustRightInd w:val="0"/>
              <w:ind w:left="323" w:hanging="283"/>
              <w:rPr>
                <w:rFonts w:cs="Arial"/>
                <w:lang w:eastAsia="en-GB"/>
              </w:rPr>
            </w:pPr>
            <m:oMath>
              <m:d>
                <m:dPr>
                  <m:ctrlPr>
                    <w:rPr>
                      <w:rFonts w:ascii="Cambria Math" w:hAnsi="Cambria Math" w:cs="Arial"/>
                      <w:i/>
                      <w:lang w:eastAsia="en-GB"/>
                    </w:rPr>
                  </m:ctrlPr>
                </m:dPr>
                <m:e>
                  <m:f>
                    <m:fPr>
                      <m:type m:val="noBar"/>
                      <m:ctrlPr>
                        <w:rPr>
                          <w:rFonts w:ascii="Cambria Math" w:hAnsi="Cambria Math" w:cs="Arial"/>
                          <w:i/>
                          <w:lang w:eastAsia="en-GB"/>
                        </w:rPr>
                      </m:ctrlPr>
                    </m:fPr>
                    <m:num>
                      <m:r>
                        <w:rPr>
                          <w:rFonts w:ascii="Cambria Math" w:hAnsi="Cambria Math" w:cs="Arial"/>
                          <w:lang w:eastAsia="en-GB"/>
                        </w:rPr>
                        <m:t>x</m:t>
                      </m:r>
                    </m:num>
                    <m:den>
                      <m:r>
                        <w:rPr>
                          <w:rFonts w:ascii="Cambria Math" w:hAnsi="Cambria Math" w:cs="Arial"/>
                          <w:lang w:eastAsia="en-GB"/>
                        </w:rPr>
                        <m:t>y</m:t>
                      </m:r>
                    </m:den>
                  </m:f>
                </m:e>
              </m:d>
            </m:oMath>
            <w:r w:rsidR="0053123F" w:rsidRPr="00F7078F">
              <w:rPr>
                <w:rFonts w:cs="Arial"/>
                <w:lang w:eastAsia="en-GB"/>
              </w:rPr>
              <w:t xml:space="preserve">, </w:t>
            </w:r>
            <m:oMath>
              <m:acc>
                <m:accPr>
                  <m:chr m:val="⃗"/>
                  <m:ctrlPr>
                    <w:rPr>
                      <w:rFonts w:ascii="Cambria Math" w:hAnsi="Cambria Math" w:cs="Arial"/>
                      <w:i/>
                      <w:lang w:eastAsia="en-GB"/>
                    </w:rPr>
                  </m:ctrlPr>
                </m:accPr>
                <m:e>
                  <m:r>
                    <w:rPr>
                      <w:rFonts w:ascii="Cambria Math" w:hAnsi="Cambria Math" w:cs="Arial"/>
                      <w:lang w:eastAsia="en-GB"/>
                    </w:rPr>
                    <m:t>AB</m:t>
                  </m:r>
                </m:e>
              </m:acc>
            </m:oMath>
            <w:r w:rsidR="0053123F" w:rsidRPr="00F7078F">
              <w:rPr>
                <w:rFonts w:cs="Arial"/>
                <w:lang w:eastAsia="en-GB"/>
              </w:rPr>
              <w:t xml:space="preserve">, or </w:t>
            </w:r>
            <w:r w:rsidR="0053123F" w:rsidRPr="00F7078F">
              <w:rPr>
                <w:rFonts w:cs="Arial"/>
                <w:b/>
                <w:lang w:eastAsia="en-GB"/>
              </w:rPr>
              <w:t>a</w:t>
            </w:r>
            <w:r w:rsidR="0053123F" w:rsidRPr="00F7078F">
              <w:rPr>
                <w:rFonts w:cs="Arial"/>
                <w:lang w:eastAsia="en-GB"/>
              </w:rPr>
              <w:t>.</w:t>
            </w:r>
          </w:p>
          <w:p w14:paraId="475FADAB" w14:textId="77777777" w:rsidR="0053123F" w:rsidRPr="00420B71" w:rsidRDefault="0053123F" w:rsidP="00F7078F">
            <w:pPr>
              <w:autoSpaceDE w:val="0"/>
              <w:autoSpaceDN w:val="0"/>
              <w:adjustRightInd w:val="0"/>
              <w:ind w:left="323" w:hanging="283"/>
              <w:rPr>
                <w:rFonts w:cs="Arial"/>
                <w:szCs w:val="20"/>
                <w:lang w:eastAsia="en-GB"/>
              </w:rPr>
            </w:pPr>
          </w:p>
          <w:p w14:paraId="3C964FD0" w14:textId="77777777" w:rsidR="0053123F" w:rsidRPr="00F7078F" w:rsidRDefault="0053123F" w:rsidP="00CD5BA1">
            <w:pPr>
              <w:pStyle w:val="ListParagraph"/>
              <w:numPr>
                <w:ilvl w:val="0"/>
                <w:numId w:val="63"/>
              </w:numPr>
              <w:shd w:val="clear" w:color="auto" w:fill="FEEFE6"/>
              <w:autoSpaceDE w:val="0"/>
              <w:autoSpaceDN w:val="0"/>
              <w:adjustRightInd w:val="0"/>
              <w:ind w:left="323" w:hanging="283"/>
              <w:rPr>
                <w:rFonts w:cs="Arial"/>
                <w:lang w:eastAsia="en-GB"/>
              </w:rPr>
            </w:pPr>
            <w:r w:rsidRPr="00F7078F">
              <w:rPr>
                <w:rFonts w:cs="Arial"/>
                <w:lang w:eastAsia="en-GB"/>
              </w:rPr>
              <w:t>Add and subtract vectors.</w:t>
            </w:r>
          </w:p>
          <w:p w14:paraId="6D80BE78" w14:textId="77777777" w:rsidR="0053123F" w:rsidRPr="00420B71" w:rsidRDefault="0053123F" w:rsidP="00F7078F">
            <w:pPr>
              <w:autoSpaceDE w:val="0"/>
              <w:autoSpaceDN w:val="0"/>
              <w:adjustRightInd w:val="0"/>
              <w:ind w:left="323" w:hanging="283"/>
              <w:rPr>
                <w:rFonts w:cs="Arial"/>
                <w:szCs w:val="20"/>
                <w:lang w:eastAsia="en-GB"/>
              </w:rPr>
            </w:pPr>
          </w:p>
          <w:p w14:paraId="7F17EE9C" w14:textId="77777777" w:rsidR="0053123F" w:rsidRPr="004A4E17" w:rsidRDefault="0053123F" w:rsidP="00CD5BA1">
            <w:pPr>
              <w:pStyle w:val="BodyText"/>
              <w:numPr>
                <w:ilvl w:val="0"/>
                <w:numId w:val="63"/>
              </w:numPr>
              <w:shd w:val="clear" w:color="auto" w:fill="FEEFE6"/>
              <w:ind w:left="323" w:hanging="283"/>
              <w:rPr>
                <w:lang w:eastAsia="en-GB"/>
              </w:rPr>
            </w:pPr>
            <w:r w:rsidRPr="00420B71">
              <w:rPr>
                <w:lang w:eastAsia="en-GB"/>
              </w:rPr>
              <w:t>Multiply a vector by a scalar.</w:t>
            </w:r>
          </w:p>
        </w:tc>
        <w:tc>
          <w:tcPr>
            <w:tcW w:w="9923" w:type="dxa"/>
            <w:tcMar>
              <w:top w:w="113" w:type="dxa"/>
              <w:bottom w:w="113" w:type="dxa"/>
            </w:tcMar>
          </w:tcPr>
          <w:p w14:paraId="5429E1F6" w14:textId="77777777" w:rsidR="0053123F" w:rsidRPr="00420B71" w:rsidRDefault="0053123F" w:rsidP="001B42A8">
            <w:pPr>
              <w:pStyle w:val="BodyText"/>
              <w:shd w:val="clear" w:color="auto" w:fill="FEEFE6"/>
              <w:rPr>
                <w:lang w:eastAsia="en-GB"/>
              </w:rPr>
            </w:pPr>
            <w:r w:rsidRPr="00420B71">
              <w:rPr>
                <w:lang w:eastAsia="en-GB"/>
              </w:rPr>
              <w:t xml:space="preserve">Use the concept of translation to explain a vector. Use simple diagrams to illustrate column vectors in two dimensions, explaining the significance of positive and negative numbers. </w:t>
            </w:r>
          </w:p>
          <w:p w14:paraId="65CE8DFB" w14:textId="77777777" w:rsidR="0053123F" w:rsidRPr="00420B71" w:rsidRDefault="0053123F" w:rsidP="001B42A8">
            <w:pPr>
              <w:pStyle w:val="BodyText"/>
              <w:shd w:val="clear" w:color="auto" w:fill="FEEFE6"/>
              <w:rPr>
                <w:lang w:eastAsia="en-GB"/>
              </w:rPr>
            </w:pPr>
          </w:p>
          <w:p w14:paraId="4029BA70" w14:textId="77777777" w:rsidR="0053123F" w:rsidRPr="00420B71" w:rsidRDefault="0053123F" w:rsidP="001B42A8">
            <w:pPr>
              <w:pStyle w:val="BodyText"/>
              <w:shd w:val="clear" w:color="auto" w:fill="FEEFE6"/>
              <w:rPr>
                <w:lang w:eastAsia="en-GB"/>
              </w:rPr>
            </w:pPr>
            <w:r w:rsidRPr="00420B71">
              <w:rPr>
                <w:lang w:eastAsia="en-GB"/>
              </w:rPr>
              <w:t xml:space="preserve">Introduce the various forms of vector notation. </w:t>
            </w:r>
          </w:p>
          <w:p w14:paraId="1BE235E1" w14:textId="77777777" w:rsidR="0053123F" w:rsidRPr="00420B71" w:rsidRDefault="0053123F" w:rsidP="001B42A8">
            <w:pPr>
              <w:pStyle w:val="BodyText"/>
              <w:shd w:val="clear" w:color="auto" w:fill="FEEFE6"/>
              <w:rPr>
                <w:lang w:eastAsia="en-GB"/>
              </w:rPr>
            </w:pPr>
          </w:p>
          <w:p w14:paraId="5039AE63" w14:textId="77777777" w:rsidR="0053123F" w:rsidRPr="00420B71" w:rsidRDefault="0053123F" w:rsidP="001B42A8">
            <w:pPr>
              <w:pStyle w:val="BodyText"/>
              <w:shd w:val="clear" w:color="auto" w:fill="FEEFE6"/>
              <w:rPr>
                <w:lang w:eastAsia="en-GB"/>
              </w:rPr>
            </w:pPr>
            <w:r w:rsidRPr="00420B71">
              <w:rPr>
                <w:lang w:eastAsia="en-GB"/>
              </w:rPr>
              <w:t xml:space="preserve">Show how to add and subtract vectors algebraically by making use of a vector triangle. </w:t>
            </w:r>
          </w:p>
          <w:p w14:paraId="4FE3E7E7" w14:textId="77777777" w:rsidR="0053123F" w:rsidRPr="00420B71" w:rsidRDefault="0053123F" w:rsidP="001B42A8">
            <w:pPr>
              <w:pStyle w:val="BodyText"/>
              <w:shd w:val="clear" w:color="auto" w:fill="FEEFE6"/>
              <w:rPr>
                <w:lang w:eastAsia="en-GB"/>
              </w:rPr>
            </w:pPr>
          </w:p>
          <w:p w14:paraId="75445DE2" w14:textId="77777777" w:rsidR="0053123F" w:rsidRPr="00420B71" w:rsidRDefault="0053123F" w:rsidP="001B42A8">
            <w:pPr>
              <w:pStyle w:val="BodyText"/>
              <w:shd w:val="clear" w:color="auto" w:fill="FEEFE6"/>
              <w:rPr>
                <w:lang w:eastAsia="en-GB"/>
              </w:rPr>
            </w:pPr>
            <w:r w:rsidRPr="00420B71">
              <w:rPr>
                <w:lang w:eastAsia="en-GB"/>
              </w:rPr>
              <w:t xml:space="preserve">Show how to multiply a column vector by a scalar and illustrate this with a diagram. </w:t>
            </w:r>
          </w:p>
          <w:p w14:paraId="5AD2A68E" w14:textId="77777777" w:rsidR="0053123F" w:rsidRPr="00420B71" w:rsidRDefault="0053123F" w:rsidP="001B42A8">
            <w:pPr>
              <w:shd w:val="clear" w:color="auto" w:fill="FEEFE6"/>
              <w:autoSpaceDE w:val="0"/>
              <w:autoSpaceDN w:val="0"/>
              <w:adjustRightInd w:val="0"/>
              <w:rPr>
                <w:rFonts w:cs="Arial"/>
                <w:szCs w:val="20"/>
                <w:lang w:eastAsia="en-GB"/>
              </w:rPr>
            </w:pPr>
          </w:p>
          <w:p w14:paraId="5E4C6E60" w14:textId="77777777" w:rsidR="0053123F" w:rsidRDefault="0053123F" w:rsidP="001B42A8">
            <w:pPr>
              <w:pStyle w:val="BodyText"/>
              <w:shd w:val="clear" w:color="auto" w:fill="FEEFE6"/>
              <w:rPr>
                <w:lang w:eastAsia="en-GB"/>
              </w:rPr>
            </w:pPr>
            <w:r>
              <w:rPr>
                <w:lang w:eastAsia="en-GB"/>
              </w:rPr>
              <w:t>L</w:t>
            </w:r>
            <w:r w:rsidRPr="00420B71">
              <w:rPr>
                <w:lang w:eastAsia="en-GB"/>
              </w:rPr>
              <w:t xml:space="preserve">earners </w:t>
            </w:r>
            <w:r>
              <w:rPr>
                <w:lang w:eastAsia="en-GB"/>
              </w:rPr>
              <w:t>can</w:t>
            </w:r>
            <w:r w:rsidRPr="00420B71">
              <w:rPr>
                <w:lang w:eastAsia="en-GB"/>
              </w:rPr>
              <w:t xml:space="preserve"> explore the use of vectors</w:t>
            </w:r>
            <w:r>
              <w:rPr>
                <w:lang w:eastAsia="en-GB"/>
              </w:rPr>
              <w:t xml:space="preserve"> with</w:t>
            </w:r>
            <w:r w:rsidRPr="00420B71">
              <w:rPr>
                <w:lang w:eastAsia="en-GB"/>
              </w:rPr>
              <w:t xml:space="preserve"> </w:t>
            </w:r>
            <w:r>
              <w:rPr>
                <w:lang w:eastAsia="en-GB"/>
              </w:rPr>
              <w:t>t</w:t>
            </w:r>
            <w:r w:rsidRPr="00420B71">
              <w:rPr>
                <w:lang w:eastAsia="en-GB"/>
              </w:rPr>
              <w:t xml:space="preserve">he ‘vector journeys’ problem on the </w:t>
            </w:r>
            <w:proofErr w:type="spellStart"/>
            <w:r w:rsidRPr="00420B71">
              <w:rPr>
                <w:lang w:eastAsia="en-GB"/>
              </w:rPr>
              <w:t>Nrich</w:t>
            </w:r>
            <w:proofErr w:type="spellEnd"/>
            <w:r w:rsidRPr="00420B71">
              <w:rPr>
                <w:lang w:eastAsia="en-GB"/>
              </w:rPr>
              <w:t xml:space="preserve"> website (</w:t>
            </w:r>
            <w:hyperlink r:id="rId136" w:history="1">
              <w:r w:rsidRPr="00420B71">
                <w:rPr>
                  <w:rStyle w:val="Hyperlink"/>
                  <w:rFonts w:cs="Arial"/>
                  <w:lang w:eastAsia="en-GB"/>
                </w:rPr>
                <w:t>nrich.maths.org</w:t>
              </w:r>
            </w:hyperlink>
            <w:r w:rsidRPr="00420B71">
              <w:rPr>
                <w:lang w:eastAsia="en-GB"/>
              </w:rPr>
              <w:t>). There are support and extension activities linked to this resource.</w:t>
            </w:r>
          </w:p>
          <w:p w14:paraId="35333C15" w14:textId="77777777" w:rsidR="0053123F" w:rsidRDefault="0053123F" w:rsidP="001B42A8">
            <w:pPr>
              <w:pStyle w:val="BodyText"/>
              <w:rPr>
                <w:lang w:eastAsia="en-GB"/>
              </w:rPr>
            </w:pPr>
          </w:p>
          <w:tbl>
            <w:tblPr>
              <w:tblStyle w:val="TableGrid"/>
              <w:tblW w:w="0" w:type="auto"/>
              <w:tblLayout w:type="fixed"/>
              <w:tblLook w:val="04A0" w:firstRow="1" w:lastRow="0" w:firstColumn="1" w:lastColumn="0" w:noHBand="0" w:noVBand="1"/>
            </w:tblPr>
            <w:tblGrid>
              <w:gridCol w:w="1809"/>
              <w:gridCol w:w="6158"/>
            </w:tblGrid>
            <w:tr w:rsidR="0053123F" w:rsidRPr="000420CE" w14:paraId="5CE45A85"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0994B7FD" w14:textId="77777777" w:rsidR="0053123F" w:rsidRPr="000420CE" w:rsidRDefault="0053123F" w:rsidP="001B42A8">
                  <w:pPr>
                    <w:rPr>
                      <w:rFonts w:cs="Arial"/>
                      <w:spacing w:val="-1"/>
                      <w:szCs w:val="20"/>
                    </w:rPr>
                  </w:pPr>
                  <w:r w:rsidRPr="000420CE">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29632DE4" w14:textId="77777777" w:rsidR="0053123F" w:rsidRPr="000420CE" w:rsidRDefault="0053123F" w:rsidP="001B42A8">
                  <w:pPr>
                    <w:rPr>
                      <w:rFonts w:cs="Arial"/>
                      <w:spacing w:val="-1"/>
                      <w:szCs w:val="20"/>
                    </w:rPr>
                  </w:pPr>
                  <w:r w:rsidRPr="000420CE">
                    <w:rPr>
                      <w:rFonts w:cs="Arial"/>
                      <w:spacing w:val="-1"/>
                      <w:szCs w:val="20"/>
                    </w:rPr>
                    <w:t xml:space="preserve"> </w:t>
                  </w:r>
                </w:p>
              </w:tc>
            </w:tr>
            <w:tr w:rsidR="0053123F" w:rsidRPr="000420CE" w14:paraId="48236864"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3F71803A" w14:textId="77777777" w:rsidR="0053123F" w:rsidRPr="000420CE" w:rsidRDefault="0053123F" w:rsidP="001B42A8">
                  <w:pPr>
                    <w:rPr>
                      <w:rFonts w:cs="Arial"/>
                      <w:spacing w:val="-1"/>
                      <w:szCs w:val="20"/>
                    </w:rPr>
                  </w:pPr>
                  <w:r>
                    <w:rPr>
                      <w:rFonts w:cs="Arial"/>
                      <w:spacing w:val="-1"/>
                      <w:szCs w:val="20"/>
                    </w:rPr>
                    <w:t>Teaching</w:t>
                  </w:r>
                  <w:r w:rsidRPr="000420CE">
                    <w:rPr>
                      <w:rFonts w:cs="Arial"/>
                      <w:spacing w:val="-1"/>
                      <w:szCs w:val="20"/>
                    </w:rPr>
                    <w:t xml:space="preserve"> Pack: </w:t>
                  </w:r>
                  <w:r>
                    <w:rPr>
                      <w:rFonts w:cs="Arial"/>
                      <w:spacing w:val="-1"/>
                      <w:szCs w:val="20"/>
                    </w:rPr>
                    <w:t>Vectors</w:t>
                  </w:r>
                </w:p>
                <w:p w14:paraId="0050F7BB" w14:textId="77777777" w:rsidR="0053123F" w:rsidRDefault="0053123F" w:rsidP="001B42A8">
                  <w:pPr>
                    <w:rPr>
                      <w:rFonts w:cs="Arial"/>
                      <w:spacing w:val="-1"/>
                      <w:szCs w:val="20"/>
                    </w:rPr>
                  </w:pPr>
                  <w:r w:rsidRPr="000420CE">
                    <w:rPr>
                      <w:rFonts w:cs="Arial"/>
                      <w:spacing w:val="-1"/>
                      <w:szCs w:val="20"/>
                    </w:rPr>
                    <w:t xml:space="preserve">The </w:t>
                  </w:r>
                  <w:r>
                    <w:rPr>
                      <w:rFonts w:cs="Arial"/>
                      <w:spacing w:val="-1"/>
                      <w:szCs w:val="20"/>
                    </w:rPr>
                    <w:t>Teaching</w:t>
                  </w:r>
                  <w:r w:rsidRPr="000420CE">
                    <w:rPr>
                      <w:rFonts w:cs="Arial"/>
                      <w:spacing w:val="-1"/>
                      <w:szCs w:val="20"/>
                    </w:rPr>
                    <w:t xml:space="preserve"> Pack includes lessons on:</w:t>
                  </w:r>
                </w:p>
                <w:p w14:paraId="3D3C7F6D" w14:textId="77777777" w:rsidR="0053123F" w:rsidRDefault="0053123F" w:rsidP="00F72313">
                  <w:pPr>
                    <w:pStyle w:val="ListParagraph"/>
                    <w:numPr>
                      <w:ilvl w:val="0"/>
                      <w:numId w:val="8"/>
                    </w:numPr>
                    <w:rPr>
                      <w:rFonts w:cs="Arial"/>
                      <w:spacing w:val="-1"/>
                    </w:rPr>
                  </w:pPr>
                  <w:r>
                    <w:rPr>
                      <w:rFonts w:cs="Arial"/>
                      <w:spacing w:val="-1"/>
                    </w:rPr>
                    <w:t>properties of vectors</w:t>
                  </w:r>
                </w:p>
                <w:p w14:paraId="54F13ECE" w14:textId="77777777" w:rsidR="0053123F" w:rsidRDefault="0053123F" w:rsidP="00F72313">
                  <w:pPr>
                    <w:pStyle w:val="ListParagraph"/>
                    <w:numPr>
                      <w:ilvl w:val="0"/>
                      <w:numId w:val="8"/>
                    </w:numPr>
                    <w:rPr>
                      <w:rFonts w:cs="Arial"/>
                      <w:spacing w:val="-1"/>
                    </w:rPr>
                  </w:pPr>
                  <w:r>
                    <w:rPr>
                      <w:rFonts w:cs="Arial"/>
                      <w:spacing w:val="-1"/>
                    </w:rPr>
                    <w:t>vectors and translations</w:t>
                  </w:r>
                </w:p>
                <w:p w14:paraId="460354A1" w14:textId="77777777" w:rsidR="0053123F" w:rsidRDefault="0053123F" w:rsidP="00F72313">
                  <w:pPr>
                    <w:pStyle w:val="ListParagraph"/>
                    <w:numPr>
                      <w:ilvl w:val="0"/>
                      <w:numId w:val="8"/>
                    </w:numPr>
                    <w:rPr>
                      <w:rFonts w:cs="Arial"/>
                      <w:spacing w:val="-1"/>
                    </w:rPr>
                  </w:pPr>
                  <w:r>
                    <w:rPr>
                      <w:rFonts w:cs="Arial"/>
                      <w:spacing w:val="-1"/>
                    </w:rPr>
                    <w:t>adding and subtracting vectors</w:t>
                  </w:r>
                </w:p>
                <w:p w14:paraId="08D27EA1" w14:textId="77777777" w:rsidR="0053123F" w:rsidRDefault="0053123F" w:rsidP="00F72313">
                  <w:pPr>
                    <w:pStyle w:val="ListParagraph"/>
                    <w:numPr>
                      <w:ilvl w:val="0"/>
                      <w:numId w:val="8"/>
                    </w:numPr>
                    <w:rPr>
                      <w:rFonts w:cs="Arial"/>
                      <w:spacing w:val="-1"/>
                    </w:rPr>
                  </w:pPr>
                  <w:r>
                    <w:rPr>
                      <w:rFonts w:cs="Arial"/>
                      <w:spacing w:val="-1"/>
                    </w:rPr>
                    <w:t>vectors in real-life contexts</w:t>
                  </w:r>
                </w:p>
                <w:p w14:paraId="0E50ADAC" w14:textId="77777777" w:rsidR="0053123F" w:rsidRPr="00895CE3" w:rsidRDefault="0053123F" w:rsidP="00F72313">
                  <w:pPr>
                    <w:pStyle w:val="ListParagraph"/>
                    <w:numPr>
                      <w:ilvl w:val="0"/>
                      <w:numId w:val="8"/>
                    </w:numPr>
                    <w:rPr>
                      <w:rFonts w:cs="Arial"/>
                      <w:spacing w:val="-1"/>
                    </w:rPr>
                  </w:pPr>
                  <w:r>
                    <w:rPr>
                      <w:rFonts w:cs="Arial"/>
                      <w:spacing w:val="-1"/>
                    </w:rPr>
                    <w:lastRenderedPageBreak/>
                    <w:t>vector geometry.</w:t>
                  </w:r>
                </w:p>
              </w:tc>
            </w:tr>
          </w:tbl>
          <w:p w14:paraId="1168940E" w14:textId="77777777" w:rsidR="0053123F" w:rsidRPr="00DB2C1F" w:rsidRDefault="0053123F" w:rsidP="001B42A8">
            <w:pPr>
              <w:pStyle w:val="BodyText"/>
              <w:rPr>
                <w:lang w:eastAsia="en-GB"/>
              </w:rPr>
            </w:pPr>
          </w:p>
        </w:tc>
      </w:tr>
      <w:tr w:rsidR="006119BF" w:rsidRPr="002C0AFF" w14:paraId="7AEEECF7" w14:textId="77777777" w:rsidTr="00E53AA2">
        <w:tblPrEx>
          <w:tblCellMar>
            <w:top w:w="0" w:type="dxa"/>
            <w:bottom w:w="0" w:type="dxa"/>
          </w:tblCellMar>
        </w:tblPrEx>
        <w:trPr>
          <w:trHeight w:val="323"/>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4CED3661" w14:textId="77777777" w:rsidR="00C306DC" w:rsidRPr="00C306DC" w:rsidRDefault="00C306DC" w:rsidP="001B42A8">
            <w:pPr>
              <w:pStyle w:val="BodyText"/>
              <w:rPr>
                <w:lang w:eastAsia="en-GB"/>
              </w:rPr>
            </w:pPr>
            <w:r w:rsidRPr="00C306DC">
              <w:rPr>
                <w:lang w:eastAsia="en-GB"/>
              </w:rPr>
              <w:lastRenderedPageBreak/>
              <w:t>C2.6 and</w:t>
            </w:r>
          </w:p>
          <w:p w14:paraId="68F86266" w14:textId="74C53773" w:rsidR="006119BF" w:rsidRPr="00C306DC" w:rsidRDefault="006119BF" w:rsidP="001B42A8">
            <w:pPr>
              <w:pStyle w:val="BodyText"/>
              <w:rPr>
                <w:shd w:val="clear" w:color="auto" w:fill="FEEFE6"/>
                <w:lang w:eastAsia="en-GB"/>
              </w:rPr>
            </w:pPr>
            <w:r w:rsidRPr="001B42A8">
              <w:rPr>
                <w:shd w:val="clear" w:color="auto" w:fill="FEEFE6"/>
                <w:lang w:eastAsia="en-GB"/>
              </w:rPr>
              <w:t>E2.6</w:t>
            </w:r>
            <w:r w:rsidR="00C306DC" w:rsidRPr="00C306DC">
              <w:rPr>
                <w:lang w:eastAsia="en-GB"/>
              </w:rPr>
              <w:t xml:space="preserve"> Inequalities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E992C83" w14:textId="320FD471" w:rsidR="00AA7ACF" w:rsidRPr="0077407F" w:rsidRDefault="00AA7ACF" w:rsidP="00CD5BA1">
            <w:pPr>
              <w:pStyle w:val="ListParagraph"/>
              <w:numPr>
                <w:ilvl w:val="0"/>
                <w:numId w:val="36"/>
              </w:numPr>
              <w:autoSpaceDE w:val="0"/>
              <w:autoSpaceDN w:val="0"/>
              <w:adjustRightInd w:val="0"/>
              <w:ind w:left="323" w:hanging="283"/>
              <w:rPr>
                <w:rFonts w:cs="Arial"/>
                <w:lang w:eastAsia="en-GB"/>
              </w:rPr>
            </w:pPr>
            <w:r w:rsidRPr="0077407F">
              <w:rPr>
                <w:rFonts w:cs="Arial"/>
                <w:lang w:eastAsia="en-GB"/>
              </w:rPr>
              <w:t>Represent and interpret inequalities, including on a number line.</w:t>
            </w:r>
          </w:p>
          <w:p w14:paraId="1E54DEF1" w14:textId="77777777" w:rsidR="00AA7ACF" w:rsidRDefault="00AA7ACF" w:rsidP="0077407F">
            <w:pPr>
              <w:autoSpaceDE w:val="0"/>
              <w:autoSpaceDN w:val="0"/>
              <w:adjustRightInd w:val="0"/>
              <w:ind w:left="323" w:hanging="283"/>
              <w:rPr>
                <w:rFonts w:cs="Arial"/>
                <w:szCs w:val="20"/>
                <w:lang w:eastAsia="en-GB"/>
              </w:rPr>
            </w:pPr>
          </w:p>
          <w:p w14:paraId="5510CA1E" w14:textId="3641BE8D" w:rsidR="00743E8D" w:rsidRDefault="00743E8D" w:rsidP="00CD5BA1">
            <w:pPr>
              <w:pStyle w:val="ListParagraph"/>
              <w:numPr>
                <w:ilvl w:val="0"/>
                <w:numId w:val="36"/>
              </w:numPr>
              <w:shd w:val="clear" w:color="auto" w:fill="FEEFE6"/>
              <w:autoSpaceDE w:val="0"/>
              <w:autoSpaceDN w:val="0"/>
              <w:adjustRightInd w:val="0"/>
              <w:ind w:left="323" w:hanging="283"/>
              <w:rPr>
                <w:rFonts w:cs="Arial"/>
                <w:lang w:eastAsia="en-GB"/>
              </w:rPr>
            </w:pPr>
            <w:r w:rsidRPr="00743E8D">
              <w:rPr>
                <w:rFonts w:cs="Arial"/>
                <w:lang w:eastAsia="en-GB"/>
              </w:rPr>
              <w:t>Construct, solve and interpret linear inequalities.</w:t>
            </w:r>
          </w:p>
          <w:p w14:paraId="0026D2A5" w14:textId="77777777" w:rsidR="00743E8D" w:rsidRPr="00743E8D" w:rsidRDefault="00743E8D" w:rsidP="00743E8D">
            <w:pPr>
              <w:pStyle w:val="ListParagraph"/>
              <w:rPr>
                <w:rFonts w:cs="Arial"/>
                <w:lang w:eastAsia="en-GB"/>
              </w:rPr>
            </w:pPr>
          </w:p>
          <w:p w14:paraId="1BE3C716" w14:textId="795E1171" w:rsidR="006119BF" w:rsidRPr="0077407F" w:rsidRDefault="00C03701" w:rsidP="00CD5BA1">
            <w:pPr>
              <w:pStyle w:val="ListParagraph"/>
              <w:numPr>
                <w:ilvl w:val="0"/>
                <w:numId w:val="36"/>
              </w:numPr>
              <w:shd w:val="clear" w:color="auto" w:fill="FEEFE6"/>
              <w:autoSpaceDE w:val="0"/>
              <w:autoSpaceDN w:val="0"/>
              <w:adjustRightInd w:val="0"/>
              <w:ind w:left="323" w:hanging="283"/>
              <w:rPr>
                <w:rFonts w:cs="Arial"/>
                <w:lang w:eastAsia="en-GB"/>
              </w:rPr>
            </w:pPr>
            <w:r w:rsidRPr="00C03701">
              <w:rPr>
                <w:rFonts w:cs="Arial"/>
                <w:lang w:eastAsia="en-GB"/>
              </w:rPr>
              <w:t>Represent and interpret linear inequalities in two variables graphically.</w:t>
            </w:r>
          </w:p>
          <w:p w14:paraId="0C595D47" w14:textId="77777777" w:rsidR="006119BF" w:rsidRDefault="006119BF" w:rsidP="0077407F">
            <w:pPr>
              <w:autoSpaceDE w:val="0"/>
              <w:autoSpaceDN w:val="0"/>
              <w:adjustRightInd w:val="0"/>
              <w:ind w:left="323" w:hanging="283"/>
              <w:rPr>
                <w:rFonts w:cs="Arial"/>
                <w:szCs w:val="20"/>
                <w:lang w:eastAsia="en-GB"/>
              </w:rPr>
            </w:pPr>
          </w:p>
          <w:p w14:paraId="5B5C2ECE" w14:textId="77777777" w:rsidR="006119BF" w:rsidRPr="004A4E17" w:rsidRDefault="006119BF" w:rsidP="00CD5BA1">
            <w:pPr>
              <w:pStyle w:val="ListParagraph"/>
              <w:numPr>
                <w:ilvl w:val="0"/>
                <w:numId w:val="36"/>
              </w:numPr>
              <w:shd w:val="clear" w:color="auto" w:fill="FEEFE6"/>
              <w:autoSpaceDE w:val="0"/>
              <w:autoSpaceDN w:val="0"/>
              <w:adjustRightInd w:val="0"/>
              <w:ind w:left="323" w:hanging="283"/>
              <w:rPr>
                <w:lang w:eastAsia="en-GB"/>
              </w:rPr>
            </w:pPr>
            <w:r w:rsidRPr="0077407F">
              <w:rPr>
                <w:rFonts w:cs="Arial"/>
                <w:lang w:eastAsia="en-GB"/>
              </w:rPr>
              <w:t xml:space="preserve">List </w:t>
            </w:r>
            <w:r w:rsidRPr="0077407F">
              <w:rPr>
                <w:rFonts w:cs="Arial"/>
                <w:bCs/>
                <w:lang w:eastAsia="en-GB"/>
              </w:rPr>
              <w:t>inequalities</w:t>
            </w:r>
            <w:r w:rsidRPr="0077407F">
              <w:rPr>
                <w:rFonts w:cs="Arial"/>
                <w:lang w:eastAsia="en-GB"/>
              </w:rPr>
              <w:t xml:space="preserve"> that define a given region.</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5312B588" w14:textId="77777777" w:rsidR="006B3DD7" w:rsidRPr="00605D44" w:rsidRDefault="006B3DD7" w:rsidP="007053FC">
            <w:pPr>
              <w:autoSpaceDE w:val="0"/>
              <w:autoSpaceDN w:val="0"/>
              <w:adjustRightInd w:val="0"/>
              <w:rPr>
                <w:rFonts w:cs="Arial"/>
                <w:bCs/>
                <w:szCs w:val="20"/>
                <w:lang w:eastAsia="en-GB"/>
              </w:rPr>
            </w:pPr>
            <w:r w:rsidRPr="00605D44">
              <w:rPr>
                <w:rFonts w:cs="Arial"/>
                <w:bCs/>
                <w:szCs w:val="20"/>
                <w:lang w:eastAsia="en-GB"/>
              </w:rPr>
              <w:t xml:space="preserve">To introduce the topic of solving linear inequalities, it is a good idea </w:t>
            </w:r>
            <w:r>
              <w:rPr>
                <w:rFonts w:cs="Arial"/>
                <w:bCs/>
                <w:szCs w:val="20"/>
                <w:lang w:eastAsia="en-GB"/>
              </w:rPr>
              <w:t xml:space="preserve">to </w:t>
            </w:r>
            <w:r w:rsidRPr="00605D44">
              <w:rPr>
                <w:rFonts w:cs="Arial"/>
                <w:bCs/>
                <w:szCs w:val="20"/>
                <w:lang w:eastAsia="en-GB"/>
              </w:rPr>
              <w:t xml:space="preserve">start with just numbers, for example </w:t>
            </w:r>
          </w:p>
          <w:p w14:paraId="0FCB0AA3" w14:textId="77777777" w:rsidR="006B3DD7" w:rsidRPr="00605D44" w:rsidRDefault="006B3DD7" w:rsidP="007053FC">
            <w:pPr>
              <w:autoSpaceDE w:val="0"/>
              <w:autoSpaceDN w:val="0"/>
              <w:adjustRightInd w:val="0"/>
              <w:rPr>
                <w:rFonts w:cs="Arial"/>
                <w:bCs/>
                <w:szCs w:val="20"/>
                <w:lang w:eastAsia="en-GB"/>
              </w:rPr>
            </w:pPr>
            <w:r w:rsidRPr="00605D44">
              <w:rPr>
                <w:rFonts w:cs="Arial"/>
                <w:bCs/>
                <w:szCs w:val="20"/>
                <w:lang w:eastAsia="en-GB"/>
              </w:rPr>
              <w:t xml:space="preserve">7 &gt; 5, showing that multiplying or dividing an inequality by a negative number reverses the inequality sign, i.e. –7 &lt; –5. </w:t>
            </w:r>
          </w:p>
          <w:p w14:paraId="7B63B5BA" w14:textId="77777777" w:rsidR="006B3DD7" w:rsidRPr="00605D44" w:rsidRDefault="006B3DD7" w:rsidP="007053FC">
            <w:pPr>
              <w:autoSpaceDE w:val="0"/>
              <w:autoSpaceDN w:val="0"/>
              <w:adjustRightInd w:val="0"/>
              <w:rPr>
                <w:rFonts w:cs="Arial"/>
                <w:bCs/>
                <w:szCs w:val="20"/>
                <w:lang w:eastAsia="en-GB"/>
              </w:rPr>
            </w:pPr>
          </w:p>
          <w:p w14:paraId="3B3F8859" w14:textId="77777777" w:rsidR="006B3DD7" w:rsidRPr="00605D44" w:rsidRDefault="006B3DD7" w:rsidP="007053FC">
            <w:pPr>
              <w:autoSpaceDE w:val="0"/>
              <w:autoSpaceDN w:val="0"/>
              <w:adjustRightInd w:val="0"/>
              <w:rPr>
                <w:rFonts w:cs="Arial"/>
                <w:szCs w:val="20"/>
              </w:rPr>
            </w:pPr>
            <w:r w:rsidRPr="00605D44">
              <w:rPr>
                <w:rFonts w:cs="Arial"/>
                <w:szCs w:val="20"/>
              </w:rPr>
              <w:t xml:space="preserve">Use examples to illustrate how to solve simple linear inequalities including representing the inequality on a number line. Interpretation of results may be required. You can use software packages such as </w:t>
            </w:r>
            <w:r>
              <w:rPr>
                <w:rFonts w:cs="Arial"/>
                <w:szCs w:val="20"/>
              </w:rPr>
              <w:t>GeoGebra</w:t>
            </w:r>
            <w:r w:rsidRPr="00605D44">
              <w:rPr>
                <w:rFonts w:cs="Arial"/>
                <w:szCs w:val="20"/>
              </w:rPr>
              <w:t xml:space="preserve"> (</w:t>
            </w:r>
            <w:hyperlink r:id="rId137" w:history="1">
              <w:r w:rsidRPr="00605D44">
                <w:rPr>
                  <w:rStyle w:val="Hyperlink"/>
                  <w:rFonts w:cs="Arial"/>
                  <w:szCs w:val="20"/>
                </w:rPr>
                <w:t>www.</w:t>
              </w:r>
              <w:r>
                <w:rPr>
                  <w:rStyle w:val="Hyperlink"/>
                  <w:rFonts w:cs="Arial"/>
                  <w:szCs w:val="20"/>
                </w:rPr>
                <w:t>GeoGebra</w:t>
              </w:r>
              <w:r w:rsidRPr="00605D44">
                <w:rPr>
                  <w:rStyle w:val="Hyperlink"/>
                  <w:rFonts w:cs="Arial"/>
                  <w:szCs w:val="20"/>
                </w:rPr>
                <w:t>.org</w:t>
              </w:r>
            </w:hyperlink>
            <w:r w:rsidRPr="00605D44">
              <w:rPr>
                <w:rFonts w:cs="Arial"/>
                <w:szCs w:val="20"/>
              </w:rPr>
              <w:t xml:space="preserve">) to create interactive activities for learners to explore and demonstrate their understanding of inequalities on a number line. You can also explore the resources on the </w:t>
            </w:r>
            <w:r>
              <w:rPr>
                <w:rFonts w:cs="Arial"/>
                <w:szCs w:val="20"/>
              </w:rPr>
              <w:t>GeoGebra</w:t>
            </w:r>
            <w:r w:rsidRPr="00605D44">
              <w:rPr>
                <w:rFonts w:cs="Arial"/>
                <w:szCs w:val="20"/>
              </w:rPr>
              <w:t xml:space="preserve"> website by searching for</w:t>
            </w:r>
            <w:r>
              <w:rPr>
                <w:rFonts w:cs="Arial"/>
                <w:szCs w:val="20"/>
              </w:rPr>
              <w:t>’</w:t>
            </w:r>
            <w:r w:rsidRPr="00605D44">
              <w:rPr>
                <w:rFonts w:cs="Arial"/>
                <w:szCs w:val="20"/>
              </w:rPr>
              <w:t xml:space="preserve"> inequalities on a number line</w:t>
            </w:r>
            <w:r>
              <w:rPr>
                <w:rFonts w:cs="Arial"/>
                <w:szCs w:val="20"/>
              </w:rPr>
              <w:t>’</w:t>
            </w:r>
            <w:r w:rsidRPr="00605D44">
              <w:rPr>
                <w:rFonts w:cs="Arial"/>
                <w:szCs w:val="20"/>
              </w:rPr>
              <w:t xml:space="preserve">. </w:t>
            </w:r>
            <w:r w:rsidRPr="00605D44">
              <w:rPr>
                <w:rFonts w:cs="Arial"/>
                <w:b/>
                <w:szCs w:val="20"/>
              </w:rPr>
              <w:t>(I)</w:t>
            </w:r>
            <w:r>
              <w:rPr>
                <w:rFonts w:cs="Arial"/>
                <w:b/>
                <w:szCs w:val="20"/>
              </w:rPr>
              <w:t xml:space="preserve"> </w:t>
            </w:r>
            <w:r w:rsidRPr="00605D44">
              <w:rPr>
                <w:rFonts w:cs="Arial"/>
                <w:b/>
                <w:szCs w:val="20"/>
              </w:rPr>
              <w:t>(F)</w:t>
            </w:r>
            <w:r w:rsidRPr="00605D44">
              <w:rPr>
                <w:rFonts w:cs="Arial"/>
                <w:szCs w:val="20"/>
              </w:rPr>
              <w:t xml:space="preserve"> </w:t>
            </w:r>
          </w:p>
          <w:p w14:paraId="0F5E87D7" w14:textId="77777777" w:rsidR="006B3DD7" w:rsidRPr="000420CE" w:rsidRDefault="006B3DD7" w:rsidP="007053FC">
            <w:pPr>
              <w:autoSpaceDE w:val="0"/>
              <w:autoSpaceDN w:val="0"/>
              <w:adjustRightInd w:val="0"/>
              <w:rPr>
                <w:rFonts w:cs="Arial"/>
                <w:szCs w:val="20"/>
              </w:rPr>
            </w:pPr>
          </w:p>
          <w:p w14:paraId="388DFDDA" w14:textId="77777777" w:rsidR="006B3DD7" w:rsidRDefault="006B3DD7" w:rsidP="006B3DD7">
            <w:pPr>
              <w:shd w:val="clear" w:color="auto" w:fill="FEEFE6"/>
              <w:autoSpaceDE w:val="0"/>
              <w:autoSpaceDN w:val="0"/>
              <w:adjustRightInd w:val="0"/>
              <w:rPr>
                <w:rFonts w:cs="Arial"/>
                <w:szCs w:val="20"/>
                <w:lang w:eastAsia="en-GB"/>
              </w:rPr>
            </w:pPr>
            <w:r w:rsidRPr="000420CE">
              <w:rPr>
                <w:rFonts w:cs="Arial"/>
                <w:szCs w:val="20"/>
                <w:lang w:eastAsia="en-GB"/>
              </w:rPr>
              <w:t>The most challenging inequalities for learners to solve are those where the inequality needs to be split into two parts and each part solved separately</w:t>
            </w:r>
            <w:r>
              <w:rPr>
                <w:rFonts w:cs="Arial"/>
                <w:szCs w:val="20"/>
                <w:lang w:eastAsia="en-GB"/>
              </w:rPr>
              <w:t>.</w:t>
            </w:r>
          </w:p>
          <w:p w14:paraId="3A505742" w14:textId="77777777" w:rsidR="006B3DD7" w:rsidRDefault="006B3DD7" w:rsidP="006B3DD7">
            <w:pPr>
              <w:shd w:val="clear" w:color="auto" w:fill="FEEFE6"/>
              <w:autoSpaceDE w:val="0"/>
              <w:autoSpaceDN w:val="0"/>
              <w:adjustRightInd w:val="0"/>
              <w:rPr>
                <w:rFonts w:cs="Arial"/>
                <w:szCs w:val="20"/>
                <w:lang w:eastAsia="en-GB"/>
              </w:rPr>
            </w:pPr>
          </w:p>
          <w:p w14:paraId="37304842" w14:textId="77777777" w:rsidR="006B3DD7" w:rsidRDefault="006B3DD7" w:rsidP="006B3DD7">
            <w:pPr>
              <w:shd w:val="clear" w:color="auto" w:fill="FEEFE6"/>
              <w:autoSpaceDE w:val="0"/>
              <w:autoSpaceDN w:val="0"/>
              <w:adjustRightInd w:val="0"/>
              <w:rPr>
                <w:rFonts w:cs="Arial"/>
                <w:b/>
                <w:szCs w:val="20"/>
                <w:lang w:eastAsia="en-GB"/>
              </w:rPr>
            </w:pPr>
            <w:r>
              <w:rPr>
                <w:rFonts w:cs="Arial"/>
                <w:szCs w:val="20"/>
                <w:lang w:eastAsia="en-GB"/>
              </w:rPr>
              <w:t>The TES website has a useful inequalities worksheet (</w:t>
            </w:r>
            <w:hyperlink r:id="rId138" w:history="1">
              <w:r>
                <w:rPr>
                  <w:rStyle w:val="Hyperlink"/>
                  <w:rFonts w:cs="Arial"/>
                  <w:szCs w:val="20"/>
                  <w:lang w:eastAsia="en-GB"/>
                </w:rPr>
                <w:t>www.tes.com/teaching-resource/representing-and-solving-inequalities-11812747</w:t>
              </w:r>
            </w:hyperlink>
            <w:r w:rsidRPr="001B42A8">
              <w:rPr>
                <w:rStyle w:val="Hyperlink"/>
                <w:rFonts w:cs="Arial"/>
                <w:color w:val="auto"/>
                <w:szCs w:val="20"/>
                <w:u w:val="none"/>
                <w:lang w:eastAsia="en-GB"/>
              </w:rPr>
              <w:t>)</w:t>
            </w:r>
            <w:r>
              <w:t>.</w:t>
            </w:r>
            <w:r>
              <w:rPr>
                <w:rFonts w:cs="Arial"/>
                <w:szCs w:val="20"/>
                <w:lang w:eastAsia="en-GB"/>
              </w:rPr>
              <w:t xml:space="preserve"> Search for ‘</w:t>
            </w:r>
            <w:r w:rsidRPr="00BF63CB">
              <w:rPr>
                <w:rFonts w:cs="Arial"/>
                <w:szCs w:val="20"/>
                <w:lang w:eastAsia="en-GB"/>
              </w:rPr>
              <w:t>representing and solving inequalities</w:t>
            </w:r>
            <w:r>
              <w:rPr>
                <w:rFonts w:cs="Arial"/>
                <w:szCs w:val="20"/>
                <w:lang w:eastAsia="en-GB"/>
              </w:rPr>
              <w:t xml:space="preserve">’ if the link breaks. </w:t>
            </w:r>
            <w:r w:rsidRPr="000420CE">
              <w:rPr>
                <w:rFonts w:cs="Arial"/>
                <w:b/>
                <w:szCs w:val="20"/>
                <w:lang w:eastAsia="en-GB"/>
              </w:rPr>
              <w:t>(F)</w:t>
            </w:r>
          </w:p>
          <w:p w14:paraId="5250D82E" w14:textId="77777777" w:rsidR="006B3DD7" w:rsidRDefault="006B3DD7" w:rsidP="006B3DD7">
            <w:pPr>
              <w:shd w:val="clear" w:color="auto" w:fill="FEEFE6"/>
              <w:autoSpaceDE w:val="0"/>
              <w:autoSpaceDN w:val="0"/>
              <w:adjustRightInd w:val="0"/>
              <w:rPr>
                <w:rFonts w:cs="Arial"/>
                <w:b/>
                <w:szCs w:val="20"/>
                <w:lang w:eastAsia="en-GB"/>
              </w:rPr>
            </w:pPr>
          </w:p>
          <w:p w14:paraId="02822C24" w14:textId="77777777" w:rsidR="006B3DD7" w:rsidRPr="00992AB9" w:rsidRDefault="006B3DD7" w:rsidP="006B3DD7">
            <w:pPr>
              <w:shd w:val="clear" w:color="auto" w:fill="FEEFE6"/>
              <w:spacing w:line="230" w:lineRule="exact"/>
              <w:ind w:right="124"/>
              <w:rPr>
                <w:rFonts w:eastAsia="Arial" w:cs="Arial"/>
                <w:szCs w:val="20"/>
              </w:rPr>
            </w:pPr>
            <w:r w:rsidRPr="00992AB9">
              <w:rPr>
                <w:rFonts w:eastAsia="Arial" w:cs="Arial"/>
                <w:szCs w:val="20"/>
              </w:rPr>
              <w:t xml:space="preserve">Mathematics teacher William </w:t>
            </w:r>
            <w:proofErr w:type="spellStart"/>
            <w:r w:rsidRPr="00992AB9">
              <w:rPr>
                <w:rFonts w:eastAsia="Arial" w:cs="Arial"/>
                <w:szCs w:val="20"/>
              </w:rPr>
              <w:t>Emeny</w:t>
            </w:r>
            <w:proofErr w:type="spellEnd"/>
            <w:r w:rsidRPr="00992AB9">
              <w:rPr>
                <w:rFonts w:eastAsia="Arial" w:cs="Arial"/>
                <w:szCs w:val="20"/>
              </w:rPr>
              <w:t xml:space="preserve"> has a card</w:t>
            </w:r>
            <w:r>
              <w:rPr>
                <w:rFonts w:eastAsia="Arial" w:cs="Arial"/>
                <w:szCs w:val="20"/>
              </w:rPr>
              <w:t>-</w:t>
            </w:r>
            <w:r w:rsidRPr="00992AB9">
              <w:rPr>
                <w:rFonts w:eastAsia="Arial" w:cs="Arial"/>
                <w:szCs w:val="20"/>
              </w:rPr>
              <w:t>sorting task that summarises all methods for solving quadratics and asks learners to consider when each method should be used:</w:t>
            </w:r>
          </w:p>
          <w:p w14:paraId="7CD9BAB6" w14:textId="56E402DF" w:rsidR="006B3DD7" w:rsidRDefault="007F1423" w:rsidP="006B3DD7">
            <w:pPr>
              <w:shd w:val="clear" w:color="auto" w:fill="FEEFE6"/>
              <w:autoSpaceDE w:val="0"/>
              <w:autoSpaceDN w:val="0"/>
              <w:adjustRightInd w:val="0"/>
              <w:rPr>
                <w:rFonts w:cs="Arial"/>
                <w:bCs/>
                <w:szCs w:val="20"/>
                <w:lang w:eastAsia="en-GB"/>
              </w:rPr>
            </w:pPr>
            <w:hyperlink r:id="rId139" w:history="1">
              <w:r w:rsidR="006B3DD7">
                <w:rPr>
                  <w:rStyle w:val="Hyperlink"/>
                  <w:rFonts w:eastAsia="Arial" w:cs="Arial"/>
                  <w:szCs w:val="20"/>
                </w:rPr>
                <w:t>www</w:t>
              </w:r>
              <w:r w:rsidR="006B3DD7" w:rsidRPr="00992AB9">
                <w:rPr>
                  <w:rStyle w:val="Hyperlink"/>
                  <w:rFonts w:eastAsia="Arial" w:cs="Arial"/>
                  <w:szCs w:val="20"/>
                </w:rPr>
                <w:t>.greatmathsteachingideas.com/2012/02/16/quadratic-equations-the-main-ideas-a-card-sort-to-support-conceptual-understanding/</w:t>
              </w:r>
            </w:hyperlink>
            <w:r w:rsidR="006B3DD7" w:rsidRPr="00992AB9">
              <w:rPr>
                <w:rFonts w:eastAsia="Arial" w:cs="Arial"/>
                <w:szCs w:val="20"/>
              </w:rPr>
              <w:t xml:space="preserve"> </w:t>
            </w:r>
            <w:r w:rsidR="006B3DD7" w:rsidRPr="00992AB9">
              <w:rPr>
                <w:rFonts w:eastAsia="Arial" w:cs="Arial"/>
                <w:b/>
                <w:szCs w:val="20"/>
              </w:rPr>
              <w:t>(F)</w:t>
            </w:r>
          </w:p>
          <w:p w14:paraId="7E245661" w14:textId="77777777" w:rsidR="006B3DD7" w:rsidRDefault="006B3DD7" w:rsidP="001B42A8">
            <w:pPr>
              <w:shd w:val="clear" w:color="auto" w:fill="FEEFE6"/>
              <w:autoSpaceDE w:val="0"/>
              <w:autoSpaceDN w:val="0"/>
              <w:adjustRightInd w:val="0"/>
              <w:rPr>
                <w:rFonts w:cs="Arial"/>
                <w:bCs/>
                <w:szCs w:val="20"/>
                <w:lang w:eastAsia="en-GB"/>
              </w:rPr>
            </w:pPr>
          </w:p>
          <w:p w14:paraId="7A7C6FA5" w14:textId="7BBED208" w:rsidR="006119BF" w:rsidRPr="000420CE" w:rsidRDefault="006B3DD7" w:rsidP="001B42A8">
            <w:pPr>
              <w:shd w:val="clear" w:color="auto" w:fill="FEEFE6"/>
              <w:autoSpaceDE w:val="0"/>
              <w:autoSpaceDN w:val="0"/>
              <w:adjustRightInd w:val="0"/>
              <w:rPr>
                <w:rFonts w:cs="Arial"/>
                <w:szCs w:val="20"/>
                <w:lang w:eastAsia="en-GB"/>
              </w:rPr>
            </w:pPr>
            <w:r>
              <w:rPr>
                <w:rFonts w:cs="Arial"/>
                <w:bCs/>
                <w:szCs w:val="20"/>
                <w:lang w:eastAsia="en-GB"/>
              </w:rPr>
              <w:t>Ask</w:t>
            </w:r>
            <w:r w:rsidR="006119BF" w:rsidRPr="000420CE">
              <w:rPr>
                <w:rFonts w:cs="Arial"/>
                <w:szCs w:val="20"/>
                <w:lang w:eastAsia="en-GB"/>
              </w:rPr>
              <w:t xml:space="preserve"> learners to draw several straight lines on a set of axes, possibly on mini whiteboards, for example </w:t>
            </w:r>
            <w:r w:rsidR="006119BF" w:rsidRPr="000420CE">
              <w:rPr>
                <w:rFonts w:cs="Arial"/>
                <w:i/>
                <w:szCs w:val="20"/>
                <w:lang w:eastAsia="en-GB"/>
              </w:rPr>
              <w:t>y</w:t>
            </w:r>
            <w:r w:rsidR="006119BF" w:rsidRPr="000420CE">
              <w:rPr>
                <w:rFonts w:cs="Arial"/>
                <w:szCs w:val="20"/>
                <w:lang w:eastAsia="en-GB"/>
              </w:rPr>
              <w:t xml:space="preserve"> = 2, </w:t>
            </w:r>
            <w:r w:rsidR="006119BF" w:rsidRPr="000420CE">
              <w:rPr>
                <w:rFonts w:cs="Arial"/>
                <w:i/>
                <w:szCs w:val="20"/>
                <w:lang w:eastAsia="en-GB"/>
              </w:rPr>
              <w:t>x</w:t>
            </w:r>
            <w:r w:rsidR="006119BF" w:rsidRPr="000420CE">
              <w:rPr>
                <w:rFonts w:cs="Arial"/>
                <w:szCs w:val="20"/>
                <w:lang w:eastAsia="en-GB"/>
              </w:rPr>
              <w:t xml:space="preserve"> = –5, </w:t>
            </w:r>
            <w:r w:rsidR="006119BF" w:rsidRPr="000420CE">
              <w:rPr>
                <w:rFonts w:cs="Arial"/>
                <w:i/>
                <w:szCs w:val="20"/>
                <w:lang w:eastAsia="en-GB"/>
              </w:rPr>
              <w:t>y</w:t>
            </w:r>
            <w:r w:rsidR="006119BF" w:rsidRPr="000420CE">
              <w:rPr>
                <w:rFonts w:cs="Arial"/>
                <w:szCs w:val="20"/>
                <w:lang w:eastAsia="en-GB"/>
              </w:rPr>
              <w:t> = 3</w:t>
            </w:r>
            <w:r w:rsidR="006119BF" w:rsidRPr="000420CE">
              <w:rPr>
                <w:rFonts w:cs="Arial"/>
                <w:i/>
                <w:szCs w:val="20"/>
                <w:lang w:eastAsia="en-GB"/>
              </w:rPr>
              <w:t>x</w:t>
            </w:r>
            <w:r w:rsidR="006119BF" w:rsidRPr="000420CE">
              <w:rPr>
                <w:rFonts w:cs="Arial"/>
                <w:szCs w:val="20"/>
                <w:lang w:eastAsia="en-GB"/>
              </w:rPr>
              <w:t xml:space="preserve"> and </w:t>
            </w:r>
            <w:r w:rsidR="006119BF" w:rsidRPr="000420CE">
              <w:rPr>
                <w:rFonts w:cs="Arial"/>
                <w:i/>
                <w:szCs w:val="20"/>
                <w:lang w:eastAsia="en-GB"/>
              </w:rPr>
              <w:t>x</w:t>
            </w:r>
            <w:r w:rsidR="006119BF" w:rsidRPr="000420CE">
              <w:rPr>
                <w:rFonts w:cs="Arial"/>
                <w:szCs w:val="20"/>
                <w:lang w:eastAsia="en-GB"/>
              </w:rPr>
              <w:t> + 2</w:t>
            </w:r>
            <w:r w:rsidR="006119BF" w:rsidRPr="000420CE">
              <w:rPr>
                <w:rFonts w:cs="Arial"/>
                <w:i/>
                <w:szCs w:val="20"/>
                <w:lang w:eastAsia="en-GB"/>
              </w:rPr>
              <w:t>y</w:t>
            </w:r>
            <w:r w:rsidR="006119BF" w:rsidRPr="000420CE">
              <w:rPr>
                <w:rFonts w:cs="Arial"/>
                <w:szCs w:val="20"/>
                <w:lang w:eastAsia="en-GB"/>
              </w:rPr>
              <w:t xml:space="preserve"> = 10. Ask learners to consider a point on one side of each of these lines, the origin if possible, and use substitution to see if the inequalities </w:t>
            </w:r>
            <w:r w:rsidR="006119BF" w:rsidRPr="000420CE">
              <w:rPr>
                <w:rFonts w:cs="Arial"/>
                <w:i/>
                <w:szCs w:val="20"/>
                <w:lang w:eastAsia="en-GB"/>
              </w:rPr>
              <w:t>y</w:t>
            </w:r>
            <w:r w:rsidR="006119BF" w:rsidRPr="000420CE">
              <w:rPr>
                <w:rFonts w:cs="Arial"/>
                <w:szCs w:val="20"/>
                <w:lang w:eastAsia="en-GB"/>
              </w:rPr>
              <w:t xml:space="preserve"> &lt; 2, </w:t>
            </w:r>
            <w:r w:rsidR="006119BF" w:rsidRPr="000420CE">
              <w:rPr>
                <w:rFonts w:cs="Arial"/>
                <w:i/>
                <w:szCs w:val="20"/>
                <w:lang w:eastAsia="en-GB"/>
              </w:rPr>
              <w:t>x</w:t>
            </w:r>
            <w:r w:rsidR="006119BF" w:rsidRPr="000420CE">
              <w:rPr>
                <w:rFonts w:cs="Arial"/>
                <w:szCs w:val="20"/>
                <w:lang w:eastAsia="en-GB"/>
              </w:rPr>
              <w:t xml:space="preserve"> &gt; – 5, </w:t>
            </w:r>
            <w:r w:rsidR="006119BF" w:rsidRPr="000420CE">
              <w:rPr>
                <w:rFonts w:cs="Arial"/>
                <w:i/>
                <w:szCs w:val="20"/>
                <w:lang w:eastAsia="en-GB"/>
              </w:rPr>
              <w:t>y</w:t>
            </w:r>
            <w:r w:rsidR="006119BF" w:rsidRPr="000420CE">
              <w:rPr>
                <w:rFonts w:cs="Arial"/>
                <w:szCs w:val="20"/>
                <w:lang w:eastAsia="en-GB"/>
              </w:rPr>
              <w:t xml:space="preserve"> &lt; 3</w:t>
            </w:r>
            <w:r w:rsidR="006119BF" w:rsidRPr="000420CE">
              <w:rPr>
                <w:rFonts w:cs="Arial"/>
                <w:i/>
                <w:szCs w:val="20"/>
                <w:lang w:eastAsia="en-GB"/>
              </w:rPr>
              <w:t>x</w:t>
            </w:r>
            <w:r w:rsidR="006119BF" w:rsidRPr="000420CE">
              <w:rPr>
                <w:rFonts w:cs="Arial"/>
                <w:szCs w:val="20"/>
                <w:lang w:eastAsia="en-GB"/>
              </w:rPr>
              <w:t xml:space="preserve"> and </w:t>
            </w:r>
            <w:r w:rsidR="006119BF" w:rsidRPr="000420CE">
              <w:rPr>
                <w:rFonts w:cs="Arial"/>
                <w:i/>
                <w:szCs w:val="20"/>
                <w:lang w:eastAsia="en-GB"/>
              </w:rPr>
              <w:t>x</w:t>
            </w:r>
            <w:r w:rsidR="006119BF" w:rsidRPr="000420CE">
              <w:rPr>
                <w:rFonts w:cs="Arial"/>
                <w:szCs w:val="20"/>
                <w:lang w:eastAsia="en-GB"/>
              </w:rPr>
              <w:t xml:space="preserve"> + 2</w:t>
            </w:r>
            <w:r w:rsidR="006119BF" w:rsidRPr="000420CE">
              <w:rPr>
                <w:rFonts w:cs="Arial"/>
                <w:i/>
                <w:szCs w:val="20"/>
                <w:lang w:eastAsia="en-GB"/>
              </w:rPr>
              <w:t>y</w:t>
            </w:r>
            <w:r w:rsidR="006119BF" w:rsidRPr="000420CE">
              <w:rPr>
                <w:rFonts w:cs="Arial"/>
                <w:szCs w:val="20"/>
                <w:lang w:eastAsia="en-GB"/>
              </w:rPr>
              <w:t xml:space="preserve"> &gt; 10 are true for their chosen point. Ask learners to work in groups to do their own examples.</w:t>
            </w:r>
          </w:p>
          <w:p w14:paraId="12D412D7" w14:textId="77777777" w:rsidR="006119BF" w:rsidRPr="000420CE" w:rsidRDefault="006119BF" w:rsidP="001B42A8">
            <w:pPr>
              <w:shd w:val="clear" w:color="auto" w:fill="FEEFE6"/>
              <w:autoSpaceDE w:val="0"/>
              <w:autoSpaceDN w:val="0"/>
              <w:adjustRightInd w:val="0"/>
              <w:rPr>
                <w:rFonts w:cs="Arial"/>
                <w:szCs w:val="20"/>
                <w:lang w:eastAsia="en-GB"/>
              </w:rPr>
            </w:pPr>
          </w:p>
          <w:p w14:paraId="6CE38C5B" w14:textId="77777777" w:rsidR="006119BF" w:rsidRPr="00005924" w:rsidRDefault="006119BF" w:rsidP="001B42A8">
            <w:pPr>
              <w:shd w:val="clear" w:color="auto" w:fill="FEEFE6"/>
              <w:autoSpaceDE w:val="0"/>
              <w:autoSpaceDN w:val="0"/>
              <w:adjustRightInd w:val="0"/>
              <w:rPr>
                <w:lang w:eastAsia="en-GB"/>
              </w:rPr>
            </w:pPr>
            <w:r w:rsidRPr="00005924">
              <w:rPr>
                <w:rFonts w:cs="Arial"/>
                <w:szCs w:val="20"/>
                <w:lang w:eastAsia="en-GB"/>
              </w:rPr>
              <w:t xml:space="preserve">Finally, learners will need to understand how to construct inequalities to define a given region using the convention </w:t>
            </w:r>
            <w:r w:rsidRPr="006C046E">
              <w:rPr>
                <w:rFonts w:cs="Arial"/>
                <w:bCs/>
                <w:szCs w:val="20"/>
                <w:lang w:eastAsia="en-GB"/>
              </w:rPr>
              <w:t>of</w:t>
            </w:r>
            <w:r w:rsidRPr="00005924">
              <w:rPr>
                <w:rFonts w:cs="Arial"/>
                <w:szCs w:val="20"/>
                <w:lang w:eastAsia="en-GB"/>
              </w:rPr>
              <w:t xml:space="preserve"> broken lines for strict inequalities and solid lines for inclusive inequalities. Unwanted regions should be shaded.</w:t>
            </w:r>
          </w:p>
          <w:p w14:paraId="708C7F7C" w14:textId="77777777" w:rsidR="006119BF" w:rsidRPr="00005924" w:rsidRDefault="006119BF" w:rsidP="001B42A8">
            <w:pPr>
              <w:shd w:val="clear" w:color="auto" w:fill="FEEFE6"/>
              <w:autoSpaceDE w:val="0"/>
              <w:autoSpaceDN w:val="0"/>
              <w:adjustRightInd w:val="0"/>
              <w:rPr>
                <w:lang w:eastAsia="en-GB"/>
              </w:rPr>
            </w:pPr>
          </w:p>
          <w:p w14:paraId="59039EC6" w14:textId="77777777" w:rsidR="006119BF" w:rsidRPr="002C0AFF" w:rsidRDefault="006119BF" w:rsidP="001B42A8">
            <w:pPr>
              <w:shd w:val="clear" w:color="auto" w:fill="FEEFE6"/>
              <w:autoSpaceDE w:val="0"/>
              <w:autoSpaceDN w:val="0"/>
              <w:adjustRightInd w:val="0"/>
              <w:rPr>
                <w:i/>
              </w:rPr>
            </w:pPr>
            <w:r w:rsidRPr="00005924">
              <w:rPr>
                <w:rFonts w:cs="Arial"/>
                <w:szCs w:val="20"/>
                <w:lang w:eastAsia="en-GB"/>
              </w:rPr>
              <w:t xml:space="preserve">(Linear </w:t>
            </w:r>
            <w:r w:rsidRPr="006C046E">
              <w:rPr>
                <w:rFonts w:cs="Arial"/>
                <w:bCs/>
                <w:szCs w:val="20"/>
                <w:lang w:eastAsia="en-GB"/>
              </w:rPr>
              <w:t>programming</w:t>
            </w:r>
            <w:r w:rsidRPr="00005924">
              <w:rPr>
                <w:rFonts w:cs="Arial"/>
                <w:szCs w:val="20"/>
                <w:lang w:eastAsia="en-GB"/>
              </w:rPr>
              <w:t xml:space="preserve"> problems are not included.)</w:t>
            </w:r>
          </w:p>
        </w:tc>
      </w:tr>
      <w:tr w:rsidR="00D06742" w:rsidRPr="00DB2C1F" w14:paraId="430E44D8" w14:textId="77777777" w:rsidTr="001B42A8">
        <w:tblPrEx>
          <w:tblCellMar>
            <w:top w:w="0" w:type="dxa"/>
            <w:bottom w:w="0" w:type="dxa"/>
          </w:tblCellMar>
        </w:tblPrEx>
        <w:trPr>
          <w:trHeight w:val="487"/>
        </w:trPr>
        <w:tc>
          <w:tcPr>
            <w:tcW w:w="2552" w:type="dxa"/>
            <w:tcMar>
              <w:top w:w="113" w:type="dxa"/>
              <w:bottom w:w="113" w:type="dxa"/>
            </w:tcMar>
          </w:tcPr>
          <w:p w14:paraId="3043D572" w14:textId="393AD575" w:rsidR="00D06742" w:rsidRPr="00A7729C" w:rsidRDefault="00D06742" w:rsidP="00A7729C">
            <w:pPr>
              <w:pStyle w:val="BodyText"/>
              <w:rPr>
                <w:shd w:val="clear" w:color="auto" w:fill="FEEFE6"/>
                <w:lang w:eastAsia="en-GB"/>
              </w:rPr>
            </w:pPr>
            <w:r w:rsidRPr="005F6B5E">
              <w:rPr>
                <w:shd w:val="clear" w:color="auto" w:fill="FEEFE6"/>
                <w:lang w:eastAsia="en-GB"/>
              </w:rPr>
              <w:t>E9.6</w:t>
            </w:r>
            <w:r w:rsidR="0001379F">
              <w:rPr>
                <w:shd w:val="clear" w:color="auto" w:fill="FEEFE6"/>
                <w:lang w:eastAsia="en-GB"/>
              </w:rPr>
              <w:t xml:space="preserve"> </w:t>
            </w:r>
            <w:r w:rsidR="0001379F" w:rsidRPr="0001379F">
              <w:rPr>
                <w:shd w:val="clear" w:color="auto" w:fill="FEEFE6"/>
                <w:lang w:eastAsia="en-GB"/>
              </w:rPr>
              <w:t>Cumulative frequency diagrams</w:t>
            </w:r>
          </w:p>
        </w:tc>
        <w:tc>
          <w:tcPr>
            <w:tcW w:w="2126" w:type="dxa"/>
            <w:tcMar>
              <w:top w:w="113" w:type="dxa"/>
              <w:bottom w:w="113" w:type="dxa"/>
            </w:tcMar>
          </w:tcPr>
          <w:p w14:paraId="35603CFF" w14:textId="77777777" w:rsidR="00D06742" w:rsidRPr="00A15EFC" w:rsidRDefault="00D06742" w:rsidP="00CD5BA1">
            <w:pPr>
              <w:pStyle w:val="ListParagraph"/>
              <w:numPr>
                <w:ilvl w:val="0"/>
                <w:numId w:val="64"/>
              </w:numPr>
              <w:shd w:val="clear" w:color="auto" w:fill="FEEFE6"/>
              <w:autoSpaceDE w:val="0"/>
              <w:autoSpaceDN w:val="0"/>
              <w:adjustRightInd w:val="0"/>
              <w:ind w:left="323" w:hanging="283"/>
              <w:rPr>
                <w:rFonts w:cs="Arial"/>
                <w:lang w:eastAsia="en-GB"/>
              </w:rPr>
            </w:pPr>
            <w:r w:rsidRPr="00A15EFC">
              <w:rPr>
                <w:rFonts w:cs="Arial"/>
                <w:lang w:eastAsia="en-GB"/>
              </w:rPr>
              <w:t xml:space="preserve">Draw and interpret cumulative </w:t>
            </w:r>
            <w:r w:rsidRPr="00A15EFC">
              <w:rPr>
                <w:rFonts w:cs="Arial"/>
                <w:lang w:eastAsia="en-GB"/>
              </w:rPr>
              <w:lastRenderedPageBreak/>
              <w:t>frequency tables and diagrams.</w:t>
            </w:r>
          </w:p>
          <w:p w14:paraId="4810E086" w14:textId="77777777" w:rsidR="00D06742" w:rsidRPr="003F0EC2" w:rsidRDefault="00D06742" w:rsidP="00A15EFC">
            <w:pPr>
              <w:autoSpaceDE w:val="0"/>
              <w:autoSpaceDN w:val="0"/>
              <w:adjustRightInd w:val="0"/>
              <w:ind w:left="323" w:hanging="283"/>
              <w:rPr>
                <w:rFonts w:cs="Arial"/>
                <w:szCs w:val="20"/>
                <w:lang w:eastAsia="en-GB"/>
              </w:rPr>
            </w:pPr>
          </w:p>
          <w:p w14:paraId="4A823F02" w14:textId="77777777" w:rsidR="00D06742" w:rsidRPr="00A15EFC" w:rsidRDefault="00D06742" w:rsidP="00CD5BA1">
            <w:pPr>
              <w:pStyle w:val="ListParagraph"/>
              <w:numPr>
                <w:ilvl w:val="0"/>
                <w:numId w:val="64"/>
              </w:numPr>
              <w:shd w:val="clear" w:color="auto" w:fill="FEEFE6"/>
              <w:autoSpaceDE w:val="0"/>
              <w:autoSpaceDN w:val="0"/>
              <w:adjustRightInd w:val="0"/>
              <w:ind w:left="323" w:hanging="283"/>
              <w:rPr>
                <w:rFonts w:cs="Arial"/>
                <w:lang w:eastAsia="en-GB"/>
              </w:rPr>
            </w:pPr>
            <w:r w:rsidRPr="00A15EFC">
              <w:rPr>
                <w:rFonts w:cs="Arial"/>
                <w:lang w:eastAsia="en-GB"/>
              </w:rPr>
              <w:t>Estimate and interpret the median, percentiles, quartiles and interquartile range from cumulative frequency diagrams.</w:t>
            </w:r>
          </w:p>
          <w:p w14:paraId="01B810C3" w14:textId="77777777" w:rsidR="00D06742" w:rsidRPr="004A4E17" w:rsidRDefault="00D06742" w:rsidP="001B42A8">
            <w:pPr>
              <w:pStyle w:val="BodyText"/>
              <w:rPr>
                <w:lang w:eastAsia="en-GB"/>
              </w:rPr>
            </w:pPr>
          </w:p>
        </w:tc>
        <w:tc>
          <w:tcPr>
            <w:tcW w:w="9923" w:type="dxa"/>
            <w:tcMar>
              <w:top w:w="113" w:type="dxa"/>
              <w:bottom w:w="113" w:type="dxa"/>
            </w:tcMar>
          </w:tcPr>
          <w:p w14:paraId="0D67C4F0" w14:textId="77777777" w:rsidR="00D06742" w:rsidRPr="003F0EC2" w:rsidRDefault="00D06742" w:rsidP="001B42A8">
            <w:pPr>
              <w:shd w:val="clear" w:color="auto" w:fill="FEEFE6"/>
              <w:autoSpaceDE w:val="0"/>
              <w:autoSpaceDN w:val="0"/>
              <w:adjustRightInd w:val="0"/>
              <w:rPr>
                <w:rFonts w:cs="Arial"/>
                <w:szCs w:val="20"/>
              </w:rPr>
            </w:pPr>
            <w:r w:rsidRPr="003F0EC2">
              <w:rPr>
                <w:rFonts w:cs="Arial"/>
                <w:szCs w:val="20"/>
                <w:lang w:eastAsia="en-GB"/>
              </w:rPr>
              <w:lastRenderedPageBreak/>
              <w:t xml:space="preserve">Explain cumulative frequency and use an example to illustrate how a cumulative frequency table is constructed. Draw the corresponding cumulative frequency curve emphasising that points are plotted at upper class limits; the curve must always be increasing; and highlight its distinctive shape. Explain that this can be </w:t>
            </w:r>
            <w:r w:rsidRPr="003F0EC2">
              <w:rPr>
                <w:rFonts w:cs="Arial"/>
                <w:szCs w:val="20"/>
                <w:lang w:eastAsia="en-GB"/>
              </w:rPr>
              <w:lastRenderedPageBreak/>
              <w:t>approximated by a cumulative frequency polygon.</w:t>
            </w:r>
            <w:r w:rsidRPr="003F0EC2">
              <w:rPr>
                <w:rFonts w:cs="Arial"/>
                <w:szCs w:val="20"/>
              </w:rPr>
              <w:t xml:space="preserve"> </w:t>
            </w:r>
          </w:p>
          <w:p w14:paraId="60FAD23A" w14:textId="77777777" w:rsidR="00D06742" w:rsidRPr="003F0EC2" w:rsidRDefault="00D06742" w:rsidP="001B42A8">
            <w:pPr>
              <w:shd w:val="clear" w:color="auto" w:fill="FEEFE6"/>
              <w:autoSpaceDE w:val="0"/>
              <w:autoSpaceDN w:val="0"/>
              <w:adjustRightInd w:val="0"/>
              <w:rPr>
                <w:rFonts w:cs="Arial"/>
                <w:szCs w:val="20"/>
                <w:lang w:eastAsia="en-GB"/>
              </w:rPr>
            </w:pPr>
          </w:p>
          <w:p w14:paraId="115FDDE7" w14:textId="77777777" w:rsidR="00D06742" w:rsidRPr="003F0EC2" w:rsidRDefault="00D06742" w:rsidP="001B42A8">
            <w:pPr>
              <w:shd w:val="clear" w:color="auto" w:fill="FEEFE6"/>
              <w:autoSpaceDE w:val="0"/>
              <w:autoSpaceDN w:val="0"/>
              <w:adjustRightInd w:val="0"/>
              <w:rPr>
                <w:rFonts w:cs="Arial"/>
                <w:szCs w:val="20"/>
                <w:lang w:eastAsia="en-GB"/>
              </w:rPr>
            </w:pPr>
            <w:r w:rsidRPr="003F0EC2">
              <w:rPr>
                <w:rFonts w:cs="Arial"/>
                <w:szCs w:val="20"/>
                <w:lang w:eastAsia="en-GB"/>
              </w:rPr>
              <w:t xml:space="preserve">Use a cumulative frequency curve to help explain and interpret percentiles. Introduce the names given to the 25th, 50th and 75th percentiles and show how to estimate these from a graph. Show how to estimate the inter-quartile range from a cumulative frequency diagram. Explain how to use a cumulative frequency curve to complete a frequency table. </w:t>
            </w:r>
          </w:p>
          <w:p w14:paraId="25D0B0CD" w14:textId="77777777" w:rsidR="00D06742" w:rsidRPr="003F0EC2" w:rsidRDefault="00D06742" w:rsidP="001B42A8">
            <w:pPr>
              <w:shd w:val="clear" w:color="auto" w:fill="FEEFE6"/>
              <w:autoSpaceDE w:val="0"/>
              <w:autoSpaceDN w:val="0"/>
              <w:adjustRightInd w:val="0"/>
              <w:rPr>
                <w:rFonts w:cs="Arial"/>
                <w:szCs w:val="20"/>
                <w:lang w:eastAsia="en-GB"/>
              </w:rPr>
            </w:pPr>
          </w:p>
          <w:p w14:paraId="521B5FB2" w14:textId="77777777" w:rsidR="00D06742" w:rsidRDefault="00D06742" w:rsidP="001B42A8">
            <w:pPr>
              <w:shd w:val="clear" w:color="auto" w:fill="FEEFE6"/>
              <w:autoSpaceDE w:val="0"/>
              <w:autoSpaceDN w:val="0"/>
              <w:adjustRightInd w:val="0"/>
              <w:rPr>
                <w:rFonts w:cs="Arial"/>
                <w:szCs w:val="20"/>
              </w:rPr>
            </w:pPr>
            <w:r>
              <w:rPr>
                <w:rFonts w:cs="Arial"/>
                <w:szCs w:val="20"/>
              </w:rPr>
              <w:t>L</w:t>
            </w:r>
            <w:r w:rsidRPr="003F0EC2">
              <w:rPr>
                <w:rFonts w:cs="Arial"/>
                <w:szCs w:val="20"/>
              </w:rPr>
              <w:t>earners</w:t>
            </w:r>
            <w:r>
              <w:rPr>
                <w:rFonts w:cs="Arial"/>
                <w:szCs w:val="20"/>
              </w:rPr>
              <w:t xml:space="preserve"> can </w:t>
            </w:r>
            <w:r w:rsidRPr="003F0EC2">
              <w:rPr>
                <w:rFonts w:cs="Arial"/>
                <w:szCs w:val="20"/>
              </w:rPr>
              <w:t xml:space="preserve">interpret simple frequency distributions and cumulative frequency diagrams, to display </w:t>
            </w:r>
            <w:r w:rsidRPr="003F0EC2">
              <w:rPr>
                <w:rFonts w:cs="Arial"/>
                <w:szCs w:val="20"/>
                <w:lang w:eastAsia="en-GB"/>
              </w:rPr>
              <w:t>the median, percentiles, quartiles and inter-quartile range</w:t>
            </w:r>
            <w:r>
              <w:rPr>
                <w:rFonts w:cs="Arial"/>
                <w:szCs w:val="20"/>
                <w:lang w:eastAsia="en-GB"/>
              </w:rPr>
              <w:t xml:space="preserve"> </w:t>
            </w:r>
            <w:r w:rsidRPr="003F0EC2">
              <w:rPr>
                <w:rFonts w:cs="Arial"/>
                <w:szCs w:val="20"/>
              </w:rPr>
              <w:t>on the Stem learning website (</w:t>
            </w:r>
            <w:hyperlink r:id="rId140" w:history="1">
              <w:r w:rsidRPr="003F0EC2">
                <w:rPr>
                  <w:rStyle w:val="Hyperlink"/>
                  <w:rFonts w:cs="Arial"/>
                  <w:szCs w:val="20"/>
                </w:rPr>
                <w:t>www.stem.org.uk</w:t>
              </w:r>
            </w:hyperlink>
            <w:r w:rsidRPr="003F0EC2">
              <w:rPr>
                <w:rFonts w:cs="Arial"/>
                <w:szCs w:val="20"/>
              </w:rPr>
              <w:t>)</w:t>
            </w:r>
            <w:r w:rsidRPr="003F0EC2">
              <w:rPr>
                <w:rFonts w:cs="Arial"/>
                <w:szCs w:val="20"/>
                <w:lang w:eastAsia="en-GB"/>
              </w:rPr>
              <w:t>.</w:t>
            </w:r>
            <w:r>
              <w:rPr>
                <w:rFonts w:cs="Arial"/>
                <w:szCs w:val="20"/>
                <w:lang w:eastAsia="en-GB"/>
              </w:rPr>
              <w:t xml:space="preserve"> If the link breaks, search for  </w:t>
            </w:r>
            <w:r w:rsidRPr="003F0EC2">
              <w:rPr>
                <w:rFonts w:cs="Arial"/>
                <w:szCs w:val="20"/>
              </w:rPr>
              <w:t>‘Interpreting frequency graphs, cumulative frequency graphs, box and whisker plots S6’</w:t>
            </w:r>
          </w:p>
          <w:p w14:paraId="7F33047B" w14:textId="77777777" w:rsidR="00D06742" w:rsidRDefault="00D06742" w:rsidP="001B42A8">
            <w:pPr>
              <w:shd w:val="clear" w:color="auto" w:fill="FEEFE6"/>
              <w:autoSpaceDE w:val="0"/>
              <w:autoSpaceDN w:val="0"/>
              <w:adjustRightInd w:val="0"/>
              <w:rPr>
                <w:rFonts w:cs="Arial"/>
                <w:szCs w:val="20"/>
              </w:rPr>
            </w:pPr>
          </w:p>
          <w:p w14:paraId="633FD433" w14:textId="77777777" w:rsidR="00D06742" w:rsidRPr="005F6B5E" w:rsidRDefault="00D06742" w:rsidP="001B42A8">
            <w:pPr>
              <w:shd w:val="clear" w:color="auto" w:fill="FEEFE6"/>
              <w:autoSpaceDE w:val="0"/>
              <w:autoSpaceDN w:val="0"/>
              <w:adjustRightInd w:val="0"/>
              <w:rPr>
                <w:rFonts w:cs="Arial"/>
                <w:szCs w:val="20"/>
                <w:lang w:eastAsia="en-GB"/>
              </w:rPr>
            </w:pPr>
            <w:r w:rsidRPr="005F6B5E">
              <w:rPr>
                <w:rFonts w:cs="Arial"/>
                <w:szCs w:val="20"/>
                <w:lang w:eastAsia="en-GB"/>
              </w:rPr>
              <w:t>The second part of the ‘Interpreting Bar Charts, Pie Charts, Box and Whisker Plots S5’ on the STEM learning website (</w:t>
            </w:r>
            <w:hyperlink r:id="rId141" w:history="1">
              <w:r w:rsidRPr="00CB4AF7">
                <w:rPr>
                  <w:rStyle w:val="Hyperlink1"/>
                  <w:rFonts w:ascii="Arial" w:hAnsi="Arial" w:cs="Arial"/>
                  <w:szCs w:val="20"/>
                </w:rPr>
                <w:t>www.stem.org.uk</w:t>
              </w:r>
            </w:hyperlink>
            <w:r w:rsidRPr="005F6B5E">
              <w:rPr>
                <w:rFonts w:cs="Arial"/>
                <w:szCs w:val="20"/>
                <w:lang w:eastAsia="en-GB"/>
              </w:rPr>
              <w:t xml:space="preserve">) compares box-and-whisker plots. </w:t>
            </w:r>
            <w:r w:rsidRPr="00CD4230">
              <w:rPr>
                <w:rFonts w:cs="Arial"/>
                <w:b/>
                <w:szCs w:val="20"/>
                <w:lang w:eastAsia="en-GB"/>
              </w:rPr>
              <w:t>(E)</w:t>
            </w:r>
          </w:p>
          <w:p w14:paraId="22BC8990" w14:textId="77777777" w:rsidR="00D06742" w:rsidRDefault="00D06742" w:rsidP="001B42A8">
            <w:pPr>
              <w:pStyle w:val="BodyText"/>
              <w:shd w:val="clear" w:color="auto" w:fill="FEEFE6"/>
              <w:rPr>
                <w:lang w:eastAsia="en-GB"/>
              </w:rPr>
            </w:pPr>
            <w:r w:rsidRPr="003F0EC2">
              <w:rPr>
                <w:lang w:eastAsia="en-GB"/>
              </w:rPr>
              <w:t xml:space="preserve"> </w:t>
            </w:r>
          </w:p>
          <w:p w14:paraId="35F61568" w14:textId="77777777" w:rsidR="00D06742" w:rsidRPr="00BD2CD8" w:rsidRDefault="00D06742" w:rsidP="001B42A8">
            <w:pPr>
              <w:pStyle w:val="BodyText"/>
              <w:shd w:val="clear" w:color="auto" w:fill="FEEFE6"/>
              <w:rPr>
                <w:b/>
                <w:bCs/>
                <w:lang w:eastAsia="en-GB"/>
              </w:rPr>
            </w:pPr>
            <w:r>
              <w:rPr>
                <w:rFonts w:eastAsia="Arial"/>
              </w:rPr>
              <w:t>Ask l</w:t>
            </w:r>
            <w:r w:rsidRPr="00405F16">
              <w:rPr>
                <w:rFonts w:eastAsia="Arial"/>
              </w:rPr>
              <w:t>earners to consider how cumulative frequency data can be used to estimate probabilities. Why would this only be an estimate? How reliable would the estimate be?</w:t>
            </w:r>
            <w:r>
              <w:rPr>
                <w:rFonts w:eastAsia="Arial"/>
              </w:rPr>
              <w:t xml:space="preserve"> </w:t>
            </w:r>
            <w:r>
              <w:rPr>
                <w:rFonts w:eastAsia="Arial"/>
                <w:b/>
                <w:bCs/>
              </w:rPr>
              <w:t>(E)</w:t>
            </w:r>
          </w:p>
          <w:p w14:paraId="3CA0042F" w14:textId="77777777" w:rsidR="00D06742" w:rsidRDefault="00D06742" w:rsidP="001B42A8">
            <w:pPr>
              <w:pStyle w:val="BodyText"/>
              <w:rPr>
                <w:lang w:eastAsia="en-GB"/>
              </w:rPr>
            </w:pPr>
          </w:p>
          <w:tbl>
            <w:tblPr>
              <w:tblStyle w:val="TableGrid"/>
              <w:tblW w:w="0" w:type="auto"/>
              <w:tblLayout w:type="fixed"/>
              <w:tblLook w:val="04A0" w:firstRow="1" w:lastRow="0" w:firstColumn="1" w:lastColumn="0" w:noHBand="0" w:noVBand="1"/>
            </w:tblPr>
            <w:tblGrid>
              <w:gridCol w:w="1809"/>
              <w:gridCol w:w="6158"/>
            </w:tblGrid>
            <w:tr w:rsidR="00D06742" w:rsidRPr="00420B71" w14:paraId="15DAC50D"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61CD4AE6" w14:textId="77777777" w:rsidR="00D06742" w:rsidRPr="00420B71" w:rsidRDefault="00D06742" w:rsidP="001B42A8">
                  <w:pPr>
                    <w:rPr>
                      <w:rFonts w:cs="Arial"/>
                      <w:spacing w:val="-1"/>
                      <w:szCs w:val="20"/>
                    </w:rPr>
                  </w:pPr>
                  <w:r w:rsidRPr="00420B71">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1BBF52DE" w14:textId="77777777" w:rsidR="00D06742" w:rsidRPr="00420B71" w:rsidRDefault="00D06742" w:rsidP="001B42A8">
                  <w:pPr>
                    <w:rPr>
                      <w:rFonts w:cs="Arial"/>
                      <w:spacing w:val="-1"/>
                      <w:szCs w:val="20"/>
                    </w:rPr>
                  </w:pPr>
                  <w:r w:rsidRPr="00420B71">
                    <w:rPr>
                      <w:rFonts w:cs="Arial"/>
                      <w:spacing w:val="-1"/>
                      <w:szCs w:val="20"/>
                    </w:rPr>
                    <w:t xml:space="preserve"> </w:t>
                  </w:r>
                </w:p>
              </w:tc>
            </w:tr>
            <w:tr w:rsidR="00D06742" w:rsidRPr="00420B71" w14:paraId="462D5208"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04C63242" w14:textId="77777777" w:rsidR="00D06742" w:rsidRPr="00420B71" w:rsidRDefault="00D06742" w:rsidP="001B42A8">
                  <w:pPr>
                    <w:rPr>
                      <w:rFonts w:cs="Arial"/>
                      <w:spacing w:val="-1"/>
                      <w:szCs w:val="20"/>
                    </w:rPr>
                  </w:pPr>
                  <w:r>
                    <w:rPr>
                      <w:rFonts w:cs="Arial"/>
                      <w:spacing w:val="-1"/>
                      <w:szCs w:val="20"/>
                    </w:rPr>
                    <w:t>Teaching</w:t>
                  </w:r>
                  <w:r w:rsidRPr="00420B71">
                    <w:rPr>
                      <w:rFonts w:cs="Arial"/>
                      <w:spacing w:val="-1"/>
                      <w:szCs w:val="20"/>
                    </w:rPr>
                    <w:t xml:space="preserve"> Pack: </w:t>
                  </w:r>
                  <w:r>
                    <w:rPr>
                      <w:rFonts w:cs="Arial"/>
                      <w:spacing w:val="-1"/>
                      <w:szCs w:val="20"/>
                    </w:rPr>
                    <w:t>Statistics</w:t>
                  </w:r>
                </w:p>
                <w:p w14:paraId="4282B9BC" w14:textId="77777777" w:rsidR="00D06742" w:rsidRPr="00420B71" w:rsidRDefault="00D06742" w:rsidP="001B42A8">
                  <w:pPr>
                    <w:rPr>
                      <w:rFonts w:cs="Arial"/>
                      <w:spacing w:val="-1"/>
                      <w:szCs w:val="20"/>
                    </w:rPr>
                  </w:pPr>
                  <w:r w:rsidRPr="00420B71">
                    <w:rPr>
                      <w:rFonts w:cs="Arial"/>
                      <w:spacing w:val="-1"/>
                      <w:szCs w:val="20"/>
                    </w:rPr>
                    <w:t xml:space="preserve">The </w:t>
                  </w:r>
                  <w:r>
                    <w:rPr>
                      <w:rFonts w:cs="Arial"/>
                      <w:spacing w:val="-1"/>
                      <w:szCs w:val="20"/>
                    </w:rPr>
                    <w:t>Teaching</w:t>
                  </w:r>
                  <w:r w:rsidRPr="00420B71">
                    <w:rPr>
                      <w:rFonts w:cs="Arial"/>
                      <w:spacing w:val="-1"/>
                      <w:szCs w:val="20"/>
                    </w:rPr>
                    <w:t xml:space="preserve"> Pack includes lessons on:</w:t>
                  </w:r>
                </w:p>
                <w:p w14:paraId="2C1C3E22" w14:textId="77777777" w:rsidR="00D06742" w:rsidRDefault="00D06742" w:rsidP="00F72313">
                  <w:pPr>
                    <w:pStyle w:val="ListParagraph"/>
                    <w:numPr>
                      <w:ilvl w:val="0"/>
                      <w:numId w:val="8"/>
                    </w:numPr>
                    <w:rPr>
                      <w:rFonts w:cs="Arial"/>
                      <w:spacing w:val="-1"/>
                    </w:rPr>
                  </w:pPr>
                  <w:r>
                    <w:rPr>
                      <w:rFonts w:cs="Arial"/>
                      <w:spacing w:val="-1"/>
                    </w:rPr>
                    <w:t>predicting trends, considering data models and effective questioning</w:t>
                  </w:r>
                </w:p>
                <w:p w14:paraId="52887A36" w14:textId="77777777" w:rsidR="00D06742" w:rsidRDefault="00D06742" w:rsidP="00F72313">
                  <w:pPr>
                    <w:pStyle w:val="ListParagraph"/>
                    <w:numPr>
                      <w:ilvl w:val="0"/>
                      <w:numId w:val="8"/>
                    </w:numPr>
                    <w:rPr>
                      <w:rFonts w:cs="Arial"/>
                      <w:spacing w:val="-1"/>
                    </w:rPr>
                  </w:pPr>
                  <w:r>
                    <w:rPr>
                      <w:rFonts w:cs="Arial"/>
                      <w:spacing w:val="-1"/>
                    </w:rPr>
                    <w:t>bar charts and histograms</w:t>
                  </w:r>
                </w:p>
                <w:p w14:paraId="58C55DFB" w14:textId="77777777" w:rsidR="00D06742" w:rsidRDefault="00D06742" w:rsidP="00F72313">
                  <w:pPr>
                    <w:pStyle w:val="ListParagraph"/>
                    <w:numPr>
                      <w:ilvl w:val="0"/>
                      <w:numId w:val="8"/>
                    </w:numPr>
                    <w:rPr>
                      <w:rFonts w:cs="Arial"/>
                      <w:spacing w:val="-1"/>
                    </w:rPr>
                  </w:pPr>
                  <w:r>
                    <w:rPr>
                      <w:rFonts w:cs="Arial"/>
                      <w:spacing w:val="-1"/>
                    </w:rPr>
                    <w:t xml:space="preserve">representations, </w:t>
                  </w:r>
                  <w:proofErr w:type="gramStart"/>
                  <w:r>
                    <w:rPr>
                      <w:rFonts w:cs="Arial"/>
                      <w:spacing w:val="-1"/>
                    </w:rPr>
                    <w:t>restrictions</w:t>
                  </w:r>
                  <w:proofErr w:type="gramEnd"/>
                  <w:r>
                    <w:rPr>
                      <w:rFonts w:cs="Arial"/>
                      <w:spacing w:val="-1"/>
                    </w:rPr>
                    <w:t xml:space="preserve"> and relationships between data</w:t>
                  </w:r>
                </w:p>
                <w:p w14:paraId="26B34365" w14:textId="77777777" w:rsidR="00D06742" w:rsidRPr="00420B71" w:rsidRDefault="00D06742" w:rsidP="00F72313">
                  <w:pPr>
                    <w:pStyle w:val="ListParagraph"/>
                    <w:numPr>
                      <w:ilvl w:val="0"/>
                      <w:numId w:val="8"/>
                    </w:numPr>
                    <w:rPr>
                      <w:rFonts w:cs="Arial"/>
                      <w:spacing w:val="-1"/>
                    </w:rPr>
                  </w:pPr>
                  <w:r>
                    <w:rPr>
                      <w:rFonts w:cs="Arial"/>
                      <w:spacing w:val="-1"/>
                    </w:rPr>
                    <w:t>cumulative frequency and box-and-whisker plots.</w:t>
                  </w:r>
                </w:p>
              </w:tc>
            </w:tr>
          </w:tbl>
          <w:p w14:paraId="32371038" w14:textId="77777777" w:rsidR="00D06742" w:rsidRDefault="00D06742" w:rsidP="001B42A8">
            <w:pPr>
              <w:pStyle w:val="BodyText"/>
              <w:rPr>
                <w:i/>
              </w:rPr>
            </w:pPr>
          </w:p>
          <w:p w14:paraId="29C6C563" w14:textId="77777777" w:rsidR="00291E6E" w:rsidRPr="00291E6E" w:rsidRDefault="00291E6E" w:rsidP="00291E6E">
            <w:pPr>
              <w:pStyle w:val="BodyText"/>
              <w:rPr>
                <w:b/>
                <w:bCs/>
                <w:iCs/>
              </w:rPr>
            </w:pPr>
            <w:r w:rsidRPr="00291E6E">
              <w:rPr>
                <w:b/>
                <w:bCs/>
                <w:iCs/>
              </w:rPr>
              <w:t>SDG 11</w:t>
            </w:r>
          </w:p>
          <w:p w14:paraId="53B0DCAA" w14:textId="498F3A0F" w:rsidR="00A7729C" w:rsidRPr="00DB2C1F" w:rsidRDefault="00291E6E" w:rsidP="00291E6E">
            <w:pPr>
              <w:pStyle w:val="BodyText"/>
              <w:rPr>
                <w:i/>
              </w:rPr>
            </w:pPr>
            <w:r>
              <w:rPr>
                <w:lang w:eastAsia="en-GB"/>
              </w:rPr>
              <w:t>Consider using cumulative frequency diagrams for distance travelled to school by learners in the class/year.</w:t>
            </w:r>
          </w:p>
        </w:tc>
      </w:tr>
      <w:tr w:rsidR="00AB53F2" w:rsidRPr="004A4E17" w14:paraId="298DE6F0" w14:textId="77777777" w:rsidTr="00406858">
        <w:trPr>
          <w:trHeight w:hRule="exact" w:val="440"/>
          <w:tblHeader/>
        </w:trPr>
        <w:tc>
          <w:tcPr>
            <w:tcW w:w="14601" w:type="dxa"/>
            <w:gridSpan w:val="3"/>
            <w:shd w:val="clear" w:color="auto" w:fill="EA5B0C"/>
            <w:tcMar>
              <w:top w:w="113" w:type="dxa"/>
              <w:bottom w:w="113" w:type="dxa"/>
            </w:tcMar>
            <w:vAlign w:val="center"/>
          </w:tcPr>
          <w:p w14:paraId="242B3B47" w14:textId="51CD3918" w:rsidR="00AB53F2" w:rsidRPr="00FB2E1E" w:rsidRDefault="00AB53F2" w:rsidP="00AB53F2">
            <w:pPr>
              <w:rPr>
                <w:rFonts w:cs="Arial"/>
                <w:b/>
                <w:color w:val="FFFFFF"/>
                <w:szCs w:val="20"/>
              </w:rPr>
            </w:pPr>
            <w:r w:rsidRPr="00FB2E1E">
              <w:rPr>
                <w:rFonts w:cs="Arial"/>
                <w:b/>
                <w:color w:val="FFFFFF"/>
                <w:szCs w:val="20"/>
              </w:rPr>
              <w:lastRenderedPageBreak/>
              <w:t>Past and specimen papers</w:t>
            </w:r>
          </w:p>
        </w:tc>
      </w:tr>
      <w:tr w:rsidR="00AB53F2" w:rsidRPr="004A4E17" w14:paraId="37ED8261" w14:textId="77777777" w:rsidTr="00406858">
        <w:tblPrEx>
          <w:tblCellMar>
            <w:top w:w="0" w:type="dxa"/>
            <w:bottom w:w="0" w:type="dxa"/>
          </w:tblCellMar>
        </w:tblPrEx>
        <w:tc>
          <w:tcPr>
            <w:tcW w:w="14601" w:type="dxa"/>
            <w:gridSpan w:val="3"/>
            <w:tcMar>
              <w:top w:w="113" w:type="dxa"/>
              <w:bottom w:w="113" w:type="dxa"/>
            </w:tcMar>
          </w:tcPr>
          <w:p w14:paraId="06C5A903" w14:textId="77777777" w:rsidR="00AB53F2" w:rsidRDefault="00AB53F2" w:rsidP="00AB53F2">
            <w:pPr>
              <w:pStyle w:val="BodyText"/>
              <w:rPr>
                <w:rStyle w:val="Bold"/>
              </w:rPr>
            </w:pPr>
            <w:r>
              <w:rPr>
                <w:lang w:eastAsia="en-GB"/>
              </w:rPr>
              <w:t xml:space="preserve">Past/specimen papers and mark schemes are available to download at </w:t>
            </w:r>
            <w:hyperlink r:id="rId142" w:history="1">
              <w:r w:rsidRPr="00C8122F">
                <w:rPr>
                  <w:rStyle w:val="WebLink"/>
                </w:rPr>
                <w:t>www.cambridgeinternational.org/support</w:t>
              </w:r>
            </w:hyperlink>
            <w:r w:rsidRPr="00C8122F">
              <w:rPr>
                <w:rStyle w:val="BodyChar"/>
              </w:rPr>
              <w:t xml:space="preserve"> </w:t>
            </w:r>
            <w:r w:rsidRPr="00C8122F">
              <w:rPr>
                <w:rStyle w:val="Bold"/>
              </w:rPr>
              <w:t>(F)</w:t>
            </w:r>
          </w:p>
          <w:p w14:paraId="43E15E5A" w14:textId="67F19A8D" w:rsidR="00346654" w:rsidRPr="004E2FD6" w:rsidRDefault="00346654" w:rsidP="00AB53F2">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143"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705B0470" w14:textId="77777777" w:rsidR="003947CA" w:rsidRDefault="003947CA" w:rsidP="003947CA">
      <w:pPr>
        <w:rPr>
          <w:bCs/>
          <w:szCs w:val="20"/>
        </w:rPr>
        <w:sectPr w:rsidR="003947CA" w:rsidSect="00820F2B">
          <w:pgSz w:w="16840" w:h="11900" w:orient="landscape" w:code="9"/>
          <w:pgMar w:top="1134" w:right="1134" w:bottom="1134" w:left="1134" w:header="567" w:footer="567" w:gutter="0"/>
          <w:cols w:space="708"/>
          <w:docGrid w:linePitch="326"/>
        </w:sectPr>
      </w:pPr>
    </w:p>
    <w:p w14:paraId="6EC64222" w14:textId="65015C8C" w:rsidR="003947CA" w:rsidRPr="00393536" w:rsidRDefault="007473A5" w:rsidP="003947CA">
      <w:pPr>
        <w:pStyle w:val="Heading1"/>
      </w:pPr>
      <w:bookmarkStart w:id="15" w:name="_Toc114658142"/>
      <w:r>
        <w:lastRenderedPageBreak/>
        <w:t>7</w:t>
      </w:r>
      <w:r w:rsidR="006F43CD">
        <w:t>.</w:t>
      </w:r>
      <w:r>
        <w:t xml:space="preserve"> </w:t>
      </w:r>
      <w:r w:rsidR="009F3874" w:rsidRPr="009F3874">
        <w:t>Standard form, similarity, trigonometry I and probability II</w:t>
      </w:r>
      <w:bookmarkEnd w:id="15"/>
    </w:p>
    <w:p w14:paraId="20E75966" w14:textId="49060AB5" w:rsidR="003947CA" w:rsidRDefault="003947CA" w:rsidP="003947CA">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5927C9" w:rsidRPr="004A4E17" w14:paraId="7E21C258" w14:textId="77777777" w:rsidTr="00406858">
        <w:trPr>
          <w:trHeight w:hRule="exact" w:val="440"/>
          <w:tblHeader/>
        </w:trPr>
        <w:tc>
          <w:tcPr>
            <w:tcW w:w="2552" w:type="dxa"/>
            <w:shd w:val="clear" w:color="auto" w:fill="EA5B0C"/>
            <w:tcMar>
              <w:top w:w="113" w:type="dxa"/>
              <w:bottom w:w="113" w:type="dxa"/>
            </w:tcMar>
            <w:vAlign w:val="center"/>
          </w:tcPr>
          <w:p w14:paraId="273DB939" w14:textId="2B88C56A" w:rsidR="005927C9" w:rsidRPr="004A4E17" w:rsidRDefault="005927C9" w:rsidP="00406858">
            <w:pPr>
              <w:pStyle w:val="TableHead"/>
            </w:pPr>
            <w:r w:rsidRPr="004A4E17">
              <w:t>Syllabus ref</w:t>
            </w:r>
            <w:r>
              <w:t>.</w:t>
            </w:r>
          </w:p>
        </w:tc>
        <w:tc>
          <w:tcPr>
            <w:tcW w:w="2126" w:type="dxa"/>
            <w:shd w:val="clear" w:color="auto" w:fill="EA5B0C"/>
            <w:tcMar>
              <w:top w:w="113" w:type="dxa"/>
              <w:bottom w:w="113" w:type="dxa"/>
            </w:tcMar>
            <w:vAlign w:val="center"/>
          </w:tcPr>
          <w:p w14:paraId="05F781DF" w14:textId="77777777" w:rsidR="005927C9" w:rsidRPr="004A4E17" w:rsidRDefault="005927C9" w:rsidP="00406858">
            <w:pPr>
              <w:pStyle w:val="TableHead"/>
            </w:pPr>
            <w:r w:rsidRPr="004A4E17">
              <w:t>Learning objectives</w:t>
            </w:r>
          </w:p>
        </w:tc>
        <w:tc>
          <w:tcPr>
            <w:tcW w:w="9923" w:type="dxa"/>
            <w:shd w:val="clear" w:color="auto" w:fill="EA5B0C"/>
            <w:tcMar>
              <w:top w:w="113" w:type="dxa"/>
              <w:bottom w:w="113" w:type="dxa"/>
            </w:tcMar>
            <w:vAlign w:val="center"/>
          </w:tcPr>
          <w:p w14:paraId="033E0A67" w14:textId="77777777" w:rsidR="005927C9" w:rsidRPr="00DF2AEF" w:rsidRDefault="005927C9" w:rsidP="00406858">
            <w:pPr>
              <w:pStyle w:val="TableHead"/>
            </w:pPr>
            <w:r w:rsidRPr="00DF2AEF">
              <w:t>Suggested teaching activities</w:t>
            </w:r>
            <w:r>
              <w:t xml:space="preserve"> </w:t>
            </w:r>
          </w:p>
        </w:tc>
      </w:tr>
      <w:tr w:rsidR="00EB674C" w:rsidRPr="00EB4187" w14:paraId="3BF54A50" w14:textId="77777777" w:rsidTr="001B42A8">
        <w:tblPrEx>
          <w:tblCellMar>
            <w:top w:w="0" w:type="dxa"/>
            <w:bottom w:w="0" w:type="dxa"/>
          </w:tblCellMar>
        </w:tblPrEx>
        <w:tc>
          <w:tcPr>
            <w:tcW w:w="2552" w:type="dxa"/>
            <w:tcMar>
              <w:top w:w="113" w:type="dxa"/>
              <w:bottom w:w="113" w:type="dxa"/>
            </w:tcMar>
          </w:tcPr>
          <w:p w14:paraId="74C883D6" w14:textId="77777777" w:rsidR="00EB674C" w:rsidRDefault="00EB674C" w:rsidP="001B42A8">
            <w:pPr>
              <w:pStyle w:val="BodyText"/>
              <w:rPr>
                <w:lang w:eastAsia="en-GB"/>
              </w:rPr>
            </w:pPr>
            <w:r>
              <w:rPr>
                <w:lang w:eastAsia="en-GB"/>
              </w:rPr>
              <w:t xml:space="preserve">C1.8 </w:t>
            </w:r>
          </w:p>
          <w:p w14:paraId="4B769F21" w14:textId="79E6912F" w:rsidR="00EB674C" w:rsidRPr="004A4E17" w:rsidRDefault="00EB674C" w:rsidP="001B42A8">
            <w:pPr>
              <w:pStyle w:val="BodyText"/>
              <w:rPr>
                <w:lang w:eastAsia="en-GB"/>
              </w:rPr>
            </w:pPr>
            <w:r>
              <w:rPr>
                <w:lang w:eastAsia="en-GB"/>
              </w:rPr>
              <w:t xml:space="preserve">and </w:t>
            </w:r>
            <w:r w:rsidRPr="001B42A8">
              <w:rPr>
                <w:shd w:val="clear" w:color="auto" w:fill="FEEFE6"/>
                <w:lang w:eastAsia="en-GB"/>
              </w:rPr>
              <w:t>E1.8</w:t>
            </w:r>
            <w:r w:rsidR="006543D3" w:rsidRPr="006543D3">
              <w:rPr>
                <w:lang w:eastAsia="en-GB"/>
              </w:rPr>
              <w:t xml:space="preserve"> Standard form</w:t>
            </w:r>
          </w:p>
        </w:tc>
        <w:tc>
          <w:tcPr>
            <w:tcW w:w="2126" w:type="dxa"/>
            <w:tcMar>
              <w:top w:w="113" w:type="dxa"/>
              <w:bottom w:w="113" w:type="dxa"/>
            </w:tcMar>
          </w:tcPr>
          <w:p w14:paraId="20C38E88" w14:textId="77777777" w:rsidR="00EB674C" w:rsidRPr="009F7F81" w:rsidRDefault="00EB674C" w:rsidP="00CD5BA1">
            <w:pPr>
              <w:pStyle w:val="ListParagraph"/>
              <w:numPr>
                <w:ilvl w:val="0"/>
                <w:numId w:val="65"/>
              </w:numPr>
              <w:autoSpaceDE w:val="0"/>
              <w:autoSpaceDN w:val="0"/>
              <w:adjustRightInd w:val="0"/>
              <w:ind w:left="323" w:hanging="283"/>
              <w:rPr>
                <w:rFonts w:cs="Arial"/>
                <w:lang w:eastAsia="en-GB"/>
              </w:rPr>
            </w:pPr>
            <w:r w:rsidRPr="009F7F81">
              <w:rPr>
                <w:rFonts w:cs="Arial"/>
                <w:lang w:eastAsia="en-GB"/>
              </w:rPr>
              <w:t xml:space="preserve">Use the standard form </w:t>
            </w:r>
            <w:r w:rsidRPr="009F7F81">
              <w:rPr>
                <w:rFonts w:cs="Arial"/>
                <w:i/>
                <w:lang w:eastAsia="en-GB"/>
              </w:rPr>
              <w:t>A</w:t>
            </w:r>
            <w:r w:rsidRPr="009F7F81">
              <w:rPr>
                <w:rFonts w:cs="Arial"/>
                <w:lang w:eastAsia="en-GB"/>
              </w:rPr>
              <w:t xml:space="preserve"> × 10</w:t>
            </w:r>
            <w:r w:rsidRPr="009F7F81">
              <w:rPr>
                <w:rFonts w:cs="Arial"/>
                <w:i/>
                <w:vertAlign w:val="superscript"/>
                <w:lang w:eastAsia="en-GB"/>
              </w:rPr>
              <w:t>n</w:t>
            </w:r>
            <w:r w:rsidRPr="009F7F81">
              <w:rPr>
                <w:rFonts w:cs="Arial"/>
                <w:lang w:eastAsia="en-GB"/>
              </w:rPr>
              <w:t xml:space="preserve"> where </w:t>
            </w:r>
            <w:r w:rsidRPr="009F7F81">
              <w:rPr>
                <w:rFonts w:cs="Arial"/>
                <w:i/>
                <w:lang w:eastAsia="en-GB"/>
              </w:rPr>
              <w:t>n</w:t>
            </w:r>
            <w:r w:rsidRPr="009F7F81">
              <w:rPr>
                <w:rFonts w:cs="Arial"/>
                <w:lang w:eastAsia="en-GB"/>
              </w:rPr>
              <w:t xml:space="preserve"> is a positive or negative integer, and 1 ≤ </w:t>
            </w:r>
            <w:r w:rsidRPr="009F7F81">
              <w:rPr>
                <w:rFonts w:cs="Arial"/>
                <w:i/>
                <w:lang w:eastAsia="en-GB"/>
              </w:rPr>
              <w:t>A</w:t>
            </w:r>
            <w:r w:rsidRPr="009F7F81">
              <w:rPr>
                <w:rFonts w:cs="Arial"/>
                <w:lang w:eastAsia="en-GB"/>
              </w:rPr>
              <w:t xml:space="preserve"> &lt; 10. </w:t>
            </w:r>
            <w:r w:rsidRPr="000420CE">
              <w:rPr>
                <w:position w:val="-4"/>
                <w:lang w:eastAsia="en-GB"/>
              </w:rPr>
              <w:object w:dxaOrig="160" w:dyaOrig="240" w14:anchorId="07BA6A8A">
                <v:shape id="_x0000_i1027" type="#_x0000_t75" style="width:8.25pt;height:12.75pt" o:ole="">
                  <v:imagedata r:id="rId144" o:title=""/>
                </v:shape>
                <o:OLEObject Type="Embed" ProgID="Equation.DSMT4" ShapeID="_x0000_i1027" DrawAspect="Content" ObjectID="_1725717509" r:id="rId145"/>
              </w:object>
            </w:r>
            <w:r w:rsidRPr="009F7F81">
              <w:rPr>
                <w:rFonts w:cs="Arial"/>
                <w:lang w:eastAsia="en-GB"/>
              </w:rPr>
              <w:t xml:space="preserve"> </w:t>
            </w:r>
          </w:p>
          <w:p w14:paraId="093FAD35" w14:textId="77777777" w:rsidR="00EB674C" w:rsidRPr="000420CE" w:rsidRDefault="00EB674C" w:rsidP="009F7F81">
            <w:pPr>
              <w:autoSpaceDE w:val="0"/>
              <w:autoSpaceDN w:val="0"/>
              <w:adjustRightInd w:val="0"/>
              <w:ind w:left="323" w:hanging="283"/>
              <w:rPr>
                <w:rFonts w:cs="Arial"/>
                <w:szCs w:val="20"/>
                <w:lang w:eastAsia="en-GB"/>
              </w:rPr>
            </w:pPr>
          </w:p>
          <w:p w14:paraId="6AE48DC3" w14:textId="77777777" w:rsidR="00EB674C" w:rsidRPr="009F7F81" w:rsidRDefault="00EB674C" w:rsidP="00CD5BA1">
            <w:pPr>
              <w:pStyle w:val="ListParagraph"/>
              <w:numPr>
                <w:ilvl w:val="0"/>
                <w:numId w:val="65"/>
              </w:numPr>
              <w:autoSpaceDE w:val="0"/>
              <w:autoSpaceDN w:val="0"/>
              <w:adjustRightInd w:val="0"/>
              <w:ind w:left="323" w:hanging="283"/>
              <w:rPr>
                <w:rFonts w:cs="Arial"/>
                <w:lang w:eastAsia="en-GB"/>
              </w:rPr>
            </w:pPr>
            <w:r w:rsidRPr="009F7F81">
              <w:rPr>
                <w:rFonts w:cs="Arial"/>
                <w:lang w:eastAsia="en-GB"/>
              </w:rPr>
              <w:t>Convert numbers into and out of standard form.</w:t>
            </w:r>
          </w:p>
          <w:p w14:paraId="5D1F64EE" w14:textId="77777777" w:rsidR="00EB674C" w:rsidRPr="000420CE" w:rsidRDefault="00EB674C" w:rsidP="009F7F81">
            <w:pPr>
              <w:autoSpaceDE w:val="0"/>
              <w:autoSpaceDN w:val="0"/>
              <w:adjustRightInd w:val="0"/>
              <w:ind w:left="323" w:hanging="283"/>
              <w:rPr>
                <w:rFonts w:cs="Arial"/>
                <w:szCs w:val="20"/>
                <w:lang w:eastAsia="en-GB"/>
              </w:rPr>
            </w:pPr>
          </w:p>
          <w:p w14:paraId="186FD84D" w14:textId="77777777" w:rsidR="00EB674C" w:rsidRPr="009F7F81" w:rsidRDefault="00EB674C" w:rsidP="00CD5BA1">
            <w:pPr>
              <w:pStyle w:val="ListParagraph"/>
              <w:numPr>
                <w:ilvl w:val="0"/>
                <w:numId w:val="65"/>
              </w:numPr>
              <w:autoSpaceDE w:val="0"/>
              <w:autoSpaceDN w:val="0"/>
              <w:adjustRightInd w:val="0"/>
              <w:ind w:left="323" w:hanging="283"/>
              <w:rPr>
                <w:rFonts w:cs="Arial"/>
                <w:lang w:eastAsia="en-GB"/>
              </w:rPr>
            </w:pPr>
            <w:r w:rsidRPr="009F7F81">
              <w:rPr>
                <w:rFonts w:cs="Arial"/>
                <w:lang w:eastAsia="en-GB"/>
              </w:rPr>
              <w:t>Calculate with values in standard form.</w:t>
            </w:r>
          </w:p>
          <w:p w14:paraId="15C9D3A6" w14:textId="77777777" w:rsidR="00EB674C" w:rsidRPr="004A4E17" w:rsidRDefault="00EB674C" w:rsidP="001B42A8">
            <w:pPr>
              <w:pStyle w:val="BodyText"/>
              <w:rPr>
                <w:lang w:eastAsia="en-GB"/>
              </w:rPr>
            </w:pPr>
          </w:p>
        </w:tc>
        <w:tc>
          <w:tcPr>
            <w:tcW w:w="9923" w:type="dxa"/>
            <w:tcMar>
              <w:top w:w="113" w:type="dxa"/>
              <w:bottom w:w="113" w:type="dxa"/>
            </w:tcMar>
          </w:tcPr>
          <w:p w14:paraId="7AC93A54" w14:textId="77777777" w:rsidR="00EB674C" w:rsidRPr="000420CE" w:rsidRDefault="00EB674C" w:rsidP="001B42A8">
            <w:pPr>
              <w:autoSpaceDE w:val="0"/>
              <w:autoSpaceDN w:val="0"/>
              <w:adjustRightInd w:val="0"/>
              <w:rPr>
                <w:rFonts w:cs="Arial"/>
                <w:b/>
                <w:szCs w:val="20"/>
                <w:lang w:eastAsia="en-GB"/>
              </w:rPr>
            </w:pPr>
            <w:r>
              <w:rPr>
                <w:rFonts w:cs="Arial"/>
                <w:szCs w:val="20"/>
                <w:lang w:eastAsia="en-GB"/>
              </w:rPr>
              <w:t>G</w:t>
            </w:r>
            <w:r w:rsidRPr="000420CE">
              <w:rPr>
                <w:rFonts w:cs="Arial"/>
                <w:szCs w:val="20"/>
                <w:lang w:eastAsia="en-GB"/>
              </w:rPr>
              <w:t xml:space="preserve">ive learners a range of examples showing how to write numbers in standard form and </w:t>
            </w:r>
            <w:r>
              <w:rPr>
                <w:rFonts w:cs="Arial"/>
                <w:szCs w:val="20"/>
                <w:lang w:eastAsia="en-GB"/>
              </w:rPr>
              <w:t>to convert standard form to numbers</w:t>
            </w:r>
            <w:r w:rsidRPr="000420CE">
              <w:rPr>
                <w:rFonts w:cs="Arial"/>
                <w:szCs w:val="20"/>
                <w:lang w:eastAsia="en-GB"/>
              </w:rPr>
              <w:t xml:space="preserve">. Emphasise to learners that different calculators display standard form in different ways and check that they know how to input numbers in standard form into </w:t>
            </w:r>
            <w:r w:rsidRPr="000420CE">
              <w:rPr>
                <w:rFonts w:cs="Arial"/>
                <w:b/>
                <w:szCs w:val="20"/>
                <w:lang w:eastAsia="en-GB"/>
              </w:rPr>
              <w:t xml:space="preserve">their </w:t>
            </w:r>
            <w:r w:rsidRPr="000420CE">
              <w:rPr>
                <w:rFonts w:cs="Arial"/>
                <w:szCs w:val="20"/>
                <w:lang w:eastAsia="en-GB"/>
              </w:rPr>
              <w:t>calculator.</w:t>
            </w:r>
            <w:r w:rsidRPr="000420CE">
              <w:rPr>
                <w:rFonts w:cs="Arial"/>
                <w:b/>
                <w:szCs w:val="20"/>
                <w:lang w:eastAsia="en-GB"/>
              </w:rPr>
              <w:t xml:space="preserve">  </w:t>
            </w:r>
          </w:p>
          <w:p w14:paraId="14CF9D1B" w14:textId="77777777" w:rsidR="00EB674C" w:rsidRPr="000420CE" w:rsidRDefault="00EB674C" w:rsidP="001B42A8">
            <w:pPr>
              <w:spacing w:before="73"/>
              <w:rPr>
                <w:rFonts w:cs="Arial"/>
                <w:spacing w:val="-7"/>
                <w:szCs w:val="20"/>
              </w:rPr>
            </w:pPr>
            <w:r>
              <w:rPr>
                <w:rFonts w:cs="Arial"/>
                <w:szCs w:val="20"/>
                <w:lang w:eastAsia="en-GB"/>
              </w:rPr>
              <w:t>Use t</w:t>
            </w:r>
            <w:r w:rsidRPr="000420CE">
              <w:rPr>
                <w:rFonts w:cs="Arial"/>
                <w:szCs w:val="20"/>
                <w:lang w:eastAsia="en-GB"/>
              </w:rPr>
              <w:t xml:space="preserve">he </w:t>
            </w:r>
            <w:r w:rsidRPr="000420CE">
              <w:rPr>
                <w:rFonts w:cs="Arial"/>
                <w:szCs w:val="20"/>
              </w:rPr>
              <w:t>Maths Is Fun website (</w:t>
            </w:r>
            <w:hyperlink r:id="rId146" w:history="1">
              <w:r w:rsidRPr="000420CE">
                <w:rPr>
                  <w:rStyle w:val="Hyperlink"/>
                  <w:rFonts w:cs="Arial"/>
                  <w:szCs w:val="20"/>
                </w:rPr>
                <w:t>www.mathsisfun.com</w:t>
              </w:r>
            </w:hyperlink>
            <w:r w:rsidRPr="000420CE">
              <w:rPr>
                <w:rFonts w:cs="Arial"/>
                <w:szCs w:val="20"/>
              </w:rPr>
              <w:t xml:space="preserve">) </w:t>
            </w:r>
            <w:r w:rsidRPr="000420CE">
              <w:rPr>
                <w:rFonts w:cs="Arial"/>
                <w:szCs w:val="20"/>
                <w:lang w:eastAsia="en-GB"/>
              </w:rPr>
              <w:t>to make links between the rules of indices and standard notation.  Search for ‘Index notation and powers of 10’ .</w:t>
            </w:r>
            <w:r w:rsidRPr="000420CE">
              <w:rPr>
                <w:rFonts w:cs="Arial"/>
                <w:spacing w:val="-7"/>
                <w:szCs w:val="20"/>
              </w:rPr>
              <w:t xml:space="preserve"> </w:t>
            </w:r>
          </w:p>
          <w:p w14:paraId="7BCAE08F" w14:textId="77777777" w:rsidR="00EB674C" w:rsidRPr="000420CE" w:rsidRDefault="00EB674C" w:rsidP="001B42A8">
            <w:pPr>
              <w:spacing w:before="73"/>
              <w:rPr>
                <w:rFonts w:cs="Arial"/>
                <w:spacing w:val="-7"/>
                <w:szCs w:val="20"/>
              </w:rPr>
            </w:pPr>
            <w:r>
              <w:rPr>
                <w:rFonts w:cs="Arial"/>
                <w:spacing w:val="-7"/>
                <w:szCs w:val="20"/>
              </w:rPr>
              <w:br/>
              <w:t xml:space="preserve">Learners could explore the </w:t>
            </w:r>
            <w:r w:rsidRPr="000420CE">
              <w:rPr>
                <w:rFonts w:cs="Arial"/>
                <w:spacing w:val="-7"/>
                <w:szCs w:val="20"/>
              </w:rPr>
              <w:t xml:space="preserve">following problem: </w:t>
            </w:r>
          </w:p>
          <w:p w14:paraId="3115C04B" w14:textId="77777777" w:rsidR="00EB674C" w:rsidRPr="000420CE" w:rsidRDefault="00EB674C" w:rsidP="001B42A8">
            <w:pPr>
              <w:spacing w:before="73"/>
              <w:rPr>
                <w:rFonts w:cs="Arial"/>
                <w:szCs w:val="20"/>
              </w:rPr>
            </w:pPr>
            <w:r w:rsidRPr="000420CE">
              <w:rPr>
                <w:rFonts w:cs="Arial"/>
                <w:szCs w:val="20"/>
              </w:rPr>
              <w:t xml:space="preserve">Using </w:t>
            </w:r>
            <w:r w:rsidRPr="000420CE">
              <w:rPr>
                <w:rFonts w:cs="Arial"/>
                <w:i/>
                <w:szCs w:val="20"/>
              </w:rPr>
              <w:t>a</w:t>
            </w:r>
            <w:r w:rsidRPr="000420CE">
              <w:rPr>
                <w:rFonts w:cs="Arial"/>
                <w:szCs w:val="20"/>
              </w:rPr>
              <w:t xml:space="preserve"> = 6 × 10</w:t>
            </w:r>
            <w:r w:rsidRPr="000420CE">
              <w:rPr>
                <w:rFonts w:cs="Arial"/>
                <w:szCs w:val="20"/>
                <w:vertAlign w:val="superscript"/>
              </w:rPr>
              <w:t xml:space="preserve">3 </w:t>
            </w:r>
            <w:r w:rsidRPr="000420CE">
              <w:rPr>
                <w:rFonts w:cs="Arial"/>
                <w:szCs w:val="20"/>
              </w:rPr>
              <w:t xml:space="preserve">and </w:t>
            </w:r>
            <w:r w:rsidRPr="000420CE">
              <w:rPr>
                <w:rFonts w:cs="Arial"/>
                <w:i/>
                <w:szCs w:val="20"/>
              </w:rPr>
              <w:t>b</w:t>
            </w:r>
            <w:r w:rsidRPr="000420CE">
              <w:rPr>
                <w:rFonts w:cs="Arial"/>
                <w:szCs w:val="20"/>
              </w:rPr>
              <w:t xml:space="preserve"> = 3 × 10</w:t>
            </w:r>
            <w:r w:rsidRPr="000420CE">
              <w:rPr>
                <w:rFonts w:cs="Arial"/>
                <w:szCs w:val="20"/>
                <w:vertAlign w:val="superscript"/>
              </w:rPr>
              <w:t xml:space="preserve">2 </w:t>
            </w:r>
            <w:r w:rsidRPr="000420CE">
              <w:rPr>
                <w:rFonts w:cs="Arial"/>
                <w:szCs w:val="20"/>
              </w:rPr>
              <w:t xml:space="preserve">determine which of these calculations gives the largest solution and which gives the smallest. </w:t>
            </w:r>
          </w:p>
          <w:p w14:paraId="2A7EB7EB" w14:textId="77777777" w:rsidR="00EB674C" w:rsidRPr="000420CE" w:rsidRDefault="00EB674C" w:rsidP="001B42A8">
            <w:pPr>
              <w:pStyle w:val="BodyText"/>
              <w:spacing w:line="360" w:lineRule="auto"/>
              <w:ind w:right="1310"/>
            </w:pPr>
            <w:r w:rsidRPr="000420CE">
              <w:rPr>
                <w:noProof/>
                <w:lang w:eastAsia="en-GB"/>
              </w:rPr>
              <mc:AlternateContent>
                <mc:Choice Requires="wps">
                  <w:drawing>
                    <wp:anchor distT="0" distB="0" distL="114300" distR="114300" simplePos="0" relativeHeight="251656704" behindDoc="1" locked="0" layoutInCell="1" allowOverlap="1" wp14:anchorId="4C30A86B" wp14:editId="15004CAE">
                      <wp:simplePos x="0" y="0"/>
                      <wp:positionH relativeFrom="column">
                        <wp:posOffset>977900</wp:posOffset>
                      </wp:positionH>
                      <wp:positionV relativeFrom="paragraph">
                        <wp:posOffset>33655</wp:posOffset>
                      </wp:positionV>
                      <wp:extent cx="577850" cy="285750"/>
                      <wp:effectExtent l="0" t="0" r="12700" b="19050"/>
                      <wp:wrapTight wrapText="bothSides">
                        <wp:wrapPolygon edited="0">
                          <wp:start x="0" y="0"/>
                          <wp:lineTo x="0" y="21600"/>
                          <wp:lineTo x="21363" y="21600"/>
                          <wp:lineTo x="21363" y="0"/>
                          <wp:lineTo x="0" y="0"/>
                        </wp:wrapPolygon>
                      </wp:wrapTight>
                      <wp:docPr id="24" name="Text Box 24"/>
                      <wp:cNvGraphicFramePr/>
                      <a:graphic xmlns:a="http://schemas.openxmlformats.org/drawingml/2006/main">
                        <a:graphicData uri="http://schemas.microsoft.com/office/word/2010/wordprocessingShape">
                          <wps:wsp>
                            <wps:cNvSpPr txBox="1"/>
                            <wps:spPr>
                              <a:xfrm>
                                <a:off x="0" y="0"/>
                                <a:ext cx="577850" cy="285750"/>
                              </a:xfrm>
                              <a:prstGeom prst="rect">
                                <a:avLst/>
                              </a:prstGeom>
                              <a:solidFill>
                                <a:schemeClr val="lt1"/>
                              </a:solidFill>
                              <a:ln w="6350">
                                <a:solidFill>
                                  <a:prstClr val="black"/>
                                </a:solidFill>
                              </a:ln>
                              <a:effectLst/>
                            </wps:spPr>
                            <wps:style>
                              <a:lnRef idx="0">
                                <a:schemeClr val="accent1"/>
                              </a:lnRef>
                              <a:fillRef idx="0">
                                <a:schemeClr val="accent1"/>
                              </a:fillRef>
                              <a:effectRef idx="0">
                                <a:schemeClr val="accent1"/>
                              </a:effectRef>
                              <a:fontRef idx="minor">
                                <a:schemeClr val="dk1"/>
                              </a:fontRef>
                            </wps:style>
                            <wps:txbx>
                              <w:txbxContent>
                                <w:p w14:paraId="1595E975" w14:textId="77777777" w:rsidR="00EB674C" w:rsidRPr="00DC2E8D" w:rsidRDefault="00EB674C" w:rsidP="00EB674C">
                                  <w:pPr>
                                    <w:jc w:val="center"/>
                                    <w:rPr>
                                      <w:b/>
                                    </w:rPr>
                                  </w:pPr>
                                  <w:r w:rsidRPr="005D4DA8">
                                    <w:rPr>
                                      <w:i/>
                                    </w:rPr>
                                    <w:t>a</w:t>
                                  </w:r>
                                  <w:r w:rsidRPr="00DC2E8D">
                                    <w:rPr>
                                      <w:b/>
                                    </w:rPr>
                                    <w:t xml:space="preserve"> × </w:t>
                                  </w:r>
                                  <w:r w:rsidRPr="005D4DA8">
                                    <w:rPr>
                                      <w:i/>
                                    </w:rPr>
                                    <w:t>b</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C30A86B" id="_x0000_t202" coordsize="21600,21600" o:spt="202" path="m,l,21600r21600,l21600,xe">
                      <v:stroke joinstyle="miter"/>
                      <v:path gradientshapeok="t" o:connecttype="rect"/>
                    </v:shapetype>
                    <v:shape id="Text Box 24" o:spid="_x0000_s1035" type="#_x0000_t202" style="position:absolute;margin-left:77pt;margin-top:2.65pt;width:45.5pt;height:22.5pt;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xkMgAIAAJMFAAAOAAAAZHJzL2Uyb0RvYy54bWysVEtv2zAMvg/YfxB0X51kSZMGcYqsRYYB&#10;QVssHXpWZCkRKouapMTOfv0o2Xn0cemwi02J5EfyE8nJdV1qshPOKzA57V50KBGGQ6HMOqe/Hudf&#10;RpT4wEzBNBiR073w9Hr6+dOksmPRgw3oQjiCIMaPK5vTTQh2nGWeb0TJ/AVYYVApwZUs4NGts8Kx&#10;CtFLnfU6ncusAldYB1x4j7e3jZJOE76Ugod7Kb0IROcUcwvp69J3Fb/ZdMLGa8fsRvE2DfYPWZRM&#10;GQx6hLplgZGtU2+gSsUdeJDhgkOZgZSKi1QDVtPtvKpmuWFWpFqQHG+PNPn/B8vvdkv74Eiov0GN&#10;DxgJqawfe7yM9dTSlfGPmRLUI4X7I22iDoTj5WA4HA1Qw1HVGw2GKCNKdnK2zofvAkoShZw6fJVE&#10;FtstfGhMDyYxlgetirnSOh1iJ4gb7ciO4RvqkFJE8BdW2pAqp5dfMfQbhAh99F9pxp/b9M4QEE+b&#10;6ClSz7RpnYhIUthrEW20+SkkUUXi450cGefCHPNM1tFKYkUfcWztT1l9xLmpAz1SZDDh6FwqA65h&#10;6SW1xfOBWtnY4xue1R3FUK9qLDynV4c+WUGxx/Zx0EyWt3yukO8F8+GBORwl7AtcD+EeP1IDPhK0&#10;EiUbcH/eu4/22OGopaTC0cyp/71lTlCifxjs/atuvx9nOR36g2EPD+5cszrXmG15A9g5XVxElicx&#10;2gd9EKWD8gm3yCxGRRUzHGPnNBzEm9AsDNxCXMxmyQin17KwMEvLI3RkOfbZY/3EnG37POCA3MFh&#10;iNn4Vbs3ttHTwGwbQKo0C5HnhtWWf5z8NE3tloqr5fycrE67dPoXAAD//wMAUEsDBBQABgAIAAAA&#10;IQAXbc672gAAAAgBAAAPAAAAZHJzL2Rvd25yZXYueG1sTI/BTsMwEETvSPyDtUjcqEPboBDiVIAK&#10;F04tiLMbb22LeB3Fbhr+nuUEx6dZzb5pNnPoxYRj8pEU3C4KEEhdNJ6sgo/3l5sKRMqajO4joYJv&#10;TLBpLy8aXZt4ph1O+2wFl1CqtQKX81BLmTqHQadFHJA4O8Yx6Mw4WmlGfeby0MtlUdzJoD3xB6cH&#10;fHbYfe1PQcH2yd7brtKj21bG+2n+PL7ZV6Wur+bHBxAZ5/x3DL/6rA4tOx3iiUwSPXO55i1ZQbkC&#10;wflyXTIfmIsVyLaR/we0PwAAAP//AwBQSwECLQAUAAYACAAAACEAtoM4kv4AAADhAQAAEwAAAAAA&#10;AAAAAAAAAAAAAAAAW0NvbnRlbnRfVHlwZXNdLnhtbFBLAQItABQABgAIAAAAIQA4/SH/1gAAAJQB&#10;AAALAAAAAAAAAAAAAAAAAC8BAABfcmVscy8ucmVsc1BLAQItABQABgAIAAAAIQAL+xkMgAIAAJMF&#10;AAAOAAAAAAAAAAAAAAAAAC4CAABkcnMvZTJvRG9jLnhtbFBLAQItABQABgAIAAAAIQAXbc672gAA&#10;AAgBAAAPAAAAAAAAAAAAAAAAANoEAABkcnMvZG93bnJldi54bWxQSwUGAAAAAAQABADzAAAA4QUA&#10;AAAA&#10;" fillcolor="white [3201]" strokeweight=".5pt">
                      <v:textbox>
                        <w:txbxContent>
                          <w:p w14:paraId="1595E975" w14:textId="77777777" w:rsidR="00EB674C" w:rsidRPr="00DC2E8D" w:rsidRDefault="00EB674C" w:rsidP="00EB674C">
                            <w:pPr>
                              <w:jc w:val="center"/>
                              <w:rPr>
                                <w:b/>
                              </w:rPr>
                            </w:pPr>
                            <w:r w:rsidRPr="005D4DA8">
                              <w:rPr>
                                <w:i/>
                              </w:rPr>
                              <w:t>a</w:t>
                            </w:r>
                            <w:r w:rsidRPr="00DC2E8D">
                              <w:rPr>
                                <w:b/>
                              </w:rPr>
                              <w:t xml:space="preserve"> × </w:t>
                            </w:r>
                            <w:r w:rsidRPr="005D4DA8">
                              <w:rPr>
                                <w:i/>
                              </w:rPr>
                              <w:t>b</w:t>
                            </w:r>
                          </w:p>
                        </w:txbxContent>
                      </v:textbox>
                      <w10:wrap type="tight"/>
                    </v:shape>
                  </w:pict>
                </mc:Fallback>
              </mc:AlternateContent>
            </w:r>
            <w:r w:rsidRPr="000420CE">
              <w:rPr>
                <w:noProof/>
                <w:lang w:eastAsia="en-GB"/>
              </w:rPr>
              <mc:AlternateContent>
                <mc:Choice Requires="wps">
                  <w:drawing>
                    <wp:anchor distT="0" distB="0" distL="114300" distR="114300" simplePos="0" relativeHeight="251659776" behindDoc="1" locked="0" layoutInCell="1" allowOverlap="1" wp14:anchorId="536E454C" wp14:editId="2F7DF0DE">
                      <wp:simplePos x="0" y="0"/>
                      <wp:positionH relativeFrom="column">
                        <wp:posOffset>4248150</wp:posOffset>
                      </wp:positionH>
                      <wp:positionV relativeFrom="paragraph">
                        <wp:posOffset>65405</wp:posOffset>
                      </wp:positionV>
                      <wp:extent cx="577850" cy="285750"/>
                      <wp:effectExtent l="0" t="0" r="12700" b="19050"/>
                      <wp:wrapTight wrapText="bothSides">
                        <wp:wrapPolygon edited="0">
                          <wp:start x="0" y="0"/>
                          <wp:lineTo x="0" y="21600"/>
                          <wp:lineTo x="21363" y="21600"/>
                          <wp:lineTo x="21363" y="0"/>
                          <wp:lineTo x="0" y="0"/>
                        </wp:wrapPolygon>
                      </wp:wrapTight>
                      <wp:docPr id="23" name="Text Box 23"/>
                      <wp:cNvGraphicFramePr/>
                      <a:graphic xmlns:a="http://schemas.openxmlformats.org/drawingml/2006/main">
                        <a:graphicData uri="http://schemas.microsoft.com/office/word/2010/wordprocessingShape">
                          <wps:wsp>
                            <wps:cNvSpPr txBox="1"/>
                            <wps:spPr>
                              <a:xfrm>
                                <a:off x="0" y="0"/>
                                <a:ext cx="577850" cy="285750"/>
                              </a:xfrm>
                              <a:prstGeom prst="rect">
                                <a:avLst/>
                              </a:prstGeom>
                              <a:solidFill>
                                <a:schemeClr val="lt1"/>
                              </a:solidFill>
                              <a:ln w="6350">
                                <a:solidFill>
                                  <a:prstClr val="black"/>
                                </a:solidFill>
                              </a:ln>
                              <a:effectLst/>
                            </wps:spPr>
                            <wps:style>
                              <a:lnRef idx="0">
                                <a:schemeClr val="accent1"/>
                              </a:lnRef>
                              <a:fillRef idx="0">
                                <a:schemeClr val="accent1"/>
                              </a:fillRef>
                              <a:effectRef idx="0">
                                <a:schemeClr val="accent1"/>
                              </a:effectRef>
                              <a:fontRef idx="minor">
                                <a:schemeClr val="dk1"/>
                              </a:fontRef>
                            </wps:style>
                            <wps:txbx>
                              <w:txbxContent>
                                <w:p w14:paraId="3329DF42" w14:textId="77777777" w:rsidR="00EB674C" w:rsidRPr="00DC2E8D" w:rsidRDefault="00EB674C" w:rsidP="00EB674C">
                                  <w:pPr>
                                    <w:jc w:val="center"/>
                                    <w:rPr>
                                      <w:b/>
                                    </w:rPr>
                                  </w:pPr>
                                  <w:r w:rsidRPr="005D4DA8">
                                    <w:rPr>
                                      <w:i/>
                                    </w:rPr>
                                    <w:t>b</w:t>
                                  </w:r>
                                  <w:r w:rsidRPr="00DC2E8D">
                                    <w:rPr>
                                      <w:b/>
                                    </w:rPr>
                                    <w:t xml:space="preserve"> </w:t>
                                  </w:r>
                                  <w:r>
                                    <w:rPr>
                                      <w:b/>
                                    </w:rPr>
                                    <w:t>÷</w:t>
                                  </w:r>
                                  <w:r w:rsidRPr="00DC2E8D">
                                    <w:rPr>
                                      <w:b/>
                                    </w:rPr>
                                    <w:t xml:space="preserve"> </w:t>
                                  </w:r>
                                  <w:r w:rsidRPr="005D4DA8">
                                    <w:rPr>
                                      <w:i/>
                                    </w:rPr>
                                    <w:t>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36E454C" id="Text Box 23" o:spid="_x0000_s1036" type="#_x0000_t202" style="position:absolute;margin-left:334.5pt;margin-top:5.15pt;width:45.5pt;height:22.5pt;z-index:-251656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5knefwIAAJQFAAAOAAAAZHJzL2Uyb0RvYy54bWysVEtv2zAMvg/YfxB0X51kTdMFdYqsRYcB&#10;xVqsHXpWZKkRKouaxMTOfv0o2Xn0cemwi02J5Cfy4+PsvK0tW6sQDbiSD48GnCknoTLuseS/7q8+&#10;nXIWUbhKWHCq5BsV+fns44ezxk/VCJZgKxUYgbg4bXzJl4h+WhRRLlUt4hF45UipIdQC6RgeiyqI&#10;htBrW4wGg5OigVD5AFLFSLeXnZLPMr7WSuKN1lEhsyWn2DB/Q/4u0reYnYnpYxB+aWQfhviHKGph&#10;HD26g7oUKNgqmFdQtZEBImg8klAXoLWRKudA2QwHL7K5Wwqvci5ETvQ7muL/g5U/1nf+NjBsv0JL&#10;BUyEND5OI12mfFod6vSnSBnpicLNjjbVIpN0OZ5MTsekkaQanY4nJBNKsXf2IeI3BTVLQskDVSWT&#10;JdbXETvTrUl6K4I11ZWxNh9SJ6gLG9haUA0t5hAJ/JmVdawp+clnevoVQoLe+S+skE99eAcIhGdd&#10;8lS5Z/qw9kRkCTdWJRvrfirNTJX5eCNGIaVyuzizdbLSlNF7HHv7fVTvce7yII/8MjjcOdfGQehY&#10;ek5t9bSlVnf2VMODvJOI7aKlxKlPconT1QKqDfVPgG60opdXhgi/FhFvRaBZosag/YA39NEWqErQ&#10;S5wtIfx56z7ZU4uTlrOGZrPk8fdKBMWZ/e6o+b8Mj4/TMOfD8XgyokM41CwONW5VXwC1zpA2kZdZ&#10;TPZot6IOUD/QGpmnV0klnKS3S45b8QK7jUFrSKr5PBvR+HqB1+7OywSdaE6Ndt8+iOD7RkeakB+w&#10;nWIxfdHvnW3ydDBfIWiTh2HPal8AGv08Tv2aSrvl8Jyt9st09hcAAP//AwBQSwMEFAAGAAgAAAAh&#10;AEjbMyvcAAAACQEAAA8AAABkcnMvZG93bnJldi54bWxMj8FOwzAQRO9I/IO1SNyoDVVDGuJUgAoX&#10;Ti2Isxu7tkW8jmw3DX/PcoLjzoxm37SbOQxsMin7iBJuFwKYwT5qj1bCx/vLTQ0sF4VaDRGNhG+T&#10;YdNdXrSq0fGMOzPti2VUgrlRElwpY8N57p0JKi/iaJC8Y0xBFTqT5TqpM5WHgd8JUfGgPNIHp0bz&#10;7Ez/tT8FCdsnu7Z9rZLb1tr7af48vtlXKa+v5scHYMXM5S8Mv/iEDh0xHeIJdWaDhKpa05ZChlgC&#10;o8B9JUg4SFitlsC7lv9f0P0AAAD//wMAUEsBAi0AFAAGAAgAAAAhALaDOJL+AAAA4QEAABMAAAAA&#10;AAAAAAAAAAAAAAAAAFtDb250ZW50X1R5cGVzXS54bWxQSwECLQAUAAYACAAAACEAOP0h/9YAAACU&#10;AQAACwAAAAAAAAAAAAAAAAAvAQAAX3JlbHMvLnJlbHNQSwECLQAUAAYACAAAACEAy+ZJ3n8CAACU&#10;BQAADgAAAAAAAAAAAAAAAAAuAgAAZHJzL2Uyb0RvYy54bWxQSwECLQAUAAYACAAAACEASNszK9wA&#10;AAAJAQAADwAAAAAAAAAAAAAAAADZBAAAZHJzL2Rvd25yZXYueG1sUEsFBgAAAAAEAAQA8wAAAOIF&#10;AAAAAA==&#10;" fillcolor="white [3201]" strokeweight=".5pt">
                      <v:textbox>
                        <w:txbxContent>
                          <w:p w14:paraId="3329DF42" w14:textId="77777777" w:rsidR="00EB674C" w:rsidRPr="00DC2E8D" w:rsidRDefault="00EB674C" w:rsidP="00EB674C">
                            <w:pPr>
                              <w:jc w:val="center"/>
                              <w:rPr>
                                <w:b/>
                              </w:rPr>
                            </w:pPr>
                            <w:r w:rsidRPr="005D4DA8">
                              <w:rPr>
                                <w:i/>
                              </w:rPr>
                              <w:t>b</w:t>
                            </w:r>
                            <w:r w:rsidRPr="00DC2E8D">
                              <w:rPr>
                                <w:b/>
                              </w:rPr>
                              <w:t xml:space="preserve"> </w:t>
                            </w:r>
                            <w:r>
                              <w:rPr>
                                <w:b/>
                              </w:rPr>
                              <w:t>÷</w:t>
                            </w:r>
                            <w:r w:rsidRPr="00DC2E8D">
                              <w:rPr>
                                <w:b/>
                              </w:rPr>
                              <w:t xml:space="preserve"> </w:t>
                            </w:r>
                            <w:r w:rsidRPr="005D4DA8">
                              <w:rPr>
                                <w:i/>
                              </w:rPr>
                              <w:t>a</w:t>
                            </w:r>
                          </w:p>
                        </w:txbxContent>
                      </v:textbox>
                      <w10:wrap type="tight"/>
                    </v:shape>
                  </w:pict>
                </mc:Fallback>
              </mc:AlternateContent>
            </w:r>
            <w:r w:rsidRPr="000420CE">
              <w:rPr>
                <w:noProof/>
                <w:lang w:eastAsia="en-GB"/>
              </w:rPr>
              <mc:AlternateContent>
                <mc:Choice Requires="wps">
                  <w:drawing>
                    <wp:anchor distT="0" distB="0" distL="114300" distR="114300" simplePos="0" relativeHeight="251658752" behindDoc="1" locked="0" layoutInCell="1" allowOverlap="1" wp14:anchorId="74A7361C" wp14:editId="2540515C">
                      <wp:simplePos x="0" y="0"/>
                      <wp:positionH relativeFrom="column">
                        <wp:posOffset>3200400</wp:posOffset>
                      </wp:positionH>
                      <wp:positionV relativeFrom="paragraph">
                        <wp:posOffset>65405</wp:posOffset>
                      </wp:positionV>
                      <wp:extent cx="577850" cy="285750"/>
                      <wp:effectExtent l="0" t="0" r="12700" b="19050"/>
                      <wp:wrapTight wrapText="bothSides">
                        <wp:wrapPolygon edited="0">
                          <wp:start x="0" y="0"/>
                          <wp:lineTo x="0" y="21600"/>
                          <wp:lineTo x="21363" y="21600"/>
                          <wp:lineTo x="21363" y="0"/>
                          <wp:lineTo x="0" y="0"/>
                        </wp:wrapPolygon>
                      </wp:wrapTight>
                      <wp:docPr id="22" name="Text Box 22"/>
                      <wp:cNvGraphicFramePr/>
                      <a:graphic xmlns:a="http://schemas.openxmlformats.org/drawingml/2006/main">
                        <a:graphicData uri="http://schemas.microsoft.com/office/word/2010/wordprocessingShape">
                          <wps:wsp>
                            <wps:cNvSpPr txBox="1"/>
                            <wps:spPr>
                              <a:xfrm>
                                <a:off x="0" y="0"/>
                                <a:ext cx="577850" cy="285750"/>
                              </a:xfrm>
                              <a:prstGeom prst="rect">
                                <a:avLst/>
                              </a:prstGeom>
                              <a:solidFill>
                                <a:schemeClr val="lt1"/>
                              </a:solidFill>
                              <a:ln w="6350">
                                <a:solidFill>
                                  <a:prstClr val="black"/>
                                </a:solidFill>
                              </a:ln>
                              <a:effectLst/>
                            </wps:spPr>
                            <wps:style>
                              <a:lnRef idx="0">
                                <a:schemeClr val="accent1"/>
                              </a:lnRef>
                              <a:fillRef idx="0">
                                <a:schemeClr val="accent1"/>
                              </a:fillRef>
                              <a:effectRef idx="0">
                                <a:schemeClr val="accent1"/>
                              </a:effectRef>
                              <a:fontRef idx="minor">
                                <a:schemeClr val="dk1"/>
                              </a:fontRef>
                            </wps:style>
                            <wps:txbx>
                              <w:txbxContent>
                                <w:p w14:paraId="6866B1D4" w14:textId="77777777" w:rsidR="00EB674C" w:rsidRPr="00DC2E8D" w:rsidRDefault="00EB674C" w:rsidP="00EB674C">
                                  <w:pPr>
                                    <w:jc w:val="center"/>
                                    <w:rPr>
                                      <w:b/>
                                    </w:rPr>
                                  </w:pPr>
                                  <w:r w:rsidRPr="005D4DA8">
                                    <w:rPr>
                                      <w:i/>
                                    </w:rPr>
                                    <w:t>b</w:t>
                                  </w:r>
                                  <w:r>
                                    <w:rPr>
                                      <w:b/>
                                    </w:rPr>
                                    <w:t xml:space="preserve"> </w:t>
                                  </w:r>
                                  <w:r w:rsidRPr="00DC2E8D">
                                    <w:rPr>
                                      <w:b/>
                                    </w:rPr>
                                    <w:t xml:space="preserve">× </w:t>
                                  </w:r>
                                  <w:r w:rsidRPr="005D4DA8">
                                    <w:rPr>
                                      <w:i/>
                                    </w:rPr>
                                    <w:t>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4A7361C" id="Text Box 22" o:spid="_x0000_s1037" type="#_x0000_t202" style="position:absolute;margin-left:252pt;margin-top:5.15pt;width:45.5pt;height:22.5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VAYLgAIAAJQFAAAOAAAAZHJzL2Uyb0RvYy54bWysVE1v2zAMvQ/YfxB0X5xkTZMFdYosRYYB&#10;QVusHXpWZKkRKouapMTOfn0p2XHSj0uHXWxKJB/JJ5IXl3WpyU44r8DkdNDrUyIMh0KZx5z+vl9+&#10;mVDiAzMF02BETvfC08vZ508XlZ2KIWxAF8IRBDF+WtmcbkKw0yzzfCNK5ntghUGlBFeygEf3mBWO&#10;VYhe6mzY759nFbjCOuDCe7y9apR0lvClFDzcSOlFIDqnmFtIX5e+6/jNZhds+uiY3SjepsH+IYuS&#10;KYNBO6grFhjZOvUGqlTcgQcZehzKDKRUXKQasJpB/1U1dxtmRaoFyfG2o8n/P1h+vbuzt46E+jvU&#10;+ICRkMr6qcfLWE8tXRn/mClBPVK472gTdSAcL0fj8WSEGo6q4WQ0RhlRsqOzdT78EFCSKOTU4ask&#10;sthu5UNjejCJsTxoVSyV1ukQO0EstCM7hm+oQ0oRwV9YaUOqnJ5/xdBvECJ057/WjD+16Z0gIJ42&#10;0VOknmnTOhKRpLDXItpo80tIoorExzs5Ms6F6fJM1tFKYkUfcWztj1l9xLmpAz1SZDChcy6VAdew&#10;9JLa4ulArWzs8Q1P6o5iqNc1Fo590jXKGoo99o+DZrS85UuFhK+YD7fM4SxhY+B+CDf4kRrwlaCV&#10;KNmA+/vefbTHFkctJRXOZk79ny1zghL902DzfxucncVhToez0XiIB3eqWZ9qzLZcALbOADeR5UmM&#10;9kEfROmgfMA1Mo9RUcUMx9g5DQdxEZqNgWuIi/k8GeH4WhZW5s7yCB1pjo12Xz8wZ9tGDzgh13CY&#10;YjZ91e+NbfQ0MN8GkCoNQyS6YbV9ABz9NE7tmoq75fScrI7LdPYMAAD//wMAUEsDBBQABgAIAAAA&#10;IQCySN403AAAAAkBAAAPAAAAZHJzL2Rvd25yZXYueG1sTI/BTsMwEETvSPyDtUjcqA0lKE3jVIAK&#10;F04U1LMbu7ZFvI5sNw1/z3KC2+7OaPZNu5nDwCaTso8o4XYhgBnso/ZoJXx+vNzUwHJRqNUQ0Uj4&#10;Nhk23eVFqxodz/hupl2xjEIwN0qCK2VsOM+9M0HlRRwNknaMKahCa7JcJ3Wm8DDwOyEeeFAe6YNT&#10;o3l2pv/anYKE7ZNd2b5WyW1r7f00749v9lXK66v5cQ2smLn8meEXn9ChI6ZDPKHObJBQiXvqUkgQ&#10;S2BkqFYVHQ40VEvgXcv/N+h+AAAA//8DAFBLAQItABQABgAIAAAAIQC2gziS/gAAAOEBAAATAAAA&#10;AAAAAAAAAAAAAAAAAABbQ29udGVudF9UeXBlc10ueG1sUEsBAi0AFAAGAAgAAAAhADj9If/WAAAA&#10;lAEAAAsAAAAAAAAAAAAAAAAALwEAAF9yZWxzLy5yZWxzUEsBAi0AFAAGAAgAAAAhALRUBguAAgAA&#10;lAUAAA4AAAAAAAAAAAAAAAAALgIAAGRycy9lMm9Eb2MueG1sUEsBAi0AFAAGAAgAAAAhALJI3jTc&#10;AAAACQEAAA8AAAAAAAAAAAAAAAAA2gQAAGRycy9kb3ducmV2LnhtbFBLBQYAAAAABAAEAPMAAADj&#10;BQAAAAA=&#10;" fillcolor="white [3201]" strokeweight=".5pt">
                      <v:textbox>
                        <w:txbxContent>
                          <w:p w14:paraId="6866B1D4" w14:textId="77777777" w:rsidR="00EB674C" w:rsidRPr="00DC2E8D" w:rsidRDefault="00EB674C" w:rsidP="00EB674C">
                            <w:pPr>
                              <w:jc w:val="center"/>
                              <w:rPr>
                                <w:b/>
                              </w:rPr>
                            </w:pPr>
                            <w:r w:rsidRPr="005D4DA8">
                              <w:rPr>
                                <w:i/>
                              </w:rPr>
                              <w:t>b</w:t>
                            </w:r>
                            <w:r>
                              <w:rPr>
                                <w:b/>
                              </w:rPr>
                              <w:t xml:space="preserve"> </w:t>
                            </w:r>
                            <w:r w:rsidRPr="00DC2E8D">
                              <w:rPr>
                                <w:b/>
                              </w:rPr>
                              <w:t xml:space="preserve">× </w:t>
                            </w:r>
                            <w:r w:rsidRPr="005D4DA8">
                              <w:rPr>
                                <w:i/>
                              </w:rPr>
                              <w:t>a</w:t>
                            </w:r>
                          </w:p>
                        </w:txbxContent>
                      </v:textbox>
                      <w10:wrap type="tight"/>
                    </v:shape>
                  </w:pict>
                </mc:Fallback>
              </mc:AlternateContent>
            </w:r>
            <w:r w:rsidRPr="000420CE">
              <w:rPr>
                <w:noProof/>
                <w:lang w:eastAsia="en-GB"/>
              </w:rPr>
              <mc:AlternateContent>
                <mc:Choice Requires="wps">
                  <w:drawing>
                    <wp:anchor distT="0" distB="0" distL="114300" distR="114300" simplePos="0" relativeHeight="251657728" behindDoc="1" locked="0" layoutInCell="1" allowOverlap="1" wp14:anchorId="4F6FA155" wp14:editId="478A71E6">
                      <wp:simplePos x="0" y="0"/>
                      <wp:positionH relativeFrom="column">
                        <wp:posOffset>2070100</wp:posOffset>
                      </wp:positionH>
                      <wp:positionV relativeFrom="paragraph">
                        <wp:posOffset>47625</wp:posOffset>
                      </wp:positionV>
                      <wp:extent cx="577850" cy="285750"/>
                      <wp:effectExtent l="0" t="0" r="12700" b="19050"/>
                      <wp:wrapTight wrapText="bothSides">
                        <wp:wrapPolygon edited="0">
                          <wp:start x="0" y="0"/>
                          <wp:lineTo x="0" y="21600"/>
                          <wp:lineTo x="21363" y="21600"/>
                          <wp:lineTo x="21363" y="0"/>
                          <wp:lineTo x="0" y="0"/>
                        </wp:wrapPolygon>
                      </wp:wrapTight>
                      <wp:docPr id="19" name="Text Box 19"/>
                      <wp:cNvGraphicFramePr/>
                      <a:graphic xmlns:a="http://schemas.openxmlformats.org/drawingml/2006/main">
                        <a:graphicData uri="http://schemas.microsoft.com/office/word/2010/wordprocessingShape">
                          <wps:wsp>
                            <wps:cNvSpPr txBox="1"/>
                            <wps:spPr>
                              <a:xfrm>
                                <a:off x="0" y="0"/>
                                <a:ext cx="577850" cy="285750"/>
                              </a:xfrm>
                              <a:prstGeom prst="rect">
                                <a:avLst/>
                              </a:prstGeom>
                              <a:solidFill>
                                <a:schemeClr val="lt1"/>
                              </a:solidFill>
                              <a:ln w="6350">
                                <a:solidFill>
                                  <a:prstClr val="black"/>
                                </a:solidFill>
                              </a:ln>
                              <a:effectLst/>
                            </wps:spPr>
                            <wps:style>
                              <a:lnRef idx="0">
                                <a:schemeClr val="accent1"/>
                              </a:lnRef>
                              <a:fillRef idx="0">
                                <a:schemeClr val="accent1"/>
                              </a:fillRef>
                              <a:effectRef idx="0">
                                <a:schemeClr val="accent1"/>
                              </a:effectRef>
                              <a:fontRef idx="minor">
                                <a:schemeClr val="dk1"/>
                              </a:fontRef>
                            </wps:style>
                            <wps:txbx>
                              <w:txbxContent>
                                <w:p w14:paraId="46C0FD76" w14:textId="77777777" w:rsidR="00EB674C" w:rsidRPr="00DC2E8D" w:rsidRDefault="00EB674C" w:rsidP="00EB674C">
                                  <w:pPr>
                                    <w:jc w:val="center"/>
                                    <w:rPr>
                                      <w:b/>
                                    </w:rPr>
                                  </w:pPr>
                                  <w:r w:rsidRPr="005D4DA8">
                                    <w:rPr>
                                      <w:i/>
                                    </w:rPr>
                                    <w:t>a</w:t>
                                  </w:r>
                                  <w:r w:rsidRPr="00DC2E8D">
                                    <w:rPr>
                                      <w:b/>
                                    </w:rPr>
                                    <w:t xml:space="preserve"> </w:t>
                                  </w:r>
                                  <w:r>
                                    <w:rPr>
                                      <w:b/>
                                    </w:rPr>
                                    <w:t>÷</w:t>
                                  </w:r>
                                  <w:r w:rsidRPr="00DC2E8D">
                                    <w:rPr>
                                      <w:b/>
                                    </w:rPr>
                                    <w:t xml:space="preserve"> </w:t>
                                  </w:r>
                                  <w:r w:rsidRPr="005D4DA8">
                                    <w:rPr>
                                      <w:i/>
                                    </w:rPr>
                                    <w:t>b</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F6FA155" id="Text Box 19" o:spid="_x0000_s1038" type="#_x0000_t202" style="position:absolute;margin-left:163pt;margin-top:3.75pt;width:45.5pt;height:22.5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hKevgQIAAJQFAAAOAAAAZHJzL2Uyb0RvYy54bWysVEtv2zAMvg/YfxB0X51kTdMFdYqsRYcB&#10;xVqsHXpWZKkRKouaxMTOfv0o2Xn0cemwi02J5EfyE8mz87a2bK1CNOBKPjwacKachMq4x5L/ur/6&#10;dMpZROEqYcGpkm9U5Oezjx/OGj9VI1iCrVRgBOLitPElXyL6aVFEuVS1iEfglSOlhlALpGN4LKog&#10;GkKvbTEaDE6KBkLlA0gVI91edko+y/haK4k3WkeFzJaccsP8Dfm7SN9idiamj0H4pZF9GuIfsqiF&#10;cRR0B3UpULBVMK+gaiMDRNB4JKEuQGsjVa6BqhkOXlRztxRe5VqInOh3NMX/Byt/rO/8bWDYfoWW&#10;HjAR0vg4jXSZ6ml1qNOfMmWkJwo3O9pUi0zS5XgyOR2TRpJqdDqekEwoxd7Zh4jfFNQsCSUP9CqZ&#10;LLG+jtiZbk1SrAjWVFfG2nxInaAubGBrQW9oMadI4M+srGNNyU8+U+hXCAl657+wQj716R0gEJ51&#10;yVPlnunT2hORJdxYlWys+6k0M1Xm440chZTK7fLM1slKU0Xvcezt91m9x7mrgzxyZHC4c66Ng9Cx&#10;9Jza6mlLre7s6Q0P6k4itouWCqc+GW0bZQHVhvonQDda0csrQ4Rfi4i3ItAsUWPQfsAb+mgL9ErQ&#10;S5wtIfx56z7ZU4uTlrOGZrPk8fdKBMWZ/e6o+b8Mj4/TMOfD8XgyokM41CwONW5VXwC1zpA2kZdZ&#10;TPZot6IOUD/QGpmnqKQSTlLskuNWvMBuY9Aakmo+z0Y0vl7gtbvzMkEnmlOj3bcPIvi+0ZEm5Ads&#10;p1hMX/R7Z5s8HcxXCNrkYUhEd6z2D0Cjn8epX1Nptxyes9V+mc7+AgAA//8DAFBLAwQUAAYACAAA&#10;ACEAcFYONtwAAAAIAQAADwAAAGRycy9kb3ducmV2LnhtbEyPMU/DMBSEdyT+g/WQ2KjTQNoQ4lSA&#10;CksnCmJ2Y9e2iJ8j203Dv+cxwXi609137Wb2A5t0TC6ggOWiAKaxD8qhEfDx/nJTA0tZopJDQC3g&#10;WyfYdJcXrWxUOOObnvbZMCrB1EgBNuex4Tz1VnuZFmHUSN4xRC8zyWi4ivJM5X7gZVGsuJcOacHK&#10;UT9b3X/tT17A9sncm76W0W5r5dw0fx535lWI66v58QFY1nP+C8MvPqFDR0yHcEKV2CDgtlzRlyxg&#10;XQEj/265Jn0QUJUV8K7l/w90PwAAAP//AwBQSwECLQAUAAYACAAAACEAtoM4kv4AAADhAQAAEwAA&#10;AAAAAAAAAAAAAAAAAAAAW0NvbnRlbnRfVHlwZXNdLnhtbFBLAQItABQABgAIAAAAIQA4/SH/1gAA&#10;AJQBAAALAAAAAAAAAAAAAAAAAC8BAABfcmVscy8ucmVsc1BLAQItABQABgAIAAAAIQB0hKevgQIA&#10;AJQFAAAOAAAAAAAAAAAAAAAAAC4CAABkcnMvZTJvRG9jLnhtbFBLAQItABQABgAIAAAAIQBwVg42&#10;3AAAAAgBAAAPAAAAAAAAAAAAAAAAANsEAABkcnMvZG93bnJldi54bWxQSwUGAAAAAAQABADzAAAA&#10;5AUAAAAA&#10;" fillcolor="white [3201]" strokeweight=".5pt">
                      <v:textbox>
                        <w:txbxContent>
                          <w:p w14:paraId="46C0FD76" w14:textId="77777777" w:rsidR="00EB674C" w:rsidRPr="00DC2E8D" w:rsidRDefault="00EB674C" w:rsidP="00EB674C">
                            <w:pPr>
                              <w:jc w:val="center"/>
                              <w:rPr>
                                <w:b/>
                              </w:rPr>
                            </w:pPr>
                            <w:r w:rsidRPr="005D4DA8">
                              <w:rPr>
                                <w:i/>
                              </w:rPr>
                              <w:t>a</w:t>
                            </w:r>
                            <w:r w:rsidRPr="00DC2E8D">
                              <w:rPr>
                                <w:b/>
                              </w:rPr>
                              <w:t xml:space="preserve"> </w:t>
                            </w:r>
                            <w:r>
                              <w:rPr>
                                <w:b/>
                              </w:rPr>
                              <w:t>÷</w:t>
                            </w:r>
                            <w:r w:rsidRPr="00DC2E8D">
                              <w:rPr>
                                <w:b/>
                              </w:rPr>
                              <w:t xml:space="preserve"> </w:t>
                            </w:r>
                            <w:r w:rsidRPr="005D4DA8">
                              <w:rPr>
                                <w:i/>
                              </w:rPr>
                              <w:t>b</w:t>
                            </w:r>
                          </w:p>
                        </w:txbxContent>
                      </v:textbox>
                      <w10:wrap type="tight"/>
                    </v:shape>
                  </w:pict>
                </mc:Fallback>
              </mc:AlternateContent>
            </w:r>
          </w:p>
          <w:p w14:paraId="5A626E76" w14:textId="77777777" w:rsidR="00EB674C" w:rsidRPr="000420CE" w:rsidRDefault="00EB674C" w:rsidP="001B42A8">
            <w:pPr>
              <w:pStyle w:val="BodyText"/>
              <w:spacing w:line="360" w:lineRule="auto"/>
              <w:ind w:right="1310"/>
            </w:pPr>
          </w:p>
          <w:p w14:paraId="0D3498A3" w14:textId="77777777" w:rsidR="00EB674C" w:rsidRPr="000420CE" w:rsidRDefault="00EB674C" w:rsidP="001B42A8">
            <w:pPr>
              <w:autoSpaceDE w:val="0"/>
              <w:autoSpaceDN w:val="0"/>
              <w:adjustRightInd w:val="0"/>
              <w:rPr>
                <w:rFonts w:eastAsia="Arial" w:cs="Arial"/>
                <w:szCs w:val="20"/>
              </w:rPr>
            </w:pPr>
            <w:r w:rsidRPr="000420CE">
              <w:rPr>
                <w:rFonts w:eastAsia="Arial" w:cs="Arial"/>
                <w:szCs w:val="20"/>
              </w:rPr>
              <w:t>It is important</w:t>
            </w:r>
            <w:r>
              <w:rPr>
                <w:rFonts w:eastAsia="Arial" w:cs="Arial"/>
                <w:szCs w:val="20"/>
              </w:rPr>
              <w:t xml:space="preserve"> that</w:t>
            </w:r>
            <w:r w:rsidRPr="000420CE">
              <w:rPr>
                <w:rFonts w:eastAsia="Arial" w:cs="Arial"/>
                <w:szCs w:val="20"/>
              </w:rPr>
              <w:t xml:space="preserve"> learners understand that standard form is </w:t>
            </w:r>
            <w:r>
              <w:rPr>
                <w:rFonts w:eastAsia="Arial" w:cs="Arial"/>
                <w:szCs w:val="20"/>
              </w:rPr>
              <w:t xml:space="preserve">a </w:t>
            </w:r>
            <w:r w:rsidRPr="000420CE">
              <w:rPr>
                <w:rFonts w:eastAsia="Arial" w:cs="Arial"/>
                <w:szCs w:val="20"/>
              </w:rPr>
              <w:t xml:space="preserve">way of writing very large and very small numbers. For example, it is used on a scientific calculator when a number is too large or too small to fit on the screen. Being able to write numbers in standard form depends on </w:t>
            </w:r>
            <w:r>
              <w:rPr>
                <w:rFonts w:eastAsia="Arial" w:cs="Arial"/>
                <w:szCs w:val="20"/>
              </w:rPr>
              <w:t xml:space="preserve">learners having </w:t>
            </w:r>
            <w:r w:rsidRPr="000420CE">
              <w:rPr>
                <w:rFonts w:eastAsia="Arial" w:cs="Arial"/>
                <w:szCs w:val="20"/>
              </w:rPr>
              <w:t xml:space="preserve">a secure understanding of place value. This understanding is fundamental in manipulating large and small numbers, both mentally and in written form. </w:t>
            </w:r>
          </w:p>
          <w:p w14:paraId="35D04AAE" w14:textId="77777777" w:rsidR="00EB674C" w:rsidRPr="000420CE" w:rsidRDefault="00EB674C" w:rsidP="001B42A8">
            <w:pPr>
              <w:autoSpaceDE w:val="0"/>
              <w:autoSpaceDN w:val="0"/>
              <w:adjustRightInd w:val="0"/>
              <w:rPr>
                <w:rFonts w:eastAsia="Arial" w:cs="Arial"/>
                <w:szCs w:val="20"/>
              </w:rPr>
            </w:pPr>
          </w:p>
          <w:p w14:paraId="12CDC829" w14:textId="77777777" w:rsidR="00EB674C" w:rsidRPr="000420CE" w:rsidRDefault="00EB674C" w:rsidP="001B42A8">
            <w:pPr>
              <w:pStyle w:val="CommentText"/>
              <w:rPr>
                <w:rFonts w:cs="Arial"/>
              </w:rPr>
            </w:pPr>
            <w:r w:rsidRPr="000420CE">
              <w:rPr>
                <w:rFonts w:eastAsia="Arial" w:cs="Arial"/>
              </w:rPr>
              <w:t>Th</w:t>
            </w:r>
            <w:r>
              <w:rPr>
                <w:rFonts w:eastAsia="Arial" w:cs="Arial"/>
              </w:rPr>
              <w:t>e</w:t>
            </w:r>
            <w:r w:rsidRPr="000420CE">
              <w:rPr>
                <w:rFonts w:eastAsia="Arial" w:cs="Arial"/>
              </w:rPr>
              <w:t xml:space="preserve"> video ‘Powers of ten and the relative size of things in the universe’ </w:t>
            </w:r>
            <w:r w:rsidRPr="000420CE">
              <w:rPr>
                <w:rFonts w:cs="Arial"/>
                <w:color w:val="000000"/>
              </w:rPr>
              <w:t xml:space="preserve">is </w:t>
            </w:r>
            <w:r w:rsidRPr="000420CE">
              <w:rPr>
                <w:rFonts w:eastAsia="Arial" w:cs="Arial"/>
              </w:rPr>
              <w:t xml:space="preserve">very good for helping learners to understand the concept of magnitude. </w:t>
            </w:r>
            <w:r>
              <w:rPr>
                <w:rFonts w:eastAsia="Arial" w:cs="Arial"/>
              </w:rPr>
              <w:t xml:space="preserve">It is </w:t>
            </w:r>
            <w:r w:rsidRPr="000420CE">
              <w:rPr>
                <w:rFonts w:eastAsia="Arial" w:cs="Arial"/>
              </w:rPr>
              <w:t xml:space="preserve">available on the Eames </w:t>
            </w:r>
            <w:r>
              <w:rPr>
                <w:rFonts w:eastAsia="Arial" w:cs="Arial"/>
              </w:rPr>
              <w:t>O</w:t>
            </w:r>
            <w:r w:rsidRPr="000420CE">
              <w:rPr>
                <w:rFonts w:eastAsia="Arial" w:cs="Arial"/>
              </w:rPr>
              <w:t>ffice website (</w:t>
            </w:r>
            <w:hyperlink r:id="rId147" w:history="1">
              <w:r w:rsidRPr="000420CE">
                <w:rPr>
                  <w:rStyle w:val="Hyperlink"/>
                  <w:rFonts w:eastAsia="Arial" w:cs="Arial"/>
                </w:rPr>
                <w:t>www.eamesoffice.com</w:t>
              </w:r>
            </w:hyperlink>
            <w:r w:rsidRPr="000420CE">
              <w:rPr>
                <w:rFonts w:eastAsia="Arial" w:cs="Arial"/>
              </w:rPr>
              <w:t xml:space="preserve">) </w:t>
            </w:r>
            <w:r>
              <w:rPr>
                <w:rFonts w:eastAsia="Arial" w:cs="Arial"/>
              </w:rPr>
              <w:t>or</w:t>
            </w:r>
            <w:r w:rsidRPr="000420CE">
              <w:rPr>
                <w:rFonts w:eastAsia="Arial" w:cs="Arial"/>
              </w:rPr>
              <w:t xml:space="preserve"> on YouTube</w:t>
            </w:r>
            <w:r w:rsidRPr="000420CE">
              <w:rPr>
                <w:rFonts w:cs="Arial"/>
                <w:color w:val="000000"/>
              </w:rPr>
              <w:t xml:space="preserve"> </w:t>
            </w:r>
            <w:r w:rsidRPr="000420CE">
              <w:rPr>
                <w:rFonts w:cs="Arial"/>
                <w:caps/>
                <w:color w:val="000000"/>
              </w:rPr>
              <w:t>(</w:t>
            </w:r>
            <w:hyperlink r:id="rId148" w:history="1">
              <w:r w:rsidRPr="000420CE">
                <w:rPr>
                  <w:rStyle w:val="Hyperlink1"/>
                  <w:rFonts w:ascii="Arial" w:hAnsi="Arial" w:cs="Arial"/>
                </w:rPr>
                <w:t>www.youtube.com/watch?v=0fKBhvDjuy0</w:t>
              </w:r>
            </w:hyperlink>
            <w:r w:rsidRPr="000420CE">
              <w:rPr>
                <w:rFonts w:cs="Arial"/>
                <w:caps/>
                <w:color w:val="000000"/>
              </w:rPr>
              <w:t>)</w:t>
            </w:r>
          </w:p>
          <w:p w14:paraId="7B84834A" w14:textId="77777777" w:rsidR="00EB674C" w:rsidRPr="000420CE" w:rsidRDefault="00EB674C" w:rsidP="001B42A8">
            <w:pPr>
              <w:autoSpaceDE w:val="0"/>
              <w:autoSpaceDN w:val="0"/>
              <w:adjustRightInd w:val="0"/>
              <w:rPr>
                <w:rFonts w:cs="Arial"/>
                <w:szCs w:val="20"/>
                <w:lang w:eastAsia="en-GB"/>
              </w:rPr>
            </w:pPr>
          </w:p>
          <w:p w14:paraId="5E2AD763" w14:textId="77777777" w:rsidR="00801B9C" w:rsidRDefault="00B86836" w:rsidP="001B42A8">
            <w:pPr>
              <w:autoSpaceDE w:val="0"/>
              <w:autoSpaceDN w:val="0"/>
              <w:adjustRightInd w:val="0"/>
              <w:rPr>
                <w:rFonts w:cs="Arial"/>
                <w:szCs w:val="20"/>
                <w:lang w:eastAsia="en-GB"/>
              </w:rPr>
            </w:pPr>
            <w:r>
              <w:rPr>
                <w:rFonts w:cs="Arial"/>
                <w:szCs w:val="20"/>
                <w:lang w:eastAsia="en-GB"/>
              </w:rPr>
              <w:t>Having given</w:t>
            </w:r>
            <w:r w:rsidR="00EB674C" w:rsidRPr="000420CE">
              <w:rPr>
                <w:rFonts w:cs="Arial"/>
                <w:szCs w:val="20"/>
                <w:lang w:eastAsia="en-GB"/>
              </w:rPr>
              <w:t xml:space="preserve"> learners a range of </w:t>
            </w:r>
            <w:r w:rsidR="00EB674C">
              <w:rPr>
                <w:rFonts w:cs="Arial"/>
                <w:szCs w:val="20"/>
                <w:lang w:eastAsia="en-GB"/>
              </w:rPr>
              <w:t>exercises</w:t>
            </w:r>
            <w:r w:rsidR="00EB674C" w:rsidRPr="000420CE">
              <w:rPr>
                <w:rFonts w:cs="Arial"/>
                <w:szCs w:val="20"/>
                <w:lang w:eastAsia="en-GB"/>
              </w:rPr>
              <w:t xml:space="preserve"> </w:t>
            </w:r>
            <w:r w:rsidR="00EB674C">
              <w:rPr>
                <w:rFonts w:cs="Arial"/>
                <w:szCs w:val="20"/>
                <w:lang w:eastAsia="en-GB"/>
              </w:rPr>
              <w:t>on</w:t>
            </w:r>
            <w:r w:rsidR="00EB674C" w:rsidRPr="000420CE">
              <w:rPr>
                <w:rFonts w:cs="Arial"/>
                <w:szCs w:val="20"/>
                <w:lang w:eastAsia="en-GB"/>
              </w:rPr>
              <w:t xml:space="preserve"> writ</w:t>
            </w:r>
            <w:r w:rsidR="00EB674C">
              <w:rPr>
                <w:rFonts w:cs="Arial"/>
                <w:szCs w:val="20"/>
                <w:lang w:eastAsia="en-GB"/>
              </w:rPr>
              <w:t>ing</w:t>
            </w:r>
            <w:r w:rsidR="00EB674C" w:rsidRPr="000420CE">
              <w:rPr>
                <w:rFonts w:cs="Arial"/>
                <w:szCs w:val="20"/>
                <w:lang w:eastAsia="en-GB"/>
              </w:rPr>
              <w:t xml:space="preserve"> numbers in standard form and </w:t>
            </w:r>
            <w:r w:rsidR="00EB674C">
              <w:rPr>
                <w:rFonts w:cs="Arial"/>
                <w:szCs w:val="20"/>
                <w:lang w:eastAsia="en-GB"/>
              </w:rPr>
              <w:t>converting standard form to numbers</w:t>
            </w:r>
            <w:r>
              <w:rPr>
                <w:rFonts w:cs="Arial"/>
                <w:szCs w:val="20"/>
                <w:lang w:eastAsia="en-GB"/>
              </w:rPr>
              <w:t>, e</w:t>
            </w:r>
            <w:r w:rsidR="00EB674C" w:rsidRPr="000420CE">
              <w:rPr>
                <w:rFonts w:cs="Arial"/>
                <w:szCs w:val="20"/>
                <w:lang w:eastAsia="en-GB"/>
              </w:rPr>
              <w:t xml:space="preserve">xtend this by using the four rules of calculation with numbers in standard form, both with </w:t>
            </w:r>
            <w:r w:rsidR="00EB674C" w:rsidRPr="006C5B5A">
              <w:rPr>
                <w:rFonts w:cs="Arial"/>
                <w:szCs w:val="20"/>
                <w:shd w:val="clear" w:color="auto" w:fill="FEEFE6"/>
                <w:lang w:eastAsia="en-GB"/>
              </w:rPr>
              <w:t>and without</w:t>
            </w:r>
            <w:r w:rsidR="00EB674C" w:rsidRPr="000420CE">
              <w:rPr>
                <w:rFonts w:cs="Arial"/>
                <w:szCs w:val="20"/>
                <w:lang w:eastAsia="en-GB"/>
              </w:rPr>
              <w:t xml:space="preserve"> a calculator. </w:t>
            </w:r>
          </w:p>
          <w:p w14:paraId="093616A6" w14:textId="77777777" w:rsidR="00801B9C" w:rsidRDefault="00801B9C" w:rsidP="001B42A8">
            <w:pPr>
              <w:autoSpaceDE w:val="0"/>
              <w:autoSpaceDN w:val="0"/>
              <w:adjustRightInd w:val="0"/>
              <w:rPr>
                <w:rFonts w:cs="Arial"/>
                <w:szCs w:val="20"/>
                <w:lang w:eastAsia="en-GB"/>
              </w:rPr>
            </w:pPr>
          </w:p>
          <w:p w14:paraId="06FE0D3D" w14:textId="2C95C868" w:rsidR="00EB674C" w:rsidRPr="000420CE" w:rsidRDefault="00EB674C" w:rsidP="001B42A8">
            <w:pPr>
              <w:autoSpaceDE w:val="0"/>
              <w:autoSpaceDN w:val="0"/>
              <w:adjustRightInd w:val="0"/>
              <w:rPr>
                <w:rFonts w:cs="Arial"/>
                <w:szCs w:val="20"/>
                <w:lang w:eastAsia="en-GB"/>
              </w:rPr>
            </w:pPr>
            <w:r w:rsidRPr="000420CE">
              <w:rPr>
                <w:rFonts w:cs="Arial"/>
                <w:szCs w:val="20"/>
                <w:lang w:eastAsia="en-GB"/>
              </w:rPr>
              <w:t xml:space="preserve">Emphasise common errors, for example, </w:t>
            </w:r>
            <w:r>
              <w:rPr>
                <w:rFonts w:cs="Arial"/>
                <w:szCs w:val="20"/>
                <w:lang w:eastAsia="en-GB"/>
              </w:rPr>
              <w:t>for the problem: write</w:t>
            </w:r>
            <w:r w:rsidRPr="000420CE">
              <w:rPr>
                <w:rFonts w:cs="Arial"/>
                <w:szCs w:val="20"/>
                <w:lang w:eastAsia="en-GB"/>
              </w:rPr>
              <w:t xml:space="preserve"> 2.4 × 10</w:t>
            </w:r>
            <w:r w:rsidRPr="000420CE">
              <w:rPr>
                <w:rFonts w:cs="Arial"/>
                <w:szCs w:val="20"/>
                <w:vertAlign w:val="superscript"/>
                <w:lang w:eastAsia="en-GB"/>
              </w:rPr>
              <w:t>4</w:t>
            </w:r>
            <w:r w:rsidRPr="000420CE">
              <w:rPr>
                <w:rFonts w:cs="Arial"/>
                <w:szCs w:val="20"/>
                <w:lang w:eastAsia="en-GB"/>
              </w:rPr>
              <w:t xml:space="preserve"> – 2 × 10</w:t>
            </w:r>
            <w:r w:rsidRPr="000420CE">
              <w:rPr>
                <w:rFonts w:cs="Arial"/>
                <w:szCs w:val="20"/>
                <w:vertAlign w:val="superscript"/>
                <w:lang w:eastAsia="en-GB"/>
              </w:rPr>
              <w:t>4</w:t>
            </w:r>
            <w:r w:rsidRPr="000420CE">
              <w:rPr>
                <w:rFonts w:cs="Arial"/>
                <w:szCs w:val="20"/>
                <w:lang w:eastAsia="en-GB"/>
              </w:rPr>
              <w:t xml:space="preserve"> in standard form</w:t>
            </w:r>
            <w:r>
              <w:rPr>
                <w:rFonts w:cs="Arial"/>
                <w:szCs w:val="20"/>
                <w:lang w:eastAsia="en-GB"/>
              </w:rPr>
              <w:t>,</w:t>
            </w:r>
            <w:r w:rsidRPr="000420CE">
              <w:rPr>
                <w:rFonts w:cs="Arial"/>
                <w:szCs w:val="20"/>
                <w:lang w:eastAsia="en-GB"/>
              </w:rPr>
              <w:t xml:space="preserve"> </w:t>
            </w:r>
            <w:r>
              <w:rPr>
                <w:rFonts w:cs="Arial"/>
                <w:szCs w:val="20"/>
                <w:lang w:eastAsia="en-GB"/>
              </w:rPr>
              <w:t>learners often give the</w:t>
            </w:r>
            <w:r w:rsidRPr="000420CE">
              <w:rPr>
                <w:rFonts w:cs="Arial"/>
                <w:szCs w:val="20"/>
                <w:lang w:eastAsia="en-GB"/>
              </w:rPr>
              <w:t xml:space="preserve"> </w:t>
            </w:r>
            <w:r>
              <w:rPr>
                <w:rFonts w:cs="Arial"/>
                <w:szCs w:val="20"/>
                <w:lang w:eastAsia="en-GB"/>
              </w:rPr>
              <w:t xml:space="preserve">(incorrect) </w:t>
            </w:r>
            <w:r w:rsidRPr="000420CE">
              <w:rPr>
                <w:rFonts w:cs="Arial"/>
                <w:szCs w:val="20"/>
                <w:lang w:eastAsia="en-GB"/>
              </w:rPr>
              <w:t>answer 0.4 × 10</w:t>
            </w:r>
            <w:r w:rsidRPr="000420CE">
              <w:rPr>
                <w:rFonts w:cs="Arial"/>
                <w:szCs w:val="20"/>
                <w:vertAlign w:val="superscript"/>
                <w:lang w:eastAsia="en-GB"/>
              </w:rPr>
              <w:t>4</w:t>
            </w:r>
            <w:r w:rsidRPr="000420CE">
              <w:rPr>
                <w:rFonts w:cs="Arial"/>
                <w:szCs w:val="20"/>
                <w:lang w:eastAsia="en-GB"/>
              </w:rPr>
              <w:t>. Point out that although 2.4 × 10</w:t>
            </w:r>
            <w:r w:rsidRPr="000420CE">
              <w:rPr>
                <w:rFonts w:cs="Arial"/>
                <w:szCs w:val="20"/>
                <w:vertAlign w:val="superscript"/>
                <w:lang w:eastAsia="en-GB"/>
              </w:rPr>
              <w:t>4</w:t>
            </w:r>
            <w:r w:rsidRPr="000420CE">
              <w:rPr>
                <w:rFonts w:cs="Arial"/>
                <w:szCs w:val="20"/>
                <w:lang w:eastAsia="en-GB"/>
              </w:rPr>
              <w:t xml:space="preserve"> – 2 × 10</w:t>
            </w:r>
            <w:r w:rsidRPr="000420CE">
              <w:rPr>
                <w:rFonts w:cs="Arial"/>
                <w:szCs w:val="20"/>
                <w:vertAlign w:val="superscript"/>
                <w:lang w:eastAsia="en-GB"/>
              </w:rPr>
              <w:t>4</w:t>
            </w:r>
            <w:r w:rsidRPr="000420CE">
              <w:rPr>
                <w:rFonts w:cs="Arial"/>
                <w:szCs w:val="20"/>
                <w:lang w:eastAsia="en-GB"/>
              </w:rPr>
              <w:t xml:space="preserve"> = 0.4 × 10</w:t>
            </w:r>
            <w:r w:rsidRPr="000420CE">
              <w:rPr>
                <w:rFonts w:cs="Arial"/>
                <w:szCs w:val="20"/>
                <w:vertAlign w:val="superscript"/>
                <w:lang w:eastAsia="en-GB"/>
              </w:rPr>
              <w:t>4</w:t>
            </w:r>
            <w:r w:rsidRPr="000420CE">
              <w:rPr>
                <w:rFonts w:cs="Arial"/>
                <w:szCs w:val="20"/>
                <w:lang w:eastAsia="en-GB"/>
              </w:rPr>
              <w:t xml:space="preserve"> the answer is not in standard form, since 0.4 is less than 1.</w:t>
            </w:r>
            <w:r w:rsidRPr="000420CE">
              <w:rPr>
                <w:rFonts w:cs="Arial"/>
                <w:b/>
                <w:szCs w:val="20"/>
                <w:lang w:eastAsia="en-GB"/>
              </w:rPr>
              <w:t xml:space="preserve"> </w:t>
            </w:r>
          </w:p>
          <w:p w14:paraId="5B4E8E89" w14:textId="77777777" w:rsidR="00EB674C" w:rsidRPr="000420CE" w:rsidRDefault="00EB674C" w:rsidP="001B42A8">
            <w:pPr>
              <w:autoSpaceDE w:val="0"/>
              <w:autoSpaceDN w:val="0"/>
              <w:adjustRightInd w:val="0"/>
              <w:rPr>
                <w:rFonts w:cs="Arial"/>
                <w:szCs w:val="20"/>
                <w:lang w:eastAsia="en-GB"/>
              </w:rPr>
            </w:pPr>
          </w:p>
          <w:p w14:paraId="6FBF1281" w14:textId="77777777" w:rsidR="00EB674C" w:rsidRDefault="00EB674C" w:rsidP="001B42A8">
            <w:pPr>
              <w:pStyle w:val="BodyText"/>
              <w:rPr>
                <w:b/>
                <w:lang w:eastAsia="en-GB"/>
              </w:rPr>
            </w:pPr>
            <w:r w:rsidRPr="000420CE">
              <w:rPr>
                <w:lang w:eastAsia="en-GB"/>
              </w:rPr>
              <w:t>Ask learners to try the ‘Standard form worksheet’ from the TES website (</w:t>
            </w:r>
            <w:hyperlink r:id="rId149" w:history="1">
              <w:r w:rsidRPr="000420CE">
                <w:rPr>
                  <w:rStyle w:val="Hyperlink"/>
                  <w:rFonts w:cs="Arial"/>
                  <w:lang w:eastAsia="en-GB"/>
                </w:rPr>
                <w:t>www.tes.com</w:t>
              </w:r>
            </w:hyperlink>
            <w:r w:rsidRPr="000420CE">
              <w:rPr>
                <w:lang w:eastAsia="en-GB"/>
              </w:rPr>
              <w:t>).</w:t>
            </w:r>
            <w:r w:rsidRPr="000420CE">
              <w:rPr>
                <w:b/>
                <w:lang w:eastAsia="en-GB"/>
              </w:rPr>
              <w:t xml:space="preserve"> </w:t>
            </w:r>
            <w:r w:rsidRPr="00BD2CD8">
              <w:rPr>
                <w:b/>
                <w:lang w:eastAsia="en-GB"/>
              </w:rPr>
              <w:t>(F)</w:t>
            </w:r>
            <w:r w:rsidRPr="000420CE">
              <w:rPr>
                <w:b/>
                <w:lang w:eastAsia="en-GB"/>
              </w:rPr>
              <w:t xml:space="preserve"> </w:t>
            </w:r>
          </w:p>
          <w:p w14:paraId="1035DEEB" w14:textId="77777777" w:rsidR="00EB674C" w:rsidRDefault="00EB674C" w:rsidP="001B42A8">
            <w:pPr>
              <w:pStyle w:val="BodyText"/>
              <w:rPr>
                <w:rFonts w:eastAsia="Arial"/>
              </w:rPr>
            </w:pPr>
          </w:p>
          <w:p w14:paraId="7DB5A12E" w14:textId="77777777" w:rsidR="00EB674C" w:rsidRPr="00EB4187" w:rsidRDefault="00EB674C" w:rsidP="001B42A8">
            <w:pPr>
              <w:pStyle w:val="BodyText"/>
              <w:rPr>
                <w:b/>
                <w:bCs/>
              </w:rPr>
            </w:pPr>
            <w:r>
              <w:rPr>
                <w:rFonts w:eastAsia="Arial"/>
              </w:rPr>
              <w:lastRenderedPageBreak/>
              <w:t>A challenge could be to</w:t>
            </w:r>
            <w:r w:rsidRPr="00405F16">
              <w:rPr>
                <w:rFonts w:eastAsia="Arial"/>
              </w:rPr>
              <w:t xml:space="preserve"> research sizes of very large or very small objects and produce some comparisons, for example</w:t>
            </w:r>
            <w:r>
              <w:rPr>
                <w:rFonts w:eastAsia="Arial"/>
              </w:rPr>
              <w:t>,</w:t>
            </w:r>
            <w:r w:rsidRPr="00405F16">
              <w:rPr>
                <w:rFonts w:eastAsia="Arial"/>
              </w:rPr>
              <w:t xml:space="preserve"> how many trips to the moon would be </w:t>
            </w:r>
            <w:r>
              <w:rPr>
                <w:rFonts w:eastAsia="Arial"/>
              </w:rPr>
              <w:t>needed</w:t>
            </w:r>
            <w:r w:rsidRPr="00405F16">
              <w:rPr>
                <w:rFonts w:eastAsia="Arial"/>
              </w:rPr>
              <w:t xml:space="preserve"> to cover the same distance as travelling from the Ear</w:t>
            </w:r>
            <w:r>
              <w:rPr>
                <w:rFonts w:eastAsia="Arial"/>
              </w:rPr>
              <w:t xml:space="preserve">th to one of the outer planets. </w:t>
            </w:r>
            <w:r>
              <w:rPr>
                <w:rFonts w:eastAsia="Arial"/>
                <w:b/>
                <w:bCs/>
              </w:rPr>
              <w:t>(E)</w:t>
            </w:r>
          </w:p>
        </w:tc>
      </w:tr>
      <w:tr w:rsidR="00880C5E" w:rsidRPr="004A4E17" w14:paraId="77267343" w14:textId="77777777" w:rsidTr="001B42A8">
        <w:tblPrEx>
          <w:tblCellMar>
            <w:top w:w="0" w:type="dxa"/>
            <w:bottom w:w="0" w:type="dxa"/>
          </w:tblCellMar>
        </w:tblPrEx>
        <w:tc>
          <w:tcPr>
            <w:tcW w:w="2552" w:type="dxa"/>
            <w:tcMar>
              <w:top w:w="113" w:type="dxa"/>
              <w:bottom w:w="113" w:type="dxa"/>
            </w:tcMar>
          </w:tcPr>
          <w:p w14:paraId="58630B08" w14:textId="77777777" w:rsidR="00880C5E" w:rsidRPr="00420B71" w:rsidRDefault="00880C5E" w:rsidP="001B42A8">
            <w:pPr>
              <w:pStyle w:val="BodyText"/>
              <w:rPr>
                <w:lang w:eastAsia="en-GB"/>
              </w:rPr>
            </w:pPr>
            <w:r w:rsidRPr="00420B71">
              <w:rPr>
                <w:lang w:eastAsia="en-GB"/>
              </w:rPr>
              <w:lastRenderedPageBreak/>
              <w:t>C4.4 and</w:t>
            </w:r>
          </w:p>
          <w:p w14:paraId="6AAB0560" w14:textId="6420909E" w:rsidR="00880C5E" w:rsidRPr="004A4E17" w:rsidRDefault="00880C5E" w:rsidP="001B42A8">
            <w:pPr>
              <w:pStyle w:val="BodyText"/>
              <w:rPr>
                <w:lang w:eastAsia="en-GB"/>
              </w:rPr>
            </w:pPr>
            <w:r w:rsidRPr="00420B71">
              <w:rPr>
                <w:shd w:val="clear" w:color="auto" w:fill="FEF3DC" w:themeFill="accent6" w:themeFillTint="33"/>
                <w:lang w:eastAsia="en-GB"/>
              </w:rPr>
              <w:t>E4.4</w:t>
            </w:r>
            <w:r w:rsidR="00DD6075" w:rsidRPr="00DD6075">
              <w:rPr>
                <w:lang w:eastAsia="en-GB"/>
              </w:rPr>
              <w:t xml:space="preserve"> Similarity</w:t>
            </w:r>
          </w:p>
        </w:tc>
        <w:tc>
          <w:tcPr>
            <w:tcW w:w="2126" w:type="dxa"/>
            <w:tcMar>
              <w:top w:w="113" w:type="dxa"/>
              <w:bottom w:w="113" w:type="dxa"/>
            </w:tcMar>
          </w:tcPr>
          <w:p w14:paraId="3DFA1B0D" w14:textId="77777777" w:rsidR="00880C5E" w:rsidRPr="00F427B7" w:rsidRDefault="00880C5E" w:rsidP="00CD5BA1">
            <w:pPr>
              <w:pStyle w:val="ListParagraph"/>
              <w:numPr>
                <w:ilvl w:val="0"/>
                <w:numId w:val="66"/>
              </w:numPr>
              <w:autoSpaceDE w:val="0"/>
              <w:autoSpaceDN w:val="0"/>
              <w:adjustRightInd w:val="0"/>
              <w:ind w:left="323" w:hanging="283"/>
              <w:rPr>
                <w:rFonts w:cs="Arial"/>
                <w:lang w:eastAsia="en-GB"/>
              </w:rPr>
            </w:pPr>
            <w:r w:rsidRPr="00F427B7">
              <w:rPr>
                <w:rFonts w:cs="Arial"/>
                <w:lang w:eastAsia="en-GB"/>
              </w:rPr>
              <w:t>Calculate lengths of similar shapes.</w:t>
            </w:r>
          </w:p>
          <w:p w14:paraId="3EECA022" w14:textId="77777777" w:rsidR="00880C5E" w:rsidRPr="00420B71" w:rsidRDefault="00880C5E" w:rsidP="00F427B7">
            <w:pPr>
              <w:autoSpaceDE w:val="0"/>
              <w:autoSpaceDN w:val="0"/>
              <w:adjustRightInd w:val="0"/>
              <w:ind w:left="323" w:hanging="283"/>
              <w:rPr>
                <w:rFonts w:cs="Arial"/>
                <w:szCs w:val="20"/>
                <w:lang w:eastAsia="en-GB"/>
              </w:rPr>
            </w:pPr>
          </w:p>
          <w:p w14:paraId="16C80D19" w14:textId="77777777" w:rsidR="00880C5E" w:rsidRDefault="00880C5E" w:rsidP="00CD5BA1">
            <w:pPr>
              <w:pStyle w:val="BodyText"/>
              <w:numPr>
                <w:ilvl w:val="0"/>
                <w:numId w:val="66"/>
              </w:numPr>
              <w:ind w:left="323" w:hanging="283"/>
              <w:rPr>
                <w:shd w:val="clear" w:color="auto" w:fill="FEF3DC" w:themeFill="accent6" w:themeFillTint="33"/>
                <w:lang w:eastAsia="en-GB"/>
              </w:rPr>
            </w:pPr>
            <w:r w:rsidRPr="00420B71">
              <w:rPr>
                <w:shd w:val="clear" w:color="auto" w:fill="FEEFE6"/>
                <w:lang w:eastAsia="en-GB"/>
              </w:rPr>
              <w:t xml:space="preserve">Use the relationships between </w:t>
            </w:r>
            <w:r>
              <w:rPr>
                <w:shd w:val="clear" w:color="auto" w:fill="FEEFE6"/>
                <w:lang w:eastAsia="en-GB"/>
              </w:rPr>
              <w:t xml:space="preserve">lengths and </w:t>
            </w:r>
            <w:r w:rsidRPr="00420B71">
              <w:rPr>
                <w:shd w:val="clear" w:color="auto" w:fill="FEEFE6"/>
                <w:lang w:eastAsia="en-GB"/>
              </w:rPr>
              <w:t xml:space="preserve">areas of similar </w:t>
            </w:r>
            <w:r>
              <w:rPr>
                <w:shd w:val="clear" w:color="auto" w:fill="FEEFE6"/>
                <w:lang w:eastAsia="en-GB"/>
              </w:rPr>
              <w:t xml:space="preserve">shapes </w:t>
            </w:r>
            <w:r w:rsidRPr="00420B71">
              <w:rPr>
                <w:shd w:val="clear" w:color="auto" w:fill="FEEFE6"/>
                <w:lang w:eastAsia="en-GB"/>
              </w:rPr>
              <w:t xml:space="preserve">and </w:t>
            </w:r>
            <w:r>
              <w:rPr>
                <w:shd w:val="clear" w:color="auto" w:fill="FEEFE6"/>
                <w:lang w:eastAsia="en-GB"/>
              </w:rPr>
              <w:t>lengths, surface area and</w:t>
            </w:r>
            <w:r w:rsidRPr="00420B71">
              <w:rPr>
                <w:shd w:val="clear" w:color="auto" w:fill="FEEFE6"/>
                <w:lang w:eastAsia="en-GB"/>
              </w:rPr>
              <w:t xml:space="preserve"> volumes </w:t>
            </w:r>
            <w:r>
              <w:rPr>
                <w:shd w:val="clear" w:color="auto" w:fill="FEEFE6"/>
                <w:lang w:eastAsia="en-GB"/>
              </w:rPr>
              <w:t xml:space="preserve">of </w:t>
            </w:r>
            <w:r w:rsidRPr="00420B71">
              <w:rPr>
                <w:shd w:val="clear" w:color="auto" w:fill="FEEFE6"/>
                <w:lang w:eastAsia="en-GB"/>
              </w:rPr>
              <w:t>similar solids</w:t>
            </w:r>
            <w:r w:rsidRPr="00420B71">
              <w:rPr>
                <w:shd w:val="clear" w:color="auto" w:fill="FEF3DC" w:themeFill="accent6" w:themeFillTint="33"/>
                <w:lang w:eastAsia="en-GB"/>
              </w:rPr>
              <w:t>.</w:t>
            </w:r>
          </w:p>
          <w:p w14:paraId="13AB3C45" w14:textId="77777777" w:rsidR="00880C5E" w:rsidRDefault="00880C5E" w:rsidP="00F427B7">
            <w:pPr>
              <w:pStyle w:val="BodyText"/>
              <w:ind w:left="323" w:hanging="283"/>
              <w:rPr>
                <w:shd w:val="clear" w:color="auto" w:fill="FEF3DC" w:themeFill="accent6" w:themeFillTint="33"/>
                <w:lang w:eastAsia="en-GB"/>
              </w:rPr>
            </w:pPr>
          </w:p>
          <w:p w14:paraId="2B33E1C8" w14:textId="77777777" w:rsidR="00880C5E" w:rsidRPr="004A4E17" w:rsidRDefault="00880C5E" w:rsidP="00CD5BA1">
            <w:pPr>
              <w:pStyle w:val="BodyText"/>
              <w:numPr>
                <w:ilvl w:val="0"/>
                <w:numId w:val="66"/>
              </w:numPr>
              <w:ind w:left="323" w:hanging="283"/>
              <w:rPr>
                <w:lang w:eastAsia="en-GB"/>
              </w:rPr>
            </w:pPr>
            <w:r w:rsidRPr="00FB33B2">
              <w:rPr>
                <w:shd w:val="clear" w:color="auto" w:fill="FEEFE6"/>
                <w:lang w:eastAsia="en-GB"/>
              </w:rPr>
              <w:t>Solve problems and give simple explanations involving similarity</w:t>
            </w:r>
            <w:r>
              <w:rPr>
                <w:shd w:val="clear" w:color="auto" w:fill="FEEFE6"/>
                <w:lang w:eastAsia="en-GB"/>
              </w:rPr>
              <w:t>.</w:t>
            </w:r>
          </w:p>
        </w:tc>
        <w:tc>
          <w:tcPr>
            <w:tcW w:w="9923" w:type="dxa"/>
            <w:tcMar>
              <w:top w:w="113" w:type="dxa"/>
              <w:bottom w:w="113" w:type="dxa"/>
            </w:tcMar>
          </w:tcPr>
          <w:p w14:paraId="006990C6" w14:textId="77777777" w:rsidR="00880C5E" w:rsidRPr="00420B71" w:rsidRDefault="00880C5E" w:rsidP="001B42A8">
            <w:pPr>
              <w:autoSpaceDE w:val="0"/>
              <w:autoSpaceDN w:val="0"/>
              <w:adjustRightInd w:val="0"/>
              <w:rPr>
                <w:rFonts w:cs="Arial"/>
                <w:szCs w:val="20"/>
                <w:lang w:eastAsia="en-GB"/>
              </w:rPr>
            </w:pPr>
            <w:r w:rsidRPr="00420B71">
              <w:rPr>
                <w:rFonts w:cs="Arial"/>
                <w:szCs w:val="20"/>
                <w:lang w:eastAsia="en-GB"/>
              </w:rPr>
              <w:t>If necessary, revise what is meant by ‘similar’ and provide examples. Give learners practice of calculating lengths in similar figures.</w:t>
            </w:r>
          </w:p>
          <w:p w14:paraId="6CE3AA9C" w14:textId="77777777" w:rsidR="00880C5E" w:rsidRPr="00420B71" w:rsidRDefault="00880C5E" w:rsidP="001B42A8">
            <w:pPr>
              <w:autoSpaceDE w:val="0"/>
              <w:autoSpaceDN w:val="0"/>
              <w:adjustRightInd w:val="0"/>
              <w:rPr>
                <w:rFonts w:cs="Arial"/>
                <w:szCs w:val="20"/>
                <w:lang w:eastAsia="en-GB"/>
              </w:rPr>
            </w:pPr>
          </w:p>
          <w:p w14:paraId="751502BA" w14:textId="77777777" w:rsidR="00880C5E" w:rsidRDefault="00880C5E"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For </w:t>
            </w:r>
            <w:r>
              <w:rPr>
                <w:rFonts w:cs="Arial"/>
                <w:szCs w:val="20"/>
                <w:lang w:eastAsia="en-GB"/>
              </w:rPr>
              <w:t>E</w:t>
            </w:r>
            <w:r w:rsidRPr="00420B71">
              <w:rPr>
                <w:rFonts w:cs="Arial"/>
                <w:szCs w:val="20"/>
                <w:lang w:eastAsia="en-GB"/>
              </w:rPr>
              <w:t xml:space="preserve">xtended learners, expand on calculating lengths of similar figures to </w:t>
            </w:r>
            <w:r>
              <w:rPr>
                <w:rFonts w:cs="Arial"/>
                <w:szCs w:val="20"/>
                <w:lang w:eastAsia="en-GB"/>
              </w:rPr>
              <w:t xml:space="preserve">exercises </w:t>
            </w:r>
            <w:r w:rsidRPr="00420B71">
              <w:rPr>
                <w:rFonts w:cs="Arial"/>
                <w:szCs w:val="20"/>
                <w:lang w:eastAsia="en-GB"/>
              </w:rPr>
              <w:t xml:space="preserve">using the relationships between areas, surface areas and volumes of similar shapes and solids. </w:t>
            </w:r>
          </w:p>
          <w:p w14:paraId="4216A2EA" w14:textId="77777777" w:rsidR="00880C5E" w:rsidRDefault="00880C5E" w:rsidP="001B42A8">
            <w:pPr>
              <w:shd w:val="clear" w:color="auto" w:fill="FEEFE6"/>
              <w:autoSpaceDE w:val="0"/>
              <w:autoSpaceDN w:val="0"/>
              <w:adjustRightInd w:val="0"/>
              <w:rPr>
                <w:rFonts w:cs="Arial"/>
                <w:szCs w:val="20"/>
                <w:lang w:eastAsia="en-GB"/>
              </w:rPr>
            </w:pPr>
          </w:p>
          <w:p w14:paraId="7974C2E5" w14:textId="77777777" w:rsidR="00880C5E" w:rsidRDefault="00880C5E" w:rsidP="001B42A8">
            <w:pPr>
              <w:shd w:val="clear" w:color="auto" w:fill="FEEFE6"/>
              <w:autoSpaceDE w:val="0"/>
              <w:autoSpaceDN w:val="0"/>
              <w:adjustRightInd w:val="0"/>
              <w:rPr>
                <w:rFonts w:cs="Arial"/>
                <w:szCs w:val="20"/>
                <w:lang w:eastAsia="en-GB"/>
              </w:rPr>
            </w:pPr>
            <w:r>
              <w:rPr>
                <w:rFonts w:cs="Arial"/>
                <w:szCs w:val="20"/>
                <w:lang w:eastAsia="en-GB"/>
              </w:rPr>
              <w:t xml:space="preserve">Identify the conditions for two triangles to be similar and investigate the geometric justification for similarity. </w:t>
            </w:r>
          </w:p>
          <w:p w14:paraId="0F65CDDF" w14:textId="77777777" w:rsidR="00880C5E" w:rsidRDefault="00880C5E" w:rsidP="001B42A8">
            <w:pPr>
              <w:shd w:val="clear" w:color="auto" w:fill="FEEFE6"/>
              <w:autoSpaceDE w:val="0"/>
              <w:autoSpaceDN w:val="0"/>
              <w:adjustRightInd w:val="0"/>
              <w:rPr>
                <w:rFonts w:cs="Arial"/>
                <w:szCs w:val="20"/>
                <w:lang w:eastAsia="en-GB"/>
              </w:rPr>
            </w:pPr>
          </w:p>
          <w:p w14:paraId="4F978F18" w14:textId="77777777" w:rsidR="00880C5E" w:rsidRPr="008144E4" w:rsidRDefault="00880C5E" w:rsidP="001B42A8">
            <w:pPr>
              <w:shd w:val="clear" w:color="auto" w:fill="FEEFE6"/>
              <w:autoSpaceDE w:val="0"/>
              <w:autoSpaceDN w:val="0"/>
              <w:adjustRightInd w:val="0"/>
              <w:rPr>
                <w:rFonts w:cs="Arial"/>
                <w:szCs w:val="20"/>
                <w:lang w:eastAsia="en-GB"/>
              </w:rPr>
            </w:pPr>
            <w:r>
              <w:rPr>
                <w:rFonts w:cs="Arial"/>
                <w:szCs w:val="20"/>
                <w:lang w:eastAsia="en-GB"/>
              </w:rPr>
              <w:t xml:space="preserve">Extend to other shapes. </w:t>
            </w:r>
            <w:r>
              <w:rPr>
                <w:rFonts w:cs="Arial"/>
                <w:b/>
                <w:bCs/>
                <w:szCs w:val="20"/>
                <w:lang w:eastAsia="en-GB"/>
              </w:rPr>
              <w:t>(E)</w:t>
            </w:r>
          </w:p>
          <w:p w14:paraId="04597692" w14:textId="77777777" w:rsidR="00880C5E" w:rsidRPr="004A4E17" w:rsidRDefault="00880C5E" w:rsidP="001B42A8">
            <w:pPr>
              <w:pStyle w:val="BodyText"/>
            </w:pPr>
          </w:p>
        </w:tc>
      </w:tr>
      <w:tr w:rsidR="008B5A12" w:rsidRPr="004A4E17" w14:paraId="0C2EB23C" w14:textId="77777777" w:rsidTr="001B42A8">
        <w:tblPrEx>
          <w:tblCellMar>
            <w:top w:w="0" w:type="dxa"/>
            <w:bottom w:w="0" w:type="dxa"/>
          </w:tblCellMar>
        </w:tblPrEx>
        <w:tc>
          <w:tcPr>
            <w:tcW w:w="2552" w:type="dxa"/>
            <w:tcMar>
              <w:top w:w="113" w:type="dxa"/>
              <w:bottom w:w="113" w:type="dxa"/>
            </w:tcMar>
          </w:tcPr>
          <w:p w14:paraId="55985E9A" w14:textId="77777777" w:rsidR="008B5A12" w:rsidRDefault="008B5A12" w:rsidP="001B42A8">
            <w:pPr>
              <w:pStyle w:val="BodyText"/>
              <w:rPr>
                <w:lang w:eastAsia="en-GB"/>
              </w:rPr>
            </w:pPr>
            <w:r w:rsidRPr="00420B71">
              <w:rPr>
                <w:lang w:eastAsia="en-GB"/>
              </w:rPr>
              <w:t xml:space="preserve">C6.2 </w:t>
            </w:r>
          </w:p>
          <w:p w14:paraId="517215CF" w14:textId="518A0F69" w:rsidR="008B5A12" w:rsidRPr="004A4E17" w:rsidRDefault="008B5A12" w:rsidP="001B42A8">
            <w:pPr>
              <w:pStyle w:val="BodyText"/>
              <w:rPr>
                <w:lang w:eastAsia="en-GB"/>
              </w:rPr>
            </w:pPr>
            <w:r w:rsidRPr="00420B71">
              <w:rPr>
                <w:lang w:eastAsia="en-GB"/>
              </w:rPr>
              <w:t xml:space="preserve">and </w:t>
            </w:r>
            <w:r w:rsidRPr="00420B71">
              <w:rPr>
                <w:shd w:val="clear" w:color="auto" w:fill="FEEFE6"/>
                <w:lang w:eastAsia="en-GB"/>
              </w:rPr>
              <w:t>E6.2</w:t>
            </w:r>
            <w:r w:rsidR="00F427B7" w:rsidRPr="00F427B7">
              <w:rPr>
                <w:lang w:eastAsia="en-GB"/>
              </w:rPr>
              <w:t xml:space="preserve"> Right-angled triangles</w:t>
            </w:r>
          </w:p>
        </w:tc>
        <w:tc>
          <w:tcPr>
            <w:tcW w:w="2126" w:type="dxa"/>
            <w:tcMar>
              <w:top w:w="113" w:type="dxa"/>
              <w:bottom w:w="113" w:type="dxa"/>
            </w:tcMar>
          </w:tcPr>
          <w:p w14:paraId="20BB7434" w14:textId="77777777" w:rsidR="008B5A12" w:rsidRPr="00977F26" w:rsidRDefault="008B5A12" w:rsidP="00CD5BA1">
            <w:pPr>
              <w:pStyle w:val="ListParagraph"/>
              <w:numPr>
                <w:ilvl w:val="0"/>
                <w:numId w:val="67"/>
              </w:numPr>
              <w:autoSpaceDE w:val="0"/>
              <w:autoSpaceDN w:val="0"/>
              <w:adjustRightInd w:val="0"/>
              <w:ind w:left="323" w:hanging="283"/>
              <w:rPr>
                <w:rFonts w:cs="Arial"/>
                <w:lang w:eastAsia="en-GB"/>
              </w:rPr>
            </w:pPr>
            <w:r w:rsidRPr="00977F26">
              <w:rPr>
                <w:rFonts w:cs="Arial"/>
                <w:lang w:eastAsia="en-GB"/>
              </w:rPr>
              <w:t xml:space="preserve">Know and use the sine, </w:t>
            </w:r>
            <w:proofErr w:type="gramStart"/>
            <w:r w:rsidRPr="00977F26">
              <w:rPr>
                <w:rFonts w:cs="Arial"/>
                <w:lang w:eastAsia="en-GB"/>
              </w:rPr>
              <w:t>cosine</w:t>
            </w:r>
            <w:proofErr w:type="gramEnd"/>
            <w:r w:rsidRPr="00977F26">
              <w:rPr>
                <w:rFonts w:cs="Arial"/>
                <w:lang w:eastAsia="en-GB"/>
              </w:rPr>
              <w:t xml:space="preserve"> and tangent ratios for acute angles in calculations involving sides and angles of a right-angled triangle.</w:t>
            </w:r>
          </w:p>
          <w:p w14:paraId="5265A5BD" w14:textId="77777777" w:rsidR="008B5A12" w:rsidRPr="00420B71" w:rsidRDefault="008B5A12" w:rsidP="00977F26">
            <w:pPr>
              <w:autoSpaceDE w:val="0"/>
              <w:autoSpaceDN w:val="0"/>
              <w:adjustRightInd w:val="0"/>
              <w:ind w:left="323" w:hanging="283"/>
              <w:rPr>
                <w:rFonts w:cs="Arial"/>
                <w:szCs w:val="20"/>
                <w:lang w:eastAsia="en-GB"/>
              </w:rPr>
            </w:pPr>
          </w:p>
          <w:p w14:paraId="20941C01" w14:textId="77777777" w:rsidR="008B5A12" w:rsidRPr="00977F26" w:rsidRDefault="008B5A12" w:rsidP="00CD5BA1">
            <w:pPr>
              <w:pStyle w:val="ListParagraph"/>
              <w:numPr>
                <w:ilvl w:val="0"/>
                <w:numId w:val="67"/>
              </w:numPr>
              <w:autoSpaceDE w:val="0"/>
              <w:autoSpaceDN w:val="0"/>
              <w:adjustRightInd w:val="0"/>
              <w:ind w:left="323" w:hanging="283"/>
              <w:rPr>
                <w:rFonts w:cs="Arial"/>
              </w:rPr>
            </w:pPr>
            <w:r w:rsidRPr="00977F26">
              <w:rPr>
                <w:rFonts w:cs="Arial"/>
              </w:rPr>
              <w:t xml:space="preserve">Solve problems in two dimensions using Pythagoras’ </w:t>
            </w:r>
            <w:r w:rsidRPr="00977F26">
              <w:rPr>
                <w:rFonts w:cs="Arial"/>
              </w:rPr>
              <w:lastRenderedPageBreak/>
              <w:t>theorem and trigonometry.</w:t>
            </w:r>
          </w:p>
          <w:p w14:paraId="6D030BC2" w14:textId="77777777" w:rsidR="008B5A12" w:rsidRPr="00420B71" w:rsidRDefault="008B5A12" w:rsidP="00977F26">
            <w:pPr>
              <w:autoSpaceDE w:val="0"/>
              <w:autoSpaceDN w:val="0"/>
              <w:adjustRightInd w:val="0"/>
              <w:ind w:left="323" w:hanging="283"/>
              <w:rPr>
                <w:rFonts w:cs="Arial"/>
                <w:szCs w:val="20"/>
                <w:lang w:eastAsia="en-GB"/>
              </w:rPr>
            </w:pPr>
          </w:p>
          <w:p w14:paraId="28E6F090" w14:textId="77777777" w:rsidR="008B5A12" w:rsidRPr="00977F26" w:rsidRDefault="008B5A12" w:rsidP="00CD5BA1">
            <w:pPr>
              <w:pStyle w:val="ListParagraph"/>
              <w:numPr>
                <w:ilvl w:val="0"/>
                <w:numId w:val="67"/>
              </w:numPr>
              <w:shd w:val="clear" w:color="auto" w:fill="FEEFE6"/>
              <w:autoSpaceDE w:val="0"/>
              <w:autoSpaceDN w:val="0"/>
              <w:adjustRightInd w:val="0"/>
              <w:ind w:left="323" w:hanging="283"/>
              <w:rPr>
                <w:rFonts w:cs="Arial"/>
              </w:rPr>
            </w:pPr>
            <w:r w:rsidRPr="00977F26">
              <w:rPr>
                <w:rFonts w:cs="Arial"/>
              </w:rPr>
              <w:t>Know that the perpendicular distance from a point to a line is the shortest distance to the line.</w:t>
            </w:r>
          </w:p>
          <w:p w14:paraId="3EA78B1F" w14:textId="77777777" w:rsidR="008B5A12" w:rsidRPr="00420B71" w:rsidRDefault="008B5A12" w:rsidP="00977F26">
            <w:pPr>
              <w:autoSpaceDE w:val="0"/>
              <w:autoSpaceDN w:val="0"/>
              <w:adjustRightInd w:val="0"/>
              <w:ind w:left="323" w:hanging="283"/>
              <w:rPr>
                <w:rFonts w:cs="Arial"/>
                <w:szCs w:val="20"/>
              </w:rPr>
            </w:pPr>
          </w:p>
          <w:p w14:paraId="1F6E7445" w14:textId="046A2EF8" w:rsidR="008B5A12" w:rsidRPr="00606DD0" w:rsidRDefault="008B5A12" w:rsidP="001B42A8">
            <w:pPr>
              <w:pStyle w:val="ListParagraph"/>
              <w:numPr>
                <w:ilvl w:val="0"/>
                <w:numId w:val="67"/>
              </w:numPr>
              <w:shd w:val="clear" w:color="auto" w:fill="FEEFE6"/>
              <w:autoSpaceDE w:val="0"/>
              <w:autoSpaceDN w:val="0"/>
              <w:adjustRightInd w:val="0"/>
              <w:ind w:left="323" w:hanging="283"/>
              <w:rPr>
                <w:rFonts w:cs="Arial"/>
              </w:rPr>
            </w:pPr>
            <w:r w:rsidRPr="00977F26">
              <w:rPr>
                <w:rFonts w:cs="Arial"/>
              </w:rPr>
              <w:t xml:space="preserve">Carry out calculations involving angles of elevation and depression. </w:t>
            </w:r>
          </w:p>
        </w:tc>
        <w:tc>
          <w:tcPr>
            <w:tcW w:w="9923" w:type="dxa"/>
            <w:tcMar>
              <w:top w:w="113" w:type="dxa"/>
              <w:bottom w:w="113" w:type="dxa"/>
            </w:tcMar>
          </w:tcPr>
          <w:p w14:paraId="6B6F36DB" w14:textId="77777777" w:rsidR="008B5A12" w:rsidRPr="00420B71" w:rsidRDefault="008B5A12" w:rsidP="001B42A8">
            <w:pPr>
              <w:autoSpaceDE w:val="0"/>
              <w:autoSpaceDN w:val="0"/>
              <w:adjustRightInd w:val="0"/>
              <w:rPr>
                <w:rFonts w:cs="Arial"/>
                <w:szCs w:val="20"/>
                <w:lang w:eastAsia="en-GB"/>
              </w:rPr>
            </w:pPr>
            <w:r w:rsidRPr="00420B71">
              <w:rPr>
                <w:rFonts w:cs="Arial"/>
                <w:szCs w:val="20"/>
                <w:lang w:eastAsia="en-GB"/>
              </w:rPr>
              <w:lastRenderedPageBreak/>
              <w:t>When introducing trigonometry, spend some time on labelling the sides of triangles with a marked angle: adjacent, hypotenuse and opposite. Ask learners to work in groups to draw right-angle</w:t>
            </w:r>
            <w:r>
              <w:rPr>
                <w:rFonts w:cs="Arial"/>
                <w:szCs w:val="20"/>
                <w:lang w:eastAsia="en-GB"/>
              </w:rPr>
              <w:t>d</w:t>
            </w:r>
            <w:r w:rsidRPr="00420B71">
              <w:rPr>
                <w:rFonts w:cs="Arial"/>
                <w:szCs w:val="20"/>
                <w:lang w:eastAsia="en-GB"/>
              </w:rPr>
              <w:t xml:space="preserve"> triangles with a </w:t>
            </w:r>
            <w:r>
              <w:rPr>
                <w:rFonts w:cs="Arial"/>
                <w:szCs w:val="20"/>
                <w:lang w:eastAsia="en-GB"/>
              </w:rPr>
              <w:br/>
            </w:r>
            <w:r w:rsidRPr="00420B71">
              <w:rPr>
                <w:rFonts w:cs="Arial"/>
                <w:szCs w:val="20"/>
                <w:lang w:eastAsia="en-GB"/>
              </w:rPr>
              <w:t xml:space="preserve">30° angle of various sizes. </w:t>
            </w:r>
            <w:r>
              <w:rPr>
                <w:rFonts w:cs="Arial"/>
                <w:szCs w:val="20"/>
                <w:lang w:eastAsia="en-GB"/>
              </w:rPr>
              <w:t xml:space="preserve">Learners </w:t>
            </w:r>
            <w:r w:rsidRPr="00420B71">
              <w:rPr>
                <w:rFonts w:cs="Arial"/>
                <w:szCs w:val="20"/>
                <w:lang w:eastAsia="en-GB"/>
              </w:rPr>
              <w:t xml:space="preserve">work out the ratio ‘opposite side ÷ adjacent side’ for all the different triangles to find they should all be a similar value. </w:t>
            </w:r>
          </w:p>
          <w:p w14:paraId="24986DD1" w14:textId="77777777" w:rsidR="008B5A12" w:rsidRPr="00420B71" w:rsidRDefault="008B5A12" w:rsidP="001B42A8">
            <w:pPr>
              <w:autoSpaceDE w:val="0"/>
              <w:autoSpaceDN w:val="0"/>
              <w:adjustRightInd w:val="0"/>
              <w:rPr>
                <w:rFonts w:cs="Arial"/>
                <w:szCs w:val="20"/>
                <w:lang w:eastAsia="en-GB"/>
              </w:rPr>
            </w:pPr>
          </w:p>
          <w:p w14:paraId="06B9A0F4" w14:textId="77777777" w:rsidR="008B5A12" w:rsidRDefault="008B5A12" w:rsidP="001B42A8">
            <w:pPr>
              <w:autoSpaceDE w:val="0"/>
              <w:autoSpaceDN w:val="0"/>
              <w:adjustRightInd w:val="0"/>
              <w:rPr>
                <w:rFonts w:cs="Arial"/>
                <w:szCs w:val="20"/>
                <w:lang w:eastAsia="en-GB"/>
              </w:rPr>
            </w:pPr>
            <w:r w:rsidRPr="00420B71">
              <w:rPr>
                <w:rFonts w:cs="Arial"/>
                <w:szCs w:val="20"/>
                <w:lang w:eastAsia="en-GB"/>
              </w:rPr>
              <w:t xml:space="preserve">Then use examples involving the sine, </w:t>
            </w:r>
            <w:proofErr w:type="gramStart"/>
            <w:r w:rsidRPr="00420B71">
              <w:rPr>
                <w:rFonts w:cs="Arial"/>
                <w:szCs w:val="20"/>
                <w:lang w:eastAsia="en-GB"/>
              </w:rPr>
              <w:t>cosine</w:t>
            </w:r>
            <w:proofErr w:type="gramEnd"/>
            <w:r w:rsidRPr="00420B71">
              <w:rPr>
                <w:rFonts w:cs="Arial"/>
                <w:szCs w:val="20"/>
                <w:lang w:eastAsia="en-GB"/>
              </w:rPr>
              <w:t xml:space="preserve"> and tangent ratios to calculate the length of an unknown side of a right-angled triangle given an angle and the length of one side. Use a mix of examples</w:t>
            </w:r>
            <w:r>
              <w:rPr>
                <w:rFonts w:cs="Arial"/>
                <w:szCs w:val="20"/>
                <w:lang w:eastAsia="en-GB"/>
              </w:rPr>
              <w:t>:</w:t>
            </w:r>
            <w:r w:rsidRPr="00420B71">
              <w:rPr>
                <w:rFonts w:cs="Arial"/>
                <w:szCs w:val="20"/>
                <w:lang w:eastAsia="en-GB"/>
              </w:rPr>
              <w:t xml:space="preserve"> some examples where division is required and </w:t>
            </w:r>
            <w:proofErr w:type="spellStart"/>
            <w:r w:rsidRPr="00420B71">
              <w:rPr>
                <w:rFonts w:cs="Arial"/>
                <w:szCs w:val="20"/>
                <w:lang w:eastAsia="en-GB"/>
              </w:rPr>
              <w:t>some where</w:t>
            </w:r>
            <w:proofErr w:type="spellEnd"/>
            <w:r w:rsidRPr="00420B71">
              <w:rPr>
                <w:rFonts w:cs="Arial"/>
                <w:szCs w:val="20"/>
                <w:lang w:eastAsia="en-GB"/>
              </w:rPr>
              <w:t xml:space="preserve"> multiplication is required. For learners who struggle with rearranging the trigonometrical ratios it is possible to use the ‘formula triangle approach’. </w:t>
            </w:r>
            <w:r w:rsidRPr="00420B71">
              <w:rPr>
                <w:rFonts w:cs="Arial"/>
                <w:b/>
                <w:szCs w:val="20"/>
                <w:lang w:eastAsia="en-GB"/>
              </w:rPr>
              <w:t xml:space="preserve"> </w:t>
            </w:r>
            <w:r w:rsidRPr="00420B71">
              <w:rPr>
                <w:rFonts w:cs="Arial"/>
                <w:szCs w:val="20"/>
                <w:lang w:eastAsia="en-GB"/>
              </w:rPr>
              <w:t xml:space="preserve">For more able learners, encourage the </w:t>
            </w:r>
            <w:r>
              <w:rPr>
                <w:rFonts w:cs="Arial"/>
                <w:szCs w:val="20"/>
                <w:lang w:eastAsia="en-GB"/>
              </w:rPr>
              <w:t>‘</w:t>
            </w:r>
            <w:r w:rsidRPr="00420B71">
              <w:rPr>
                <w:rFonts w:cs="Arial"/>
                <w:szCs w:val="20"/>
                <w:lang w:eastAsia="en-GB"/>
              </w:rPr>
              <w:t>rearranging</w:t>
            </w:r>
            <w:r>
              <w:rPr>
                <w:rFonts w:cs="Arial"/>
                <w:szCs w:val="20"/>
                <w:lang w:eastAsia="en-GB"/>
              </w:rPr>
              <w:t>’</w:t>
            </w:r>
            <w:r w:rsidRPr="00420B71">
              <w:rPr>
                <w:rFonts w:cs="Arial"/>
                <w:szCs w:val="20"/>
                <w:lang w:eastAsia="en-GB"/>
              </w:rPr>
              <w:t xml:space="preserve"> approach. </w:t>
            </w:r>
          </w:p>
          <w:p w14:paraId="1A6062B2" w14:textId="77777777" w:rsidR="008B5A12" w:rsidRDefault="008B5A12" w:rsidP="001B42A8">
            <w:pPr>
              <w:autoSpaceDE w:val="0"/>
              <w:autoSpaceDN w:val="0"/>
              <w:adjustRightInd w:val="0"/>
              <w:rPr>
                <w:rFonts w:cs="Arial"/>
                <w:szCs w:val="20"/>
                <w:lang w:eastAsia="en-GB"/>
              </w:rPr>
            </w:pPr>
          </w:p>
          <w:p w14:paraId="7EB70706" w14:textId="77777777" w:rsidR="008B5A12" w:rsidRPr="00420B71" w:rsidRDefault="008B5A12" w:rsidP="001B42A8">
            <w:pPr>
              <w:autoSpaceDE w:val="0"/>
              <w:autoSpaceDN w:val="0"/>
              <w:adjustRightInd w:val="0"/>
              <w:rPr>
                <w:rFonts w:cs="Arial"/>
                <w:b/>
                <w:szCs w:val="20"/>
                <w:lang w:eastAsia="en-GB"/>
              </w:rPr>
            </w:pPr>
            <w:r w:rsidRPr="00420B71">
              <w:rPr>
                <w:rFonts w:cs="Arial"/>
                <w:szCs w:val="20"/>
                <w:lang w:eastAsia="en-GB"/>
              </w:rPr>
              <w:t>Move on to examples involving inverse ratios to calculate an unknown angle given the length of two sides of a right-angled triangle.</w:t>
            </w:r>
            <w:r w:rsidRPr="00420B71">
              <w:rPr>
                <w:rFonts w:cs="Arial"/>
                <w:b/>
                <w:szCs w:val="20"/>
                <w:lang w:eastAsia="en-GB"/>
              </w:rPr>
              <w:t xml:space="preserve"> </w:t>
            </w:r>
          </w:p>
          <w:p w14:paraId="4E957281" w14:textId="77777777" w:rsidR="008B5A12" w:rsidRDefault="008B5A12" w:rsidP="001B42A8">
            <w:pPr>
              <w:autoSpaceDE w:val="0"/>
              <w:autoSpaceDN w:val="0"/>
              <w:adjustRightInd w:val="0"/>
              <w:rPr>
                <w:rFonts w:cs="Arial"/>
                <w:szCs w:val="20"/>
                <w:lang w:eastAsia="en-GB"/>
              </w:rPr>
            </w:pPr>
          </w:p>
          <w:p w14:paraId="5656AC7B" w14:textId="77777777" w:rsidR="008B5A12" w:rsidRPr="00420B71" w:rsidRDefault="008B5A12" w:rsidP="001B42A8">
            <w:pPr>
              <w:autoSpaceDE w:val="0"/>
              <w:autoSpaceDN w:val="0"/>
              <w:adjustRightInd w:val="0"/>
              <w:rPr>
                <w:rFonts w:cs="Arial"/>
                <w:szCs w:val="20"/>
                <w:lang w:eastAsia="en-GB"/>
              </w:rPr>
            </w:pPr>
            <w:r>
              <w:rPr>
                <w:rFonts w:cs="Arial"/>
                <w:szCs w:val="20"/>
                <w:lang w:eastAsia="en-GB"/>
              </w:rPr>
              <w:t>Give learners</w:t>
            </w:r>
            <w:r w:rsidRPr="00420B71">
              <w:rPr>
                <w:rFonts w:cs="Arial"/>
                <w:szCs w:val="20"/>
                <w:lang w:eastAsia="en-GB"/>
              </w:rPr>
              <w:t xml:space="preserve"> a wide variety of problems in context using Pythagoras’ theorem and trigonometric ratios </w:t>
            </w:r>
            <w:r w:rsidRPr="00420B71">
              <w:rPr>
                <w:rFonts w:cs="Arial"/>
                <w:szCs w:val="20"/>
                <w:lang w:eastAsia="en-GB"/>
              </w:rPr>
              <w:lastRenderedPageBreak/>
              <w:t>(include work with any shape that may be partitioned into right-angled triangles).</w:t>
            </w:r>
            <w:r w:rsidRPr="00420B71">
              <w:rPr>
                <w:rFonts w:cs="Arial"/>
                <w:szCs w:val="20"/>
              </w:rPr>
              <w:t xml:space="preserve"> </w:t>
            </w:r>
            <w:r w:rsidRPr="00420B71">
              <w:rPr>
                <w:rFonts w:cs="Arial"/>
                <w:b/>
                <w:szCs w:val="20"/>
                <w:lang w:eastAsia="en-GB"/>
              </w:rPr>
              <w:t xml:space="preserve">(I) </w:t>
            </w:r>
          </w:p>
          <w:p w14:paraId="5623E0EB" w14:textId="77777777" w:rsidR="008B5A12" w:rsidRPr="00420B71" w:rsidRDefault="008B5A12" w:rsidP="001B42A8">
            <w:pPr>
              <w:autoSpaceDE w:val="0"/>
              <w:autoSpaceDN w:val="0"/>
              <w:adjustRightInd w:val="0"/>
              <w:rPr>
                <w:rFonts w:cs="Arial"/>
                <w:szCs w:val="20"/>
                <w:lang w:eastAsia="en-GB"/>
              </w:rPr>
            </w:pPr>
          </w:p>
          <w:p w14:paraId="39788956" w14:textId="35F25B81" w:rsidR="008B5A12" w:rsidRPr="00420B71" w:rsidRDefault="008B5A12" w:rsidP="001B42A8">
            <w:pPr>
              <w:autoSpaceDE w:val="0"/>
              <w:autoSpaceDN w:val="0"/>
              <w:adjustRightInd w:val="0"/>
              <w:rPr>
                <w:rFonts w:cs="Arial"/>
                <w:szCs w:val="20"/>
                <w:lang w:eastAsia="en-GB"/>
              </w:rPr>
            </w:pPr>
            <w:r w:rsidRPr="00420B71">
              <w:rPr>
                <w:rFonts w:cs="Arial"/>
                <w:szCs w:val="20"/>
                <w:lang w:eastAsia="en-GB"/>
              </w:rPr>
              <w:t xml:space="preserve">Use examples to </w:t>
            </w:r>
            <w:r>
              <w:rPr>
                <w:rFonts w:cs="Arial"/>
                <w:szCs w:val="20"/>
                <w:lang w:eastAsia="en-GB"/>
              </w:rPr>
              <w:t>show</w:t>
            </w:r>
            <w:r w:rsidRPr="00420B71">
              <w:rPr>
                <w:rFonts w:cs="Arial"/>
                <w:szCs w:val="20"/>
                <w:lang w:eastAsia="en-GB"/>
              </w:rPr>
              <w:t xml:space="preserve"> how to solve problems involving bearings using trigonometry.</w:t>
            </w:r>
          </w:p>
          <w:p w14:paraId="60398CA5" w14:textId="77777777" w:rsidR="008B5A12" w:rsidRPr="00420B71" w:rsidRDefault="008B5A12" w:rsidP="001B42A8">
            <w:pPr>
              <w:autoSpaceDE w:val="0"/>
              <w:autoSpaceDN w:val="0"/>
              <w:adjustRightInd w:val="0"/>
              <w:rPr>
                <w:rFonts w:cs="Arial"/>
                <w:szCs w:val="20"/>
                <w:lang w:eastAsia="en-GB"/>
              </w:rPr>
            </w:pPr>
          </w:p>
          <w:p w14:paraId="1AD57F12" w14:textId="77777777" w:rsidR="008B5A12" w:rsidRDefault="008B5A12" w:rsidP="001B42A8">
            <w:pPr>
              <w:shd w:val="clear" w:color="auto" w:fill="FEEFE6"/>
              <w:autoSpaceDE w:val="0"/>
              <w:autoSpaceDN w:val="0"/>
              <w:adjustRightInd w:val="0"/>
            </w:pPr>
            <w:r w:rsidRPr="00420B71">
              <w:rPr>
                <w:rFonts w:cs="Arial"/>
                <w:szCs w:val="20"/>
                <w:lang w:eastAsia="en-GB"/>
              </w:rPr>
              <w:t xml:space="preserve">For </w:t>
            </w:r>
            <w:r>
              <w:rPr>
                <w:rFonts w:cs="Arial"/>
                <w:szCs w:val="20"/>
                <w:lang w:eastAsia="en-GB"/>
              </w:rPr>
              <w:t>E</w:t>
            </w:r>
            <w:r w:rsidRPr="00420B71">
              <w:rPr>
                <w:rFonts w:cs="Arial"/>
                <w:szCs w:val="20"/>
                <w:lang w:eastAsia="en-GB"/>
              </w:rPr>
              <w:t xml:space="preserve">xtended learners define angles of elevation and depression. Use examples to </w:t>
            </w:r>
            <w:r>
              <w:rPr>
                <w:rFonts w:cs="Arial"/>
                <w:szCs w:val="20"/>
                <w:lang w:eastAsia="en-GB"/>
              </w:rPr>
              <w:t>show</w:t>
            </w:r>
            <w:r w:rsidRPr="00420B71">
              <w:rPr>
                <w:rFonts w:cs="Arial"/>
                <w:szCs w:val="20"/>
                <w:lang w:eastAsia="en-GB"/>
              </w:rPr>
              <w:t xml:space="preserve"> how to solve problems involving angles of elevation and depression using trigonometry. </w:t>
            </w:r>
          </w:p>
          <w:p w14:paraId="0B7882F3" w14:textId="77777777" w:rsidR="008B5A12" w:rsidRDefault="008B5A12" w:rsidP="001B42A8">
            <w:pPr>
              <w:pStyle w:val="BodyText"/>
            </w:pPr>
          </w:p>
          <w:tbl>
            <w:tblPr>
              <w:tblStyle w:val="TableGrid"/>
              <w:tblW w:w="0" w:type="auto"/>
              <w:tblLayout w:type="fixed"/>
              <w:tblLook w:val="04A0" w:firstRow="1" w:lastRow="0" w:firstColumn="1" w:lastColumn="0" w:noHBand="0" w:noVBand="1"/>
            </w:tblPr>
            <w:tblGrid>
              <w:gridCol w:w="1809"/>
              <w:gridCol w:w="6158"/>
            </w:tblGrid>
            <w:tr w:rsidR="008B5A12" w:rsidRPr="000420CE" w14:paraId="4DB9A841"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29445A9A" w14:textId="77777777" w:rsidR="008B5A12" w:rsidRPr="000420CE" w:rsidRDefault="008B5A12" w:rsidP="001B42A8">
                  <w:pPr>
                    <w:rPr>
                      <w:rFonts w:cs="Arial"/>
                      <w:spacing w:val="-1"/>
                      <w:szCs w:val="20"/>
                    </w:rPr>
                  </w:pPr>
                  <w:r w:rsidRPr="000420CE">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3E5493DF" w14:textId="77777777" w:rsidR="008B5A12" w:rsidRPr="000420CE" w:rsidRDefault="008B5A12" w:rsidP="001B42A8">
                  <w:pPr>
                    <w:rPr>
                      <w:rFonts w:cs="Arial"/>
                      <w:spacing w:val="-1"/>
                      <w:szCs w:val="20"/>
                    </w:rPr>
                  </w:pPr>
                  <w:r w:rsidRPr="000420CE">
                    <w:rPr>
                      <w:rFonts w:cs="Arial"/>
                      <w:spacing w:val="-1"/>
                      <w:szCs w:val="20"/>
                    </w:rPr>
                    <w:t xml:space="preserve"> </w:t>
                  </w:r>
                </w:p>
              </w:tc>
            </w:tr>
            <w:tr w:rsidR="008B5A12" w:rsidRPr="000420CE" w14:paraId="0AF3E920"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6678A213" w14:textId="77777777" w:rsidR="008B5A12" w:rsidRPr="000420CE" w:rsidRDefault="008B5A12" w:rsidP="001B42A8">
                  <w:pPr>
                    <w:rPr>
                      <w:rFonts w:cs="Arial"/>
                      <w:spacing w:val="-1"/>
                      <w:szCs w:val="20"/>
                    </w:rPr>
                  </w:pPr>
                  <w:r>
                    <w:rPr>
                      <w:rFonts w:cs="Arial"/>
                      <w:spacing w:val="-1"/>
                      <w:szCs w:val="20"/>
                    </w:rPr>
                    <w:t>Teaching Pack</w:t>
                  </w:r>
                  <w:r w:rsidRPr="000420CE">
                    <w:rPr>
                      <w:rFonts w:cs="Arial"/>
                      <w:spacing w:val="-1"/>
                      <w:szCs w:val="20"/>
                    </w:rPr>
                    <w:t xml:space="preserve">: </w:t>
                  </w:r>
                  <w:r>
                    <w:rPr>
                      <w:rFonts w:cs="Arial"/>
                      <w:spacing w:val="-1"/>
                      <w:szCs w:val="20"/>
                    </w:rPr>
                    <w:t>Understanding Bearings</w:t>
                  </w:r>
                </w:p>
                <w:p w14:paraId="3CEE9249" w14:textId="77777777" w:rsidR="008B5A12" w:rsidRDefault="008B5A12" w:rsidP="001B42A8">
                  <w:pPr>
                    <w:rPr>
                      <w:rFonts w:cs="Arial"/>
                      <w:spacing w:val="-1"/>
                      <w:szCs w:val="20"/>
                    </w:rPr>
                  </w:pPr>
                  <w:r w:rsidRPr="000420CE">
                    <w:rPr>
                      <w:rFonts w:cs="Arial"/>
                      <w:spacing w:val="-1"/>
                      <w:szCs w:val="20"/>
                    </w:rPr>
                    <w:t xml:space="preserve">The </w:t>
                  </w:r>
                  <w:r>
                    <w:rPr>
                      <w:rFonts w:cs="Arial"/>
                      <w:spacing w:val="-1"/>
                      <w:szCs w:val="20"/>
                    </w:rPr>
                    <w:t>Teaching Pack</w:t>
                  </w:r>
                  <w:r w:rsidRPr="000420CE">
                    <w:rPr>
                      <w:rFonts w:cs="Arial"/>
                      <w:spacing w:val="-1"/>
                      <w:szCs w:val="20"/>
                    </w:rPr>
                    <w:t xml:space="preserve"> includes lessons on:</w:t>
                  </w:r>
                </w:p>
                <w:p w14:paraId="276EDD21" w14:textId="77777777" w:rsidR="008B5A12" w:rsidRDefault="008B5A12" w:rsidP="00F72313">
                  <w:pPr>
                    <w:pStyle w:val="ListParagraph"/>
                    <w:numPr>
                      <w:ilvl w:val="0"/>
                      <w:numId w:val="8"/>
                    </w:numPr>
                    <w:rPr>
                      <w:rFonts w:cs="Arial"/>
                      <w:spacing w:val="-1"/>
                    </w:rPr>
                  </w:pPr>
                  <w:r>
                    <w:rPr>
                      <w:rFonts w:cs="Arial"/>
                      <w:spacing w:val="-1"/>
                    </w:rPr>
                    <w:t>angle facts</w:t>
                  </w:r>
                </w:p>
                <w:p w14:paraId="6325EFF6" w14:textId="77777777" w:rsidR="008B5A12" w:rsidRDefault="008B5A12" w:rsidP="00F72313">
                  <w:pPr>
                    <w:pStyle w:val="ListParagraph"/>
                    <w:numPr>
                      <w:ilvl w:val="0"/>
                      <w:numId w:val="8"/>
                    </w:numPr>
                    <w:rPr>
                      <w:rFonts w:cs="Arial"/>
                      <w:spacing w:val="-1"/>
                    </w:rPr>
                  </w:pPr>
                  <w:r>
                    <w:rPr>
                      <w:rFonts w:cs="Arial"/>
                      <w:spacing w:val="-1"/>
                    </w:rPr>
                    <w:t xml:space="preserve">bearings, compass </w:t>
                  </w:r>
                  <w:proofErr w:type="gramStart"/>
                  <w:r>
                    <w:rPr>
                      <w:rFonts w:cs="Arial"/>
                      <w:spacing w:val="-1"/>
                    </w:rPr>
                    <w:t>points</w:t>
                  </w:r>
                  <w:proofErr w:type="gramEnd"/>
                  <w:r>
                    <w:rPr>
                      <w:rFonts w:cs="Arial"/>
                      <w:spacing w:val="-1"/>
                    </w:rPr>
                    <w:t xml:space="preserve"> and angle facts</w:t>
                  </w:r>
                </w:p>
                <w:p w14:paraId="41739A51" w14:textId="77777777" w:rsidR="008B5A12" w:rsidRPr="00BD67CB" w:rsidRDefault="008B5A12" w:rsidP="00F72313">
                  <w:pPr>
                    <w:pStyle w:val="ListParagraph"/>
                    <w:numPr>
                      <w:ilvl w:val="0"/>
                      <w:numId w:val="8"/>
                    </w:numPr>
                    <w:rPr>
                      <w:rFonts w:cs="Arial"/>
                      <w:spacing w:val="-1"/>
                    </w:rPr>
                  </w:pPr>
                  <w:r>
                    <w:rPr>
                      <w:rFonts w:cs="Arial"/>
                      <w:spacing w:val="-1"/>
                    </w:rPr>
                    <w:t>trigonometry and bearings.</w:t>
                  </w:r>
                </w:p>
              </w:tc>
            </w:tr>
          </w:tbl>
          <w:p w14:paraId="4A431FFB" w14:textId="77777777" w:rsidR="008B5A12" w:rsidRPr="004A4E17" w:rsidRDefault="008B5A12" w:rsidP="001B42A8">
            <w:pPr>
              <w:pStyle w:val="BodyText"/>
            </w:pPr>
          </w:p>
        </w:tc>
      </w:tr>
      <w:tr w:rsidR="008B5A12" w14:paraId="5341AB08" w14:textId="77777777" w:rsidTr="001B42A8">
        <w:tblPrEx>
          <w:tblCellMar>
            <w:top w:w="0" w:type="dxa"/>
            <w:bottom w:w="0" w:type="dxa"/>
          </w:tblCellMar>
        </w:tblPrEx>
        <w:tc>
          <w:tcPr>
            <w:tcW w:w="2552" w:type="dxa"/>
            <w:tcMar>
              <w:top w:w="113" w:type="dxa"/>
              <w:bottom w:w="113" w:type="dxa"/>
            </w:tcMar>
          </w:tcPr>
          <w:p w14:paraId="7678574C" w14:textId="277B8890" w:rsidR="008B5A12" w:rsidRPr="00420B71" w:rsidRDefault="008B5A12" w:rsidP="001B42A8">
            <w:pPr>
              <w:autoSpaceDE w:val="0"/>
              <w:autoSpaceDN w:val="0"/>
              <w:adjustRightInd w:val="0"/>
              <w:rPr>
                <w:rFonts w:cs="Arial"/>
                <w:color w:val="000000" w:themeColor="text1"/>
                <w:szCs w:val="20"/>
              </w:rPr>
            </w:pPr>
            <w:r w:rsidRPr="001B42A8">
              <w:rPr>
                <w:rFonts w:cs="Arial"/>
                <w:color w:val="000000" w:themeColor="text1"/>
                <w:szCs w:val="20"/>
                <w:shd w:val="clear" w:color="auto" w:fill="FEEFE6"/>
              </w:rPr>
              <w:lastRenderedPageBreak/>
              <w:t>E6</w:t>
            </w:r>
            <w:r w:rsidRPr="00420B71">
              <w:rPr>
                <w:rFonts w:cs="Arial"/>
                <w:color w:val="000000" w:themeColor="text1"/>
                <w:szCs w:val="20"/>
              </w:rPr>
              <w:t>.</w:t>
            </w:r>
            <w:r w:rsidRPr="001B42A8">
              <w:rPr>
                <w:rFonts w:cs="Arial"/>
                <w:color w:val="000000" w:themeColor="text1"/>
                <w:szCs w:val="20"/>
                <w:shd w:val="clear" w:color="auto" w:fill="FEEFE6"/>
              </w:rPr>
              <w:t>3</w:t>
            </w:r>
            <w:r w:rsidR="0019381B">
              <w:rPr>
                <w:rFonts w:cs="Arial"/>
                <w:color w:val="000000" w:themeColor="text1"/>
                <w:szCs w:val="20"/>
                <w:shd w:val="clear" w:color="auto" w:fill="FEEFE6"/>
              </w:rPr>
              <w:t xml:space="preserve"> </w:t>
            </w:r>
            <w:r w:rsidR="0019381B" w:rsidRPr="0019381B">
              <w:rPr>
                <w:rFonts w:cs="Arial"/>
                <w:color w:val="000000" w:themeColor="text1"/>
                <w:szCs w:val="20"/>
                <w:shd w:val="clear" w:color="auto" w:fill="FEEFE6"/>
              </w:rPr>
              <w:t>Exact trigonometric values</w:t>
            </w:r>
          </w:p>
          <w:p w14:paraId="01BA04F6" w14:textId="77777777" w:rsidR="008B5A12" w:rsidRPr="00420B71" w:rsidRDefault="008B5A12" w:rsidP="001B42A8">
            <w:pPr>
              <w:autoSpaceDE w:val="0"/>
              <w:autoSpaceDN w:val="0"/>
              <w:adjustRightInd w:val="0"/>
              <w:rPr>
                <w:rFonts w:cs="Arial"/>
                <w:color w:val="000000" w:themeColor="text1"/>
                <w:szCs w:val="20"/>
              </w:rPr>
            </w:pPr>
          </w:p>
        </w:tc>
        <w:tc>
          <w:tcPr>
            <w:tcW w:w="2126" w:type="dxa"/>
            <w:tcMar>
              <w:top w:w="113" w:type="dxa"/>
              <w:bottom w:w="113" w:type="dxa"/>
            </w:tcMar>
          </w:tcPr>
          <w:p w14:paraId="585CF8B4" w14:textId="77777777" w:rsidR="008B5A12" w:rsidRPr="001B42A8" w:rsidRDefault="008B5A12" w:rsidP="001B42A8">
            <w:pPr>
              <w:shd w:val="clear" w:color="auto" w:fill="FEEFE6"/>
              <w:autoSpaceDE w:val="0"/>
              <w:autoSpaceDN w:val="0"/>
              <w:adjustRightInd w:val="0"/>
              <w:rPr>
                <w:rFonts w:ascii="Times New Roman" w:hAnsi="Times New Roman"/>
                <w:szCs w:val="20"/>
              </w:rPr>
            </w:pPr>
            <w:r w:rsidRPr="00B319BA">
              <w:rPr>
                <w:rFonts w:cs="Arial"/>
                <w:szCs w:val="20"/>
              </w:rPr>
              <w:t>Know the exact values of:</w:t>
            </w:r>
          </w:p>
          <w:p w14:paraId="475B158A" w14:textId="77777777" w:rsidR="0019381B" w:rsidRPr="0019381B" w:rsidRDefault="008B5A12" w:rsidP="00CD5BA1">
            <w:pPr>
              <w:pStyle w:val="ListParagraph"/>
              <w:numPr>
                <w:ilvl w:val="0"/>
                <w:numId w:val="68"/>
              </w:numPr>
              <w:shd w:val="clear" w:color="auto" w:fill="FEEFE6"/>
              <w:autoSpaceDE w:val="0"/>
              <w:autoSpaceDN w:val="0"/>
              <w:adjustRightInd w:val="0"/>
              <w:rPr>
                <w:rFonts w:ascii="Times New Roman" w:hAnsi="Times New Roman"/>
              </w:rPr>
            </w:pPr>
            <w:r w:rsidRPr="0019381B">
              <w:rPr>
                <w:rFonts w:cs="Arial"/>
              </w:rPr>
              <w:t xml:space="preserve">sin </w:t>
            </w:r>
            <w:r w:rsidRPr="0019381B">
              <w:rPr>
                <w:rFonts w:cs="Arial"/>
                <w:i/>
                <w:iCs/>
              </w:rPr>
              <w:t>x</w:t>
            </w:r>
            <w:r w:rsidRPr="0019381B">
              <w:rPr>
                <w:rFonts w:cs="Arial"/>
              </w:rPr>
              <w:t xml:space="preserve"> and cos </w:t>
            </w:r>
            <w:r w:rsidRPr="0019381B">
              <w:rPr>
                <w:rFonts w:cs="Arial"/>
                <w:i/>
                <w:iCs/>
              </w:rPr>
              <w:t>x</w:t>
            </w:r>
            <w:r w:rsidRPr="0019381B">
              <w:rPr>
                <w:rFonts w:cs="Arial"/>
              </w:rPr>
              <w:t xml:space="preserve"> for </w:t>
            </w:r>
            <w:r w:rsidRPr="0019381B">
              <w:rPr>
                <w:rFonts w:cs="Arial"/>
                <w:i/>
                <w:iCs/>
              </w:rPr>
              <w:t>x</w:t>
            </w:r>
            <w:r w:rsidRPr="0019381B">
              <w:rPr>
                <w:rFonts w:cs="Arial"/>
              </w:rPr>
              <w:t xml:space="preserve"> = 0°, 30°, 45°, 60° and 90°</w:t>
            </w:r>
          </w:p>
          <w:p w14:paraId="7009E72E" w14:textId="07D2B353" w:rsidR="008B5A12" w:rsidRPr="0019381B" w:rsidRDefault="008B5A12" w:rsidP="00CD5BA1">
            <w:pPr>
              <w:pStyle w:val="ListParagraph"/>
              <w:numPr>
                <w:ilvl w:val="0"/>
                <w:numId w:val="68"/>
              </w:numPr>
              <w:shd w:val="clear" w:color="auto" w:fill="FEEFE6"/>
              <w:autoSpaceDE w:val="0"/>
              <w:autoSpaceDN w:val="0"/>
              <w:adjustRightInd w:val="0"/>
              <w:rPr>
                <w:rFonts w:ascii="Times New Roman" w:hAnsi="Times New Roman"/>
              </w:rPr>
            </w:pPr>
            <w:r w:rsidRPr="0019381B">
              <w:rPr>
                <w:rFonts w:cs="Arial"/>
              </w:rPr>
              <w:t xml:space="preserve">tan </w:t>
            </w:r>
            <w:r w:rsidRPr="0019381B">
              <w:rPr>
                <w:rFonts w:cs="Arial"/>
                <w:i/>
                <w:iCs/>
              </w:rPr>
              <w:t>x</w:t>
            </w:r>
            <w:r w:rsidRPr="0019381B">
              <w:rPr>
                <w:rFonts w:cs="Arial"/>
              </w:rPr>
              <w:t xml:space="preserve"> for </w:t>
            </w:r>
            <w:r w:rsidRPr="0019381B">
              <w:rPr>
                <w:rFonts w:cs="Arial"/>
                <w:i/>
                <w:iCs/>
              </w:rPr>
              <w:t>x</w:t>
            </w:r>
            <w:r w:rsidRPr="0019381B">
              <w:rPr>
                <w:rFonts w:cs="Arial"/>
              </w:rPr>
              <w:t xml:space="preserve"> = 0°, 30°, 45°, 60°</w:t>
            </w:r>
          </w:p>
        </w:tc>
        <w:tc>
          <w:tcPr>
            <w:tcW w:w="9923" w:type="dxa"/>
            <w:tcMar>
              <w:top w:w="113" w:type="dxa"/>
              <w:bottom w:w="113" w:type="dxa"/>
            </w:tcMar>
          </w:tcPr>
          <w:p w14:paraId="46F6CB45" w14:textId="77777777" w:rsidR="008B5A12" w:rsidRDefault="008B5A12" w:rsidP="001B42A8">
            <w:pPr>
              <w:shd w:val="clear" w:color="auto" w:fill="FEEFE6"/>
              <w:autoSpaceDE w:val="0"/>
              <w:autoSpaceDN w:val="0"/>
              <w:adjustRightInd w:val="0"/>
              <w:rPr>
                <w:rFonts w:cs="Arial"/>
                <w:szCs w:val="20"/>
              </w:rPr>
            </w:pPr>
            <w:r>
              <w:rPr>
                <w:rFonts w:cs="Arial"/>
                <w:szCs w:val="20"/>
              </w:rPr>
              <w:t>B</w:t>
            </w:r>
            <w:r w:rsidRPr="00420B71">
              <w:rPr>
                <w:rFonts w:cs="Arial"/>
                <w:szCs w:val="20"/>
              </w:rPr>
              <w:t xml:space="preserve">uild on the work learners did recognising and interpreting graphs of functions </w:t>
            </w:r>
            <w:r w:rsidRPr="001B42A8">
              <w:rPr>
                <w:rFonts w:cs="Arial"/>
                <w:szCs w:val="20"/>
              </w:rPr>
              <w:t>(</w:t>
            </w:r>
            <w:r>
              <w:rPr>
                <w:rFonts w:cs="Arial"/>
                <w:szCs w:val="20"/>
              </w:rPr>
              <w:t xml:space="preserve">topic </w:t>
            </w:r>
            <w:r w:rsidRPr="001B42A8">
              <w:rPr>
                <w:rFonts w:cs="Arial"/>
                <w:szCs w:val="20"/>
              </w:rPr>
              <w:t>2.11).</w:t>
            </w:r>
            <w:r w:rsidRPr="00420B71">
              <w:rPr>
                <w:rFonts w:cs="Arial"/>
                <w:szCs w:val="20"/>
              </w:rPr>
              <w:t xml:space="preserve"> Learners need to know the values of sin(</w:t>
            </w:r>
            <w:r w:rsidRPr="00420B71">
              <w:rPr>
                <w:rFonts w:cs="Arial"/>
                <w:i/>
                <w:szCs w:val="20"/>
              </w:rPr>
              <w:t>θ</w:t>
            </w:r>
            <w:r w:rsidRPr="00420B71">
              <w:rPr>
                <w:rFonts w:cs="Arial"/>
                <w:szCs w:val="20"/>
              </w:rPr>
              <w:t>), cos(</w:t>
            </w:r>
            <w:r w:rsidRPr="00420B71">
              <w:rPr>
                <w:rFonts w:cs="Arial"/>
                <w:i/>
                <w:szCs w:val="20"/>
              </w:rPr>
              <w:t>θ</w:t>
            </w:r>
            <w:r w:rsidRPr="00420B71">
              <w:rPr>
                <w:rFonts w:cs="Arial"/>
                <w:szCs w:val="20"/>
              </w:rPr>
              <w:t>) and tan(</w:t>
            </w:r>
            <w:r w:rsidRPr="00420B71">
              <w:rPr>
                <w:rFonts w:cs="Arial"/>
                <w:i/>
                <w:szCs w:val="20"/>
              </w:rPr>
              <w:t>θ</w:t>
            </w:r>
            <w:r w:rsidRPr="00420B71">
              <w:rPr>
                <w:rFonts w:cs="Arial"/>
                <w:szCs w:val="20"/>
              </w:rPr>
              <w:t xml:space="preserve">) for </w:t>
            </w:r>
            <w:r w:rsidRPr="00420B71">
              <w:rPr>
                <w:rFonts w:cs="Arial"/>
                <w:i/>
                <w:szCs w:val="20"/>
              </w:rPr>
              <w:t>θ</w:t>
            </w:r>
            <w:r w:rsidRPr="00420B71">
              <w:rPr>
                <w:rFonts w:cs="Arial"/>
                <w:szCs w:val="20"/>
              </w:rPr>
              <w:t xml:space="preserve"> = 0°, 30°, </w:t>
            </w:r>
            <w:r w:rsidRPr="00B319BA">
              <w:rPr>
                <w:rFonts w:cs="Arial"/>
                <w:szCs w:val="20"/>
              </w:rPr>
              <w:t>45°,</w:t>
            </w:r>
            <w:r>
              <w:rPr>
                <w:szCs w:val="20"/>
              </w:rPr>
              <w:t xml:space="preserve"> </w:t>
            </w:r>
            <w:r w:rsidRPr="00420B71">
              <w:rPr>
                <w:rFonts w:cs="Arial"/>
                <w:szCs w:val="20"/>
              </w:rPr>
              <w:t xml:space="preserve">60°, </w:t>
            </w:r>
            <w:r>
              <w:rPr>
                <w:rFonts w:cs="Arial"/>
                <w:szCs w:val="20"/>
              </w:rPr>
              <w:t xml:space="preserve">and the values of </w:t>
            </w:r>
            <w:r w:rsidRPr="00420B71">
              <w:rPr>
                <w:rFonts w:cs="Arial"/>
                <w:szCs w:val="20"/>
              </w:rPr>
              <w:t>sin(</w:t>
            </w:r>
            <w:r w:rsidRPr="00420B71">
              <w:rPr>
                <w:rFonts w:cs="Arial"/>
                <w:i/>
                <w:szCs w:val="20"/>
              </w:rPr>
              <w:t>θ</w:t>
            </w:r>
            <w:r w:rsidRPr="00420B71">
              <w:rPr>
                <w:rFonts w:cs="Arial"/>
                <w:szCs w:val="20"/>
              </w:rPr>
              <w:t>), cos(</w:t>
            </w:r>
            <w:r w:rsidRPr="00420B71">
              <w:rPr>
                <w:rFonts w:cs="Arial"/>
                <w:i/>
                <w:szCs w:val="20"/>
              </w:rPr>
              <w:t>θ</w:t>
            </w:r>
            <w:r w:rsidRPr="00420B71">
              <w:rPr>
                <w:rFonts w:cs="Arial"/>
                <w:szCs w:val="20"/>
              </w:rPr>
              <w:t xml:space="preserve">) </w:t>
            </w:r>
            <w:r>
              <w:rPr>
                <w:rFonts w:cs="Arial"/>
                <w:szCs w:val="20"/>
              </w:rPr>
              <w:t xml:space="preserve"> for </w:t>
            </w:r>
            <w:r w:rsidRPr="00420B71">
              <w:rPr>
                <w:rFonts w:cs="Arial"/>
                <w:szCs w:val="20"/>
              </w:rPr>
              <w:t>90°</w:t>
            </w:r>
            <w:r>
              <w:rPr>
                <w:rFonts w:cs="Arial"/>
                <w:szCs w:val="20"/>
              </w:rPr>
              <w:t>.</w:t>
            </w:r>
            <w:r w:rsidRPr="00420B71">
              <w:rPr>
                <w:rFonts w:cs="Arial"/>
                <w:szCs w:val="20"/>
              </w:rPr>
              <w:t xml:space="preserve"> </w:t>
            </w:r>
          </w:p>
          <w:p w14:paraId="04E0F4B4" w14:textId="77777777" w:rsidR="008B5A12" w:rsidRDefault="008B5A12" w:rsidP="001B42A8">
            <w:pPr>
              <w:shd w:val="clear" w:color="auto" w:fill="FEEFE6"/>
              <w:autoSpaceDE w:val="0"/>
              <w:autoSpaceDN w:val="0"/>
              <w:adjustRightInd w:val="0"/>
              <w:rPr>
                <w:rFonts w:cs="Arial"/>
                <w:szCs w:val="20"/>
              </w:rPr>
            </w:pPr>
          </w:p>
          <w:p w14:paraId="451860AD" w14:textId="77777777" w:rsidR="008B5A12" w:rsidRDefault="008B5A12" w:rsidP="001B42A8">
            <w:pPr>
              <w:shd w:val="clear" w:color="auto" w:fill="FEEFE6"/>
              <w:autoSpaceDE w:val="0"/>
              <w:autoSpaceDN w:val="0"/>
              <w:adjustRightInd w:val="0"/>
              <w:rPr>
                <w:rFonts w:cs="Arial"/>
                <w:szCs w:val="20"/>
              </w:rPr>
            </w:pPr>
            <w:r w:rsidRPr="00420B71">
              <w:rPr>
                <w:rFonts w:cs="Arial"/>
                <w:szCs w:val="20"/>
              </w:rPr>
              <w:t>The Khan Academy website (</w:t>
            </w:r>
            <w:hyperlink r:id="rId150" w:history="1">
              <w:r w:rsidRPr="00420B71">
                <w:rPr>
                  <w:rStyle w:val="Hyperlink"/>
                  <w:rFonts w:cs="Arial"/>
                  <w:szCs w:val="20"/>
                </w:rPr>
                <w:t>www.khanacademy.org</w:t>
              </w:r>
            </w:hyperlink>
            <w:r w:rsidRPr="00420B71">
              <w:rPr>
                <w:rFonts w:cs="Arial"/>
                <w:szCs w:val="20"/>
              </w:rPr>
              <w:t>) includes a useful proof ‘Trig ratios of special triangles’.</w:t>
            </w:r>
            <w:r>
              <w:rPr>
                <w:rFonts w:cs="Arial"/>
                <w:b/>
                <w:bCs/>
                <w:szCs w:val="20"/>
              </w:rPr>
              <w:t>(E)</w:t>
            </w:r>
          </w:p>
        </w:tc>
      </w:tr>
      <w:tr w:rsidR="008B5A12" w:rsidRPr="004A4E17" w14:paraId="7BFFD77A" w14:textId="77777777" w:rsidTr="001B42A8">
        <w:tblPrEx>
          <w:tblCellMar>
            <w:top w:w="0" w:type="dxa"/>
            <w:bottom w:w="0" w:type="dxa"/>
          </w:tblCellMar>
        </w:tblPrEx>
        <w:tc>
          <w:tcPr>
            <w:tcW w:w="2552" w:type="dxa"/>
            <w:tcMar>
              <w:top w:w="113" w:type="dxa"/>
              <w:bottom w:w="113" w:type="dxa"/>
            </w:tcMar>
          </w:tcPr>
          <w:p w14:paraId="194B381C" w14:textId="15859592" w:rsidR="008B5A12" w:rsidRPr="00EE500B" w:rsidRDefault="008B5A12" w:rsidP="001B42A8">
            <w:pPr>
              <w:autoSpaceDE w:val="0"/>
              <w:autoSpaceDN w:val="0"/>
              <w:adjustRightInd w:val="0"/>
              <w:rPr>
                <w:rFonts w:cs="Arial"/>
                <w:szCs w:val="20"/>
                <w:lang w:eastAsia="en-GB"/>
              </w:rPr>
            </w:pPr>
            <w:r w:rsidRPr="001B42A8">
              <w:rPr>
                <w:rFonts w:cs="Arial"/>
                <w:color w:val="000000" w:themeColor="text1"/>
                <w:szCs w:val="20"/>
                <w:shd w:val="clear" w:color="auto" w:fill="FEEFE6"/>
              </w:rPr>
              <w:t>E6.4</w:t>
            </w:r>
            <w:r w:rsidR="00CD5BA1">
              <w:rPr>
                <w:rFonts w:cs="Arial"/>
                <w:color w:val="000000" w:themeColor="text1"/>
                <w:szCs w:val="20"/>
                <w:shd w:val="clear" w:color="auto" w:fill="FEEFE6"/>
              </w:rPr>
              <w:t xml:space="preserve"> </w:t>
            </w:r>
            <w:r w:rsidR="00CD5BA1" w:rsidRPr="00CD5BA1">
              <w:rPr>
                <w:rFonts w:cs="Arial"/>
                <w:color w:val="000000" w:themeColor="text1"/>
                <w:szCs w:val="20"/>
                <w:shd w:val="clear" w:color="auto" w:fill="FEEFE6"/>
              </w:rPr>
              <w:t>Trigonometric functions</w:t>
            </w:r>
          </w:p>
        </w:tc>
        <w:tc>
          <w:tcPr>
            <w:tcW w:w="2126" w:type="dxa"/>
            <w:tcMar>
              <w:top w:w="113" w:type="dxa"/>
              <w:bottom w:w="113" w:type="dxa"/>
            </w:tcMar>
          </w:tcPr>
          <w:p w14:paraId="5B68234A" w14:textId="77777777" w:rsidR="00C350AF" w:rsidRPr="00C350AF" w:rsidRDefault="008B5A12" w:rsidP="008D39B7">
            <w:pPr>
              <w:pStyle w:val="ListParagraph"/>
              <w:numPr>
                <w:ilvl w:val="0"/>
                <w:numId w:val="69"/>
              </w:numPr>
              <w:shd w:val="clear" w:color="auto" w:fill="FEEFE6"/>
              <w:autoSpaceDE w:val="0"/>
              <w:autoSpaceDN w:val="0"/>
              <w:adjustRightInd w:val="0"/>
              <w:ind w:left="323" w:hanging="283"/>
              <w:rPr>
                <w:rFonts w:ascii="Times New Roman" w:hAnsi="Times New Roman"/>
              </w:rPr>
            </w:pPr>
            <w:r w:rsidRPr="00A43EAF">
              <w:rPr>
                <w:rFonts w:cs="Arial"/>
              </w:rPr>
              <w:t>Recognise,</w:t>
            </w:r>
            <w:r w:rsidRPr="00A43EAF">
              <w:rPr>
                <w:rFonts w:cs="Arial"/>
                <w:spacing w:val="-21"/>
              </w:rPr>
              <w:t xml:space="preserve"> </w:t>
            </w:r>
            <w:proofErr w:type="gramStart"/>
            <w:r w:rsidRPr="00A43EAF">
              <w:rPr>
                <w:rFonts w:cs="Arial"/>
              </w:rPr>
              <w:t>sketch</w:t>
            </w:r>
            <w:proofErr w:type="gramEnd"/>
            <w:r w:rsidRPr="00A43EAF">
              <w:rPr>
                <w:rFonts w:cs="Arial"/>
                <w:spacing w:val="-21"/>
              </w:rPr>
              <w:t xml:space="preserve"> </w:t>
            </w:r>
            <w:r w:rsidRPr="00A43EAF">
              <w:rPr>
                <w:rFonts w:cs="Arial"/>
              </w:rPr>
              <w:t>and</w:t>
            </w:r>
            <w:r w:rsidRPr="00A43EAF">
              <w:rPr>
                <w:rFonts w:cs="Arial"/>
                <w:spacing w:val="-21"/>
              </w:rPr>
              <w:t xml:space="preserve"> </w:t>
            </w:r>
            <w:r w:rsidRPr="00A43EAF">
              <w:rPr>
                <w:rFonts w:cs="Arial"/>
              </w:rPr>
              <w:t>interpret</w:t>
            </w:r>
            <w:r w:rsidRPr="0094044A">
              <w:rPr>
                <w:rFonts w:cs="Arial"/>
              </w:rPr>
              <w:t xml:space="preserve"> the </w:t>
            </w:r>
            <w:r w:rsidR="0094044A" w:rsidRPr="0094044A">
              <w:rPr>
                <w:rFonts w:cs="Arial"/>
              </w:rPr>
              <w:t xml:space="preserve">following </w:t>
            </w:r>
            <w:r w:rsidRPr="00A43EAF">
              <w:rPr>
                <w:rFonts w:cs="Arial"/>
              </w:rPr>
              <w:t>graphs</w:t>
            </w:r>
            <w:r w:rsidR="00C350AF">
              <w:rPr>
                <w:rFonts w:cs="Arial"/>
              </w:rPr>
              <w:t xml:space="preserve"> for </w:t>
            </w:r>
            <w:proofErr w:type="spellStart"/>
            <w:r w:rsidR="00C350AF" w:rsidRPr="00A43EAF">
              <w:rPr>
                <w:rFonts w:cs="Arial"/>
              </w:rPr>
              <w:t>for</w:t>
            </w:r>
            <w:proofErr w:type="spellEnd"/>
            <w:r w:rsidR="00C350AF" w:rsidRPr="00A43EAF">
              <w:rPr>
                <w:rFonts w:cs="Arial"/>
              </w:rPr>
              <w:t xml:space="preserve">  0° ≤ </w:t>
            </w:r>
            <w:r w:rsidR="00C350AF" w:rsidRPr="00A43EAF">
              <w:rPr>
                <w:rFonts w:cs="Arial"/>
                <w:i/>
                <w:iCs/>
              </w:rPr>
              <w:t>x</w:t>
            </w:r>
            <w:r w:rsidR="00C350AF" w:rsidRPr="00A43EAF">
              <w:rPr>
                <w:rFonts w:cs="Arial"/>
              </w:rPr>
              <w:t xml:space="preserve"> ≤ 360°</w:t>
            </w:r>
            <w:r w:rsidR="00C350AF">
              <w:rPr>
                <w:rFonts w:cs="Arial"/>
              </w:rPr>
              <w:t>:</w:t>
            </w:r>
          </w:p>
          <w:p w14:paraId="553395E3" w14:textId="77777777" w:rsidR="00C350AF" w:rsidRPr="00C350AF" w:rsidRDefault="008B5A12" w:rsidP="008D39B7">
            <w:pPr>
              <w:pStyle w:val="ListParagraph"/>
              <w:numPr>
                <w:ilvl w:val="1"/>
                <w:numId w:val="70"/>
              </w:numPr>
              <w:shd w:val="clear" w:color="auto" w:fill="FEEFE6"/>
              <w:autoSpaceDE w:val="0"/>
              <w:autoSpaceDN w:val="0"/>
              <w:adjustRightInd w:val="0"/>
              <w:ind w:left="607" w:hanging="247"/>
              <w:rPr>
                <w:rFonts w:ascii="Times New Roman" w:hAnsi="Times New Roman"/>
              </w:rPr>
            </w:pPr>
            <w:r w:rsidRPr="00A43EAF">
              <w:rPr>
                <w:rFonts w:cs="Arial"/>
                <w:i/>
                <w:iCs/>
              </w:rPr>
              <w:t>y</w:t>
            </w:r>
            <w:r w:rsidRPr="00A43EAF">
              <w:rPr>
                <w:rFonts w:cs="Arial"/>
              </w:rPr>
              <w:t xml:space="preserve"> = sin </w:t>
            </w:r>
            <w:r w:rsidRPr="00A43EAF">
              <w:rPr>
                <w:rFonts w:cs="Arial"/>
                <w:i/>
                <w:iCs/>
              </w:rPr>
              <w:t>x</w:t>
            </w:r>
          </w:p>
          <w:p w14:paraId="23BBCCBA" w14:textId="77777777" w:rsidR="00C350AF" w:rsidRPr="00C350AF" w:rsidRDefault="008B5A12" w:rsidP="008D39B7">
            <w:pPr>
              <w:pStyle w:val="ListParagraph"/>
              <w:numPr>
                <w:ilvl w:val="1"/>
                <w:numId w:val="70"/>
              </w:numPr>
              <w:shd w:val="clear" w:color="auto" w:fill="FEEFE6"/>
              <w:autoSpaceDE w:val="0"/>
              <w:autoSpaceDN w:val="0"/>
              <w:adjustRightInd w:val="0"/>
              <w:ind w:left="607" w:hanging="247"/>
              <w:rPr>
                <w:rFonts w:ascii="Times New Roman" w:hAnsi="Times New Roman"/>
              </w:rPr>
            </w:pPr>
            <w:r w:rsidRPr="00A43EAF">
              <w:rPr>
                <w:rFonts w:cs="Arial"/>
                <w:i/>
                <w:iCs/>
              </w:rPr>
              <w:t>y</w:t>
            </w:r>
            <w:r w:rsidRPr="00A43EAF">
              <w:rPr>
                <w:rFonts w:cs="Arial"/>
              </w:rPr>
              <w:t xml:space="preserve"> = cos </w:t>
            </w:r>
            <w:r w:rsidRPr="00A43EAF">
              <w:rPr>
                <w:rFonts w:cs="Arial"/>
                <w:i/>
                <w:iCs/>
              </w:rPr>
              <w:t>x</w:t>
            </w:r>
          </w:p>
          <w:p w14:paraId="75B45AB8" w14:textId="3DD9D4CE" w:rsidR="008B5A12" w:rsidRPr="00A43EAF" w:rsidRDefault="008B5A12" w:rsidP="008D39B7">
            <w:pPr>
              <w:pStyle w:val="ListParagraph"/>
              <w:numPr>
                <w:ilvl w:val="1"/>
                <w:numId w:val="70"/>
              </w:numPr>
              <w:shd w:val="clear" w:color="auto" w:fill="FEEFE6"/>
              <w:autoSpaceDE w:val="0"/>
              <w:autoSpaceDN w:val="0"/>
              <w:adjustRightInd w:val="0"/>
              <w:ind w:left="607" w:hanging="247"/>
              <w:rPr>
                <w:rFonts w:ascii="Times New Roman" w:hAnsi="Times New Roman"/>
              </w:rPr>
            </w:pPr>
            <w:r w:rsidRPr="00A43EAF">
              <w:rPr>
                <w:rFonts w:cs="Arial"/>
                <w:i/>
                <w:iCs/>
              </w:rPr>
              <w:t>y</w:t>
            </w:r>
            <w:r w:rsidRPr="00A43EAF">
              <w:rPr>
                <w:rFonts w:cs="Arial"/>
              </w:rPr>
              <w:t xml:space="preserve"> = tan </w:t>
            </w:r>
            <w:r w:rsidRPr="00A43EAF">
              <w:rPr>
                <w:rFonts w:cs="Arial"/>
                <w:i/>
                <w:iCs/>
              </w:rPr>
              <w:t xml:space="preserve">x </w:t>
            </w:r>
          </w:p>
          <w:p w14:paraId="230928CD" w14:textId="77777777" w:rsidR="008B5A12" w:rsidRPr="003A2A2B" w:rsidRDefault="008B5A12" w:rsidP="00EB1EE4">
            <w:pPr>
              <w:pStyle w:val="BodyText"/>
              <w:spacing w:before="59" w:line="242" w:lineRule="auto"/>
              <w:ind w:right="57"/>
            </w:pPr>
          </w:p>
          <w:p w14:paraId="0A5D6E43" w14:textId="1F801F85" w:rsidR="008B5A12" w:rsidRPr="004A4E17" w:rsidRDefault="008B5A12" w:rsidP="001B42A8">
            <w:pPr>
              <w:pStyle w:val="ListParagraph"/>
              <w:numPr>
                <w:ilvl w:val="0"/>
                <w:numId w:val="69"/>
              </w:numPr>
              <w:shd w:val="clear" w:color="auto" w:fill="FEEFE6"/>
              <w:autoSpaceDE w:val="0"/>
              <w:autoSpaceDN w:val="0"/>
              <w:adjustRightInd w:val="0"/>
              <w:ind w:left="323" w:hanging="283"/>
            </w:pPr>
            <w:r w:rsidRPr="00A43EAF">
              <w:rPr>
                <w:rFonts w:cs="Arial"/>
              </w:rPr>
              <w:lastRenderedPageBreak/>
              <w:t>Solve</w:t>
            </w:r>
            <w:r w:rsidRPr="00A43EAF">
              <w:rPr>
                <w:rFonts w:cs="Arial"/>
                <w:spacing w:val="-19"/>
              </w:rPr>
              <w:t xml:space="preserve"> </w:t>
            </w:r>
            <w:r w:rsidRPr="00A43EAF">
              <w:rPr>
                <w:rFonts w:cs="Arial"/>
              </w:rPr>
              <w:t>trigonometric</w:t>
            </w:r>
            <w:r w:rsidRPr="00A43EAF">
              <w:rPr>
                <w:rFonts w:cs="Arial"/>
                <w:spacing w:val="-19"/>
              </w:rPr>
              <w:t xml:space="preserve"> </w:t>
            </w:r>
            <w:r w:rsidRPr="00A43EAF">
              <w:rPr>
                <w:rFonts w:cs="Arial"/>
              </w:rPr>
              <w:t xml:space="preserve">equations involving sin </w:t>
            </w:r>
            <w:r w:rsidRPr="00A43EAF">
              <w:rPr>
                <w:rFonts w:cs="Arial"/>
                <w:i/>
                <w:iCs/>
              </w:rPr>
              <w:t>x,</w:t>
            </w:r>
            <w:r w:rsidRPr="00A43EAF">
              <w:rPr>
                <w:rFonts w:cs="Arial"/>
              </w:rPr>
              <w:t xml:space="preserve"> cos </w:t>
            </w:r>
            <w:r w:rsidRPr="00A43EAF">
              <w:rPr>
                <w:rFonts w:cs="Arial"/>
                <w:i/>
                <w:iCs/>
              </w:rPr>
              <w:t>x</w:t>
            </w:r>
            <w:r w:rsidRPr="00A43EAF">
              <w:rPr>
                <w:rFonts w:cs="Arial"/>
                <w:spacing w:val="-19"/>
              </w:rPr>
              <w:t xml:space="preserve"> </w:t>
            </w:r>
            <w:r w:rsidRPr="00A43EAF">
              <w:rPr>
                <w:rFonts w:cs="Arial"/>
              </w:rPr>
              <w:t xml:space="preserve">or tan </w:t>
            </w:r>
            <w:r w:rsidRPr="00A43EAF">
              <w:rPr>
                <w:rFonts w:cs="Arial"/>
                <w:i/>
                <w:iCs/>
              </w:rPr>
              <w:t>x,</w:t>
            </w:r>
            <w:r w:rsidRPr="00A43EAF">
              <w:rPr>
                <w:rFonts w:cs="Arial"/>
              </w:rPr>
              <w:t xml:space="preserve"> for 0° ≤ </w:t>
            </w:r>
            <w:r w:rsidRPr="00A43EAF">
              <w:rPr>
                <w:rFonts w:cs="Arial"/>
                <w:i/>
                <w:iCs/>
              </w:rPr>
              <w:t>x</w:t>
            </w:r>
            <w:r w:rsidRPr="00A43EAF">
              <w:rPr>
                <w:rFonts w:cs="Arial"/>
              </w:rPr>
              <w:t xml:space="preserve"> ≤ 360°</w:t>
            </w:r>
          </w:p>
        </w:tc>
        <w:tc>
          <w:tcPr>
            <w:tcW w:w="9923" w:type="dxa"/>
            <w:tcMar>
              <w:top w:w="113" w:type="dxa"/>
              <w:bottom w:w="113" w:type="dxa"/>
            </w:tcMar>
          </w:tcPr>
          <w:p w14:paraId="3D5BAC2C" w14:textId="77777777" w:rsidR="008B5A12" w:rsidRDefault="008B5A12" w:rsidP="001B42A8">
            <w:pPr>
              <w:shd w:val="clear" w:color="auto" w:fill="FEEFE6"/>
              <w:autoSpaceDE w:val="0"/>
              <w:autoSpaceDN w:val="0"/>
              <w:adjustRightInd w:val="0"/>
              <w:rPr>
                <w:rFonts w:cs="Arial"/>
                <w:szCs w:val="20"/>
              </w:rPr>
            </w:pPr>
            <w:r w:rsidRPr="005C46DE">
              <w:rPr>
                <w:rFonts w:cs="Arial"/>
                <w:szCs w:val="20"/>
                <w:lang w:eastAsia="en-GB"/>
              </w:rPr>
              <w:lastRenderedPageBreak/>
              <w:t>Draw a sine curve and discuss its properties. Use the curve to show, for example, sin 150° = sin 30°. Repeat for the cosine curve</w:t>
            </w:r>
            <w:r>
              <w:rPr>
                <w:rFonts w:cs="Arial"/>
                <w:szCs w:val="20"/>
                <w:lang w:eastAsia="en-GB"/>
              </w:rPr>
              <w:t xml:space="preserve"> and tangent curve</w:t>
            </w:r>
            <w:r w:rsidRPr="005C46DE">
              <w:rPr>
                <w:rFonts w:cs="Arial"/>
                <w:szCs w:val="20"/>
                <w:lang w:eastAsia="en-GB"/>
              </w:rPr>
              <w:t xml:space="preserve">. </w:t>
            </w:r>
            <w:r w:rsidRPr="005C46DE">
              <w:rPr>
                <w:rFonts w:cs="Arial"/>
                <w:szCs w:val="20"/>
              </w:rPr>
              <w:t xml:space="preserve"> </w:t>
            </w:r>
          </w:p>
          <w:p w14:paraId="00E8F7CB" w14:textId="77777777" w:rsidR="008B5A12" w:rsidRPr="005C46DE" w:rsidRDefault="008B5A12" w:rsidP="001B42A8">
            <w:pPr>
              <w:shd w:val="clear" w:color="auto" w:fill="FEEFE6"/>
              <w:autoSpaceDE w:val="0"/>
              <w:autoSpaceDN w:val="0"/>
              <w:adjustRightInd w:val="0"/>
              <w:rPr>
                <w:rFonts w:cs="Arial"/>
                <w:sz w:val="16"/>
                <w:szCs w:val="16"/>
                <w:highlight w:val="green"/>
              </w:rPr>
            </w:pPr>
          </w:p>
          <w:p w14:paraId="0476D821" w14:textId="77777777" w:rsidR="008B5A12" w:rsidRPr="00420B71" w:rsidRDefault="008B5A12" w:rsidP="001B42A8">
            <w:pPr>
              <w:shd w:val="clear" w:color="auto" w:fill="FEEFE6"/>
              <w:autoSpaceDE w:val="0"/>
              <w:autoSpaceDN w:val="0"/>
              <w:adjustRightInd w:val="0"/>
              <w:rPr>
                <w:rFonts w:cs="Arial"/>
                <w:szCs w:val="20"/>
              </w:rPr>
            </w:pPr>
            <w:r w:rsidRPr="00420B71">
              <w:rPr>
                <w:rFonts w:cs="Arial"/>
                <w:szCs w:val="20"/>
              </w:rPr>
              <w:t>Use the unit circle to help learners understand the relationship between different trigonometric equations, for example  cos 30° and cos 150°. T</w:t>
            </w:r>
            <w:r>
              <w:rPr>
                <w:rFonts w:cs="Arial"/>
                <w:szCs w:val="20"/>
              </w:rPr>
              <w:t xml:space="preserve">o demonstrate </w:t>
            </w:r>
            <w:proofErr w:type="gramStart"/>
            <w:r>
              <w:rPr>
                <w:rFonts w:cs="Arial"/>
                <w:szCs w:val="20"/>
              </w:rPr>
              <w:t>this</w:t>
            </w:r>
            <w:proofErr w:type="gramEnd"/>
            <w:r>
              <w:rPr>
                <w:rFonts w:cs="Arial"/>
                <w:szCs w:val="20"/>
              </w:rPr>
              <w:t xml:space="preserve"> you could use t</w:t>
            </w:r>
            <w:r w:rsidRPr="00420B71">
              <w:rPr>
                <w:rFonts w:cs="Arial"/>
                <w:szCs w:val="20"/>
              </w:rPr>
              <w:t xml:space="preserve">he ‘Unit circle’ applet </w:t>
            </w:r>
            <w:r>
              <w:rPr>
                <w:rFonts w:cs="Arial"/>
                <w:szCs w:val="20"/>
              </w:rPr>
              <w:t xml:space="preserve">on the </w:t>
            </w:r>
            <w:r w:rsidRPr="00420B71">
              <w:rPr>
                <w:rFonts w:cs="Arial"/>
                <w:szCs w:val="20"/>
              </w:rPr>
              <w:t>Maths is Fun website (</w:t>
            </w:r>
            <w:hyperlink r:id="rId151" w:history="1">
              <w:r w:rsidRPr="00420B71">
                <w:rPr>
                  <w:rStyle w:val="Hyperlink"/>
                  <w:rFonts w:cs="Arial"/>
                  <w:szCs w:val="20"/>
                </w:rPr>
                <w:t>www.mathsisfun.com</w:t>
              </w:r>
            </w:hyperlink>
            <w:r w:rsidRPr="00420B71">
              <w:rPr>
                <w:rFonts w:cs="Arial"/>
                <w:szCs w:val="20"/>
              </w:rPr>
              <w:t>):</w:t>
            </w:r>
          </w:p>
          <w:p w14:paraId="5E4E1200" w14:textId="77777777" w:rsidR="008B5A12" w:rsidRPr="00420B71" w:rsidRDefault="008B5A12" w:rsidP="001B42A8">
            <w:pPr>
              <w:shd w:val="clear" w:color="auto" w:fill="FEEFE6"/>
              <w:autoSpaceDE w:val="0"/>
              <w:autoSpaceDN w:val="0"/>
              <w:adjustRightInd w:val="0"/>
              <w:rPr>
                <w:rFonts w:cs="Arial"/>
                <w:szCs w:val="20"/>
              </w:rPr>
            </w:pPr>
          </w:p>
          <w:p w14:paraId="74156F2F" w14:textId="77777777" w:rsidR="008B5A12" w:rsidRDefault="007F1423" w:rsidP="001B42A8">
            <w:pPr>
              <w:pStyle w:val="Bulletedlist"/>
              <w:shd w:val="clear" w:color="auto" w:fill="FEEFE6"/>
            </w:pPr>
            <w:hyperlink r:id="rId152" w:history="1">
              <w:r w:rsidR="008B5A12" w:rsidRPr="00420B71">
                <w:rPr>
                  <w:rStyle w:val="Hyperlink"/>
                  <w:rFonts w:cs="Arial"/>
                </w:rPr>
                <w:t>www.mathsisfun.com/geometry/unit-circle.html</w:t>
              </w:r>
            </w:hyperlink>
            <w:r w:rsidR="008B5A12" w:rsidRPr="00420B71">
              <w:t xml:space="preserve"> </w:t>
            </w:r>
          </w:p>
          <w:p w14:paraId="75574F37" w14:textId="77777777" w:rsidR="008B5A12" w:rsidRPr="00420B71" w:rsidRDefault="007F1423" w:rsidP="001B42A8">
            <w:pPr>
              <w:pStyle w:val="Bulletedlist"/>
              <w:shd w:val="clear" w:color="auto" w:fill="FEEFE6"/>
            </w:pPr>
            <w:hyperlink r:id="rId153" w:history="1">
              <w:r w:rsidR="008B5A12" w:rsidRPr="00420B71">
                <w:rPr>
                  <w:rStyle w:val="Hyperlink"/>
                  <w:rFonts w:cs="Arial"/>
                </w:rPr>
                <w:t>www.mathsisfun.com/algebra/trig-interactive-unit-circle-flash.html</w:t>
              </w:r>
            </w:hyperlink>
            <w:r w:rsidR="008B5A12" w:rsidRPr="00420B71">
              <w:t xml:space="preserve"> </w:t>
            </w:r>
          </w:p>
          <w:p w14:paraId="3186D59C" w14:textId="77777777" w:rsidR="008B5A12" w:rsidRPr="00420B71" w:rsidRDefault="008B5A12" w:rsidP="001B42A8">
            <w:pPr>
              <w:shd w:val="clear" w:color="auto" w:fill="FEEFE6"/>
              <w:autoSpaceDE w:val="0"/>
              <w:autoSpaceDN w:val="0"/>
              <w:adjustRightInd w:val="0"/>
              <w:rPr>
                <w:rFonts w:cs="Arial"/>
                <w:szCs w:val="20"/>
              </w:rPr>
            </w:pPr>
          </w:p>
          <w:p w14:paraId="1CBD996A" w14:textId="77777777" w:rsidR="008B5A12" w:rsidRPr="00420B71" w:rsidRDefault="008B5A12" w:rsidP="001B42A8">
            <w:pPr>
              <w:shd w:val="clear" w:color="auto" w:fill="FEEFE6"/>
              <w:autoSpaceDE w:val="0"/>
              <w:autoSpaceDN w:val="0"/>
              <w:adjustRightInd w:val="0"/>
              <w:rPr>
                <w:rFonts w:cs="Arial"/>
                <w:szCs w:val="20"/>
              </w:rPr>
            </w:pPr>
            <w:r>
              <w:rPr>
                <w:rFonts w:cs="Arial"/>
                <w:szCs w:val="20"/>
              </w:rPr>
              <w:t xml:space="preserve">Alternatively, use </w:t>
            </w:r>
            <w:r w:rsidRPr="00420B71">
              <w:rPr>
                <w:rFonts w:cs="Arial"/>
                <w:szCs w:val="20"/>
              </w:rPr>
              <w:t xml:space="preserve">‘The unit circle definition of sine, cosine, and tangent’ </w:t>
            </w:r>
            <w:r>
              <w:rPr>
                <w:rFonts w:cs="Arial"/>
                <w:szCs w:val="20"/>
              </w:rPr>
              <w:t>on t</w:t>
            </w:r>
            <w:r w:rsidRPr="00B319BA">
              <w:rPr>
                <w:rFonts w:cs="Arial"/>
                <w:szCs w:val="20"/>
              </w:rPr>
              <w:t>he Khan academy website</w:t>
            </w:r>
            <w:r>
              <w:t xml:space="preserve"> </w:t>
            </w:r>
            <w:hyperlink r:id="rId154" w:history="1">
              <w:r w:rsidRPr="00420B71">
                <w:rPr>
                  <w:rStyle w:val="Hyperlink"/>
                  <w:rFonts w:cs="Arial"/>
                  <w:szCs w:val="20"/>
                </w:rPr>
                <w:t>www.khanacademy.org/math/trigonometry/unit-circle-trig-func</w:t>
              </w:r>
            </w:hyperlink>
            <w:r w:rsidRPr="00420B71">
              <w:rPr>
                <w:rFonts w:cs="Arial"/>
                <w:szCs w:val="20"/>
              </w:rPr>
              <w:t>)</w:t>
            </w:r>
            <w:r>
              <w:rPr>
                <w:rFonts w:cs="Arial"/>
                <w:szCs w:val="20"/>
              </w:rPr>
              <w:t>.</w:t>
            </w:r>
            <w:r w:rsidRPr="00420B71">
              <w:rPr>
                <w:rFonts w:cs="Arial"/>
                <w:szCs w:val="20"/>
              </w:rPr>
              <w:t xml:space="preserve">  </w:t>
            </w:r>
            <w:r>
              <w:rPr>
                <w:rFonts w:cs="Arial"/>
                <w:szCs w:val="20"/>
              </w:rPr>
              <w:t>I</w:t>
            </w:r>
            <w:r w:rsidRPr="00420B71">
              <w:rPr>
                <w:rFonts w:cs="Arial"/>
                <w:szCs w:val="20"/>
              </w:rPr>
              <w:t>ntroduce radians to learners if us</w:t>
            </w:r>
            <w:r>
              <w:rPr>
                <w:rFonts w:cs="Arial"/>
                <w:szCs w:val="20"/>
              </w:rPr>
              <w:t>ing</w:t>
            </w:r>
            <w:r w:rsidRPr="00420B71">
              <w:rPr>
                <w:rFonts w:cs="Arial"/>
                <w:szCs w:val="20"/>
              </w:rPr>
              <w:t xml:space="preserve"> this site</w:t>
            </w:r>
            <w:r>
              <w:rPr>
                <w:rFonts w:cs="Arial"/>
                <w:szCs w:val="20"/>
              </w:rPr>
              <w:t>, as i</w:t>
            </w:r>
            <w:r w:rsidRPr="00420B71">
              <w:rPr>
                <w:rFonts w:cs="Arial"/>
                <w:szCs w:val="20"/>
              </w:rPr>
              <w:t>t consistently uses radians</w:t>
            </w:r>
            <w:r>
              <w:rPr>
                <w:rFonts w:cs="Arial"/>
                <w:szCs w:val="20"/>
              </w:rPr>
              <w:t>.</w:t>
            </w:r>
            <w:r w:rsidRPr="00420B71">
              <w:rPr>
                <w:rFonts w:cs="Arial"/>
                <w:szCs w:val="20"/>
              </w:rPr>
              <w:t xml:space="preserve"> </w:t>
            </w:r>
          </w:p>
          <w:p w14:paraId="30B345E2" w14:textId="77777777" w:rsidR="008B5A12" w:rsidRPr="00420B71" w:rsidRDefault="008B5A12" w:rsidP="001B42A8">
            <w:pPr>
              <w:shd w:val="clear" w:color="auto" w:fill="FEEFE6"/>
              <w:autoSpaceDE w:val="0"/>
              <w:autoSpaceDN w:val="0"/>
              <w:adjustRightInd w:val="0"/>
              <w:rPr>
                <w:rFonts w:cs="Arial"/>
                <w:szCs w:val="20"/>
              </w:rPr>
            </w:pPr>
          </w:p>
          <w:p w14:paraId="688CC8CA" w14:textId="77777777" w:rsidR="008B5A12" w:rsidRPr="004A4E17" w:rsidRDefault="008B5A12" w:rsidP="001B42A8">
            <w:pPr>
              <w:pStyle w:val="BodyText"/>
              <w:shd w:val="clear" w:color="auto" w:fill="FEEFE6"/>
            </w:pPr>
            <w:r w:rsidRPr="00420B71">
              <w:t xml:space="preserve">‘Tangled Trig Graphs’ is a problem on the </w:t>
            </w:r>
            <w:proofErr w:type="spellStart"/>
            <w:r w:rsidRPr="00420B71">
              <w:t>Nrich</w:t>
            </w:r>
            <w:proofErr w:type="spellEnd"/>
            <w:r w:rsidRPr="00420B71">
              <w:t xml:space="preserve"> website (</w:t>
            </w:r>
            <w:hyperlink r:id="rId155" w:history="1">
              <w:r w:rsidRPr="00420B71">
                <w:rPr>
                  <w:rStyle w:val="Hyperlink"/>
                  <w:rFonts w:cs="Arial"/>
                </w:rPr>
                <w:t>nrich.maths.org</w:t>
              </w:r>
            </w:hyperlink>
            <w:r w:rsidRPr="00420B71">
              <w:t>) that will be accessible to learners who have studied the unit circle and transformations of graphs (</w:t>
            </w:r>
            <w:r>
              <w:t xml:space="preserve">topic </w:t>
            </w:r>
            <w:r w:rsidRPr="001B42A8">
              <w:t>2.1</w:t>
            </w:r>
            <w:r>
              <w:t>0</w:t>
            </w:r>
            <w:r w:rsidRPr="00420B71">
              <w:t>)</w:t>
            </w:r>
            <w:r>
              <w:t>.</w:t>
            </w:r>
            <w:r w:rsidRPr="00420B71">
              <w:t xml:space="preserve"> </w:t>
            </w:r>
          </w:p>
        </w:tc>
      </w:tr>
      <w:tr w:rsidR="008A29D2" w:rsidRPr="00DB2C1F" w14:paraId="1EA0F0C2" w14:textId="77777777" w:rsidTr="001B42A8">
        <w:tblPrEx>
          <w:tblCellMar>
            <w:top w:w="0" w:type="dxa"/>
            <w:bottom w:w="0" w:type="dxa"/>
          </w:tblCellMar>
        </w:tblPrEx>
        <w:trPr>
          <w:trHeight w:val="487"/>
        </w:trPr>
        <w:tc>
          <w:tcPr>
            <w:tcW w:w="2552" w:type="dxa"/>
            <w:tcMar>
              <w:top w:w="113" w:type="dxa"/>
              <w:bottom w:w="113" w:type="dxa"/>
            </w:tcMar>
          </w:tcPr>
          <w:p w14:paraId="1847E8EC" w14:textId="77777777" w:rsidR="008A29D2" w:rsidRDefault="008A29D2" w:rsidP="001B42A8">
            <w:pPr>
              <w:pStyle w:val="BodyText"/>
              <w:rPr>
                <w:lang w:eastAsia="en-GB"/>
              </w:rPr>
            </w:pPr>
            <w:r w:rsidRPr="00420B71">
              <w:rPr>
                <w:lang w:eastAsia="en-GB"/>
              </w:rPr>
              <w:lastRenderedPageBreak/>
              <w:t>C8.3</w:t>
            </w:r>
            <w:r>
              <w:rPr>
                <w:lang w:eastAsia="en-GB"/>
              </w:rPr>
              <w:t xml:space="preserve"> </w:t>
            </w:r>
          </w:p>
          <w:p w14:paraId="19BF6DD1" w14:textId="2D543090" w:rsidR="008A29D2" w:rsidRPr="004A4E17" w:rsidRDefault="008A29D2" w:rsidP="001B42A8">
            <w:pPr>
              <w:pStyle w:val="BodyText"/>
              <w:rPr>
                <w:lang w:eastAsia="en-GB"/>
              </w:rPr>
            </w:pPr>
            <w:r>
              <w:rPr>
                <w:lang w:eastAsia="en-GB"/>
              </w:rPr>
              <w:t xml:space="preserve">and </w:t>
            </w:r>
            <w:r w:rsidRPr="005F6B5E">
              <w:rPr>
                <w:shd w:val="clear" w:color="auto" w:fill="FEEFE6"/>
                <w:lang w:eastAsia="en-GB"/>
              </w:rPr>
              <w:t>E8.3</w:t>
            </w:r>
            <w:r w:rsidR="0095416D" w:rsidRPr="0095416D">
              <w:rPr>
                <w:lang w:eastAsia="en-GB"/>
              </w:rPr>
              <w:t xml:space="preserve"> Probability of combined events</w:t>
            </w:r>
          </w:p>
        </w:tc>
        <w:tc>
          <w:tcPr>
            <w:tcW w:w="2126" w:type="dxa"/>
            <w:tcMar>
              <w:top w:w="113" w:type="dxa"/>
              <w:bottom w:w="113" w:type="dxa"/>
            </w:tcMar>
          </w:tcPr>
          <w:p w14:paraId="5FE4BAB9" w14:textId="77777777" w:rsidR="008A29D2" w:rsidRDefault="008A29D2" w:rsidP="001B42A8">
            <w:pPr>
              <w:pStyle w:val="BodyText"/>
            </w:pPr>
            <w:r w:rsidRPr="00420B71">
              <w:t>Calculate the probability of combined events</w:t>
            </w:r>
            <w:r>
              <w:t xml:space="preserve"> using, where appropriate:</w:t>
            </w:r>
          </w:p>
          <w:p w14:paraId="64DC3634" w14:textId="77777777" w:rsidR="008A29D2" w:rsidRDefault="008A29D2" w:rsidP="00CD5BA1">
            <w:pPr>
              <w:pStyle w:val="BodyText"/>
              <w:numPr>
                <w:ilvl w:val="0"/>
                <w:numId w:val="17"/>
              </w:numPr>
              <w:rPr>
                <w:lang w:eastAsia="en-GB"/>
              </w:rPr>
            </w:pPr>
            <w:r>
              <w:t>Sample space</w:t>
            </w:r>
            <w:r w:rsidRPr="00420B71">
              <w:rPr>
                <w:spacing w:val="-23"/>
              </w:rPr>
              <w:t xml:space="preserve"> </w:t>
            </w:r>
            <w:r w:rsidRPr="00420B71">
              <w:t>diagrams</w:t>
            </w:r>
          </w:p>
          <w:p w14:paraId="04359D54" w14:textId="77777777" w:rsidR="00E80CE9" w:rsidRDefault="008A29D2" w:rsidP="00E80CE9">
            <w:pPr>
              <w:pStyle w:val="BodyText"/>
              <w:numPr>
                <w:ilvl w:val="0"/>
                <w:numId w:val="17"/>
              </w:numPr>
              <w:rPr>
                <w:lang w:eastAsia="en-GB"/>
              </w:rPr>
            </w:pPr>
            <w:r w:rsidRPr="00420B71">
              <w:t>Venn</w:t>
            </w:r>
            <w:r w:rsidRPr="00420B71">
              <w:rPr>
                <w:spacing w:val="-4"/>
              </w:rPr>
              <w:t xml:space="preserve"> </w:t>
            </w:r>
            <w:r w:rsidRPr="00420B71">
              <w:t>diagrams</w:t>
            </w:r>
          </w:p>
          <w:p w14:paraId="12F83843" w14:textId="002AC78A" w:rsidR="008A29D2" w:rsidRPr="004A4E17" w:rsidRDefault="00E80CE9" w:rsidP="00E80CE9">
            <w:pPr>
              <w:pStyle w:val="BodyText"/>
              <w:numPr>
                <w:ilvl w:val="0"/>
                <w:numId w:val="17"/>
              </w:numPr>
              <w:rPr>
                <w:lang w:eastAsia="en-GB"/>
              </w:rPr>
            </w:pPr>
            <w:r>
              <w:t>T</w:t>
            </w:r>
            <w:r w:rsidRPr="00420B71">
              <w:t>ree</w:t>
            </w:r>
            <w:r w:rsidRPr="00420B71">
              <w:rPr>
                <w:spacing w:val="-23"/>
              </w:rPr>
              <w:t xml:space="preserve"> </w:t>
            </w:r>
            <w:r w:rsidRPr="00420B71">
              <w:t>diagrams</w:t>
            </w:r>
          </w:p>
        </w:tc>
        <w:tc>
          <w:tcPr>
            <w:tcW w:w="9923" w:type="dxa"/>
            <w:tcMar>
              <w:top w:w="113" w:type="dxa"/>
              <w:bottom w:w="113" w:type="dxa"/>
            </w:tcMar>
          </w:tcPr>
          <w:p w14:paraId="5793136B" w14:textId="77777777" w:rsidR="008A29D2" w:rsidRPr="00420B71" w:rsidRDefault="008A29D2" w:rsidP="001B42A8">
            <w:pPr>
              <w:autoSpaceDE w:val="0"/>
              <w:autoSpaceDN w:val="0"/>
              <w:adjustRightInd w:val="0"/>
              <w:rPr>
                <w:rFonts w:cs="Arial"/>
                <w:szCs w:val="20"/>
                <w:lang w:eastAsia="en-GB"/>
              </w:rPr>
            </w:pPr>
            <w:r w:rsidRPr="00420B71">
              <w:rPr>
                <w:rFonts w:cs="Arial"/>
                <w:szCs w:val="20"/>
                <w:lang w:eastAsia="en-GB"/>
              </w:rPr>
              <w:t xml:space="preserve">Roll two different dice, or spin two spinners, and list all the outcomes. Use simple examples to illustrate how </w:t>
            </w:r>
            <w:r>
              <w:rPr>
                <w:rFonts w:cs="Arial"/>
                <w:szCs w:val="20"/>
                <w:lang w:eastAsia="en-GB"/>
              </w:rPr>
              <w:t>sample space</w:t>
            </w:r>
            <w:r w:rsidRPr="00420B71">
              <w:rPr>
                <w:rFonts w:cs="Arial"/>
                <w:szCs w:val="20"/>
                <w:lang w:eastAsia="en-GB"/>
              </w:rPr>
              <w:t xml:space="preserve"> diagrams and tree diagrams can help to organise data. </w:t>
            </w:r>
          </w:p>
          <w:p w14:paraId="405CC8BD" w14:textId="77777777" w:rsidR="008A29D2" w:rsidRPr="00420B71" w:rsidRDefault="008A29D2" w:rsidP="001B42A8">
            <w:pPr>
              <w:autoSpaceDE w:val="0"/>
              <w:autoSpaceDN w:val="0"/>
              <w:adjustRightInd w:val="0"/>
              <w:rPr>
                <w:rFonts w:cs="Arial"/>
                <w:szCs w:val="20"/>
                <w:lang w:eastAsia="en-GB"/>
              </w:rPr>
            </w:pPr>
          </w:p>
          <w:p w14:paraId="428DBE78" w14:textId="77777777" w:rsidR="008A29D2" w:rsidRPr="00420B71" w:rsidRDefault="008A29D2" w:rsidP="001B42A8">
            <w:pPr>
              <w:autoSpaceDE w:val="0"/>
              <w:autoSpaceDN w:val="0"/>
              <w:adjustRightInd w:val="0"/>
              <w:rPr>
                <w:rFonts w:cs="Arial"/>
                <w:szCs w:val="20"/>
                <w:lang w:eastAsia="en-GB"/>
              </w:rPr>
            </w:pPr>
            <w:r w:rsidRPr="00420B71">
              <w:rPr>
                <w:rFonts w:cs="Arial"/>
                <w:szCs w:val="20"/>
                <w:lang w:eastAsia="en-GB"/>
              </w:rPr>
              <w:t xml:space="preserve">Use </w:t>
            </w:r>
            <w:r>
              <w:rPr>
                <w:rFonts w:cs="Arial"/>
                <w:szCs w:val="20"/>
                <w:lang w:eastAsia="en-GB"/>
              </w:rPr>
              <w:t>sample space</w:t>
            </w:r>
            <w:r w:rsidRPr="00420B71">
              <w:rPr>
                <w:rFonts w:cs="Arial"/>
                <w:szCs w:val="20"/>
                <w:lang w:eastAsia="en-GB"/>
              </w:rPr>
              <w:t xml:space="preserve"> diagrams and tree diagrams to help calculate probabilities of simple combined events, paying close attention to how diagrams are labelled. </w:t>
            </w:r>
          </w:p>
          <w:p w14:paraId="52D0EA31" w14:textId="77777777" w:rsidR="008A29D2" w:rsidRPr="00420B71" w:rsidRDefault="008A29D2" w:rsidP="001B42A8">
            <w:pPr>
              <w:autoSpaceDE w:val="0"/>
              <w:autoSpaceDN w:val="0"/>
              <w:adjustRightInd w:val="0"/>
              <w:rPr>
                <w:rFonts w:cs="Arial"/>
                <w:color w:val="000000"/>
                <w:szCs w:val="20"/>
              </w:rPr>
            </w:pPr>
            <w:r w:rsidRPr="00420B71">
              <w:rPr>
                <w:rFonts w:cs="Arial"/>
                <w:szCs w:val="20"/>
                <w:lang w:eastAsia="en-GB"/>
              </w:rPr>
              <w:br/>
            </w:r>
            <w:r w:rsidRPr="00420B71">
              <w:rPr>
                <w:rFonts w:cs="Arial"/>
                <w:color w:val="000000"/>
                <w:szCs w:val="20"/>
                <w:shd w:val="clear" w:color="auto" w:fill="FFFFFF"/>
              </w:rPr>
              <w:t xml:space="preserve">The article ‘Probability calculations from tree diagrams’ on the </w:t>
            </w:r>
            <w:proofErr w:type="spellStart"/>
            <w:r w:rsidRPr="00420B71">
              <w:rPr>
                <w:rFonts w:cs="Arial"/>
                <w:color w:val="000000"/>
                <w:szCs w:val="20"/>
                <w:shd w:val="clear" w:color="auto" w:fill="FFFFFF"/>
              </w:rPr>
              <w:t>Nrich</w:t>
            </w:r>
            <w:proofErr w:type="spellEnd"/>
            <w:r w:rsidRPr="00420B71">
              <w:rPr>
                <w:rFonts w:cs="Arial"/>
                <w:color w:val="000000"/>
                <w:szCs w:val="20"/>
                <w:shd w:val="clear" w:color="auto" w:fill="FFFFFF"/>
              </w:rPr>
              <w:t xml:space="preserve"> website (</w:t>
            </w:r>
            <w:hyperlink r:id="rId156" w:history="1">
              <w:r w:rsidRPr="00420B71">
                <w:rPr>
                  <w:rStyle w:val="Hyperlink"/>
                  <w:rFonts w:cs="Arial"/>
                  <w:szCs w:val="20"/>
                  <w:shd w:val="clear" w:color="auto" w:fill="FFFFFF"/>
                </w:rPr>
                <w:t>nrich.maths.org/9648</w:t>
              </w:r>
            </w:hyperlink>
            <w:r w:rsidRPr="00420B71">
              <w:rPr>
                <w:rFonts w:cs="Arial"/>
                <w:color w:val="000000"/>
                <w:szCs w:val="20"/>
                <w:shd w:val="clear" w:color="auto" w:fill="FFFFFF"/>
              </w:rPr>
              <w:t xml:space="preserve">) </w:t>
            </w:r>
            <w:r w:rsidRPr="00420B71">
              <w:rPr>
                <w:rFonts w:cs="Arial"/>
                <w:color w:val="000000"/>
                <w:szCs w:val="20"/>
              </w:rPr>
              <w:t xml:space="preserve">suggests a set of activities that introduce </w:t>
            </w:r>
            <w:r>
              <w:rPr>
                <w:rFonts w:cs="Arial"/>
                <w:color w:val="000000"/>
                <w:szCs w:val="20"/>
              </w:rPr>
              <w:t>learners</w:t>
            </w:r>
            <w:r w:rsidRPr="00420B71">
              <w:rPr>
                <w:rFonts w:cs="Arial"/>
                <w:color w:val="000000"/>
                <w:szCs w:val="20"/>
              </w:rPr>
              <w:t xml:space="preserve"> to combined events in an intuitive way using tree diagrams </w:t>
            </w:r>
            <w:r>
              <w:rPr>
                <w:rFonts w:cs="Arial"/>
                <w:color w:val="000000"/>
                <w:szCs w:val="20"/>
              </w:rPr>
              <w:t xml:space="preserve">to </w:t>
            </w:r>
            <w:r w:rsidRPr="00420B71">
              <w:rPr>
                <w:rFonts w:cs="Arial"/>
                <w:color w:val="000000"/>
                <w:szCs w:val="20"/>
              </w:rPr>
              <w:t>record and visualis</w:t>
            </w:r>
            <w:r>
              <w:rPr>
                <w:rFonts w:cs="Arial"/>
                <w:color w:val="000000"/>
                <w:szCs w:val="20"/>
              </w:rPr>
              <w:t>e</w:t>
            </w:r>
            <w:r w:rsidRPr="00420B71">
              <w:rPr>
                <w:rFonts w:cs="Arial"/>
                <w:color w:val="000000"/>
                <w:szCs w:val="20"/>
              </w:rPr>
              <w:t xml:space="preserve"> the outcomes of combined events</w:t>
            </w:r>
            <w:r w:rsidRPr="00420B71">
              <w:rPr>
                <w:rFonts w:cs="Arial"/>
                <w:color w:val="000000"/>
                <w:szCs w:val="20"/>
                <w:shd w:val="clear" w:color="auto" w:fill="FFFFFF"/>
              </w:rPr>
              <w:t xml:space="preserve">. The examples </w:t>
            </w:r>
            <w:r w:rsidRPr="00420B71">
              <w:rPr>
                <w:rFonts w:cs="Arial"/>
                <w:color w:val="000000"/>
                <w:szCs w:val="20"/>
              </w:rPr>
              <w:t>are set at different levels of complexity.</w:t>
            </w:r>
          </w:p>
          <w:p w14:paraId="33B54985" w14:textId="77777777" w:rsidR="008A29D2" w:rsidRPr="00420B71" w:rsidRDefault="008A29D2" w:rsidP="001B42A8">
            <w:pPr>
              <w:autoSpaceDE w:val="0"/>
              <w:autoSpaceDN w:val="0"/>
              <w:adjustRightInd w:val="0"/>
              <w:rPr>
                <w:rFonts w:cs="Arial"/>
                <w:color w:val="000000"/>
                <w:szCs w:val="20"/>
              </w:rPr>
            </w:pPr>
          </w:p>
          <w:p w14:paraId="4CD2467D" w14:textId="77777777" w:rsidR="008A29D2" w:rsidRDefault="008A29D2" w:rsidP="001B42A8">
            <w:pPr>
              <w:autoSpaceDE w:val="0"/>
              <w:autoSpaceDN w:val="0"/>
              <w:adjustRightInd w:val="0"/>
              <w:rPr>
                <w:rFonts w:cs="Arial"/>
                <w:color w:val="000000"/>
                <w:szCs w:val="20"/>
                <w:shd w:val="clear" w:color="auto" w:fill="FFFFFF"/>
              </w:rPr>
            </w:pPr>
            <w:r w:rsidRPr="00420B71">
              <w:rPr>
                <w:rFonts w:cs="Arial"/>
                <w:color w:val="000000"/>
                <w:szCs w:val="20"/>
              </w:rPr>
              <w:t xml:space="preserve">The article ‘Tree diagrams, 2-way Tables and Venn Diagrams’ on the </w:t>
            </w:r>
            <w:proofErr w:type="spellStart"/>
            <w:r w:rsidRPr="00420B71">
              <w:rPr>
                <w:rFonts w:cs="Arial"/>
                <w:color w:val="000000"/>
                <w:szCs w:val="20"/>
              </w:rPr>
              <w:t>Nrich</w:t>
            </w:r>
            <w:proofErr w:type="spellEnd"/>
            <w:r w:rsidRPr="00420B71">
              <w:rPr>
                <w:rFonts w:cs="Arial"/>
                <w:color w:val="000000"/>
                <w:szCs w:val="20"/>
              </w:rPr>
              <w:t xml:space="preserve"> website (</w:t>
            </w:r>
            <w:hyperlink r:id="rId157" w:history="1">
              <w:r w:rsidRPr="00420B71">
                <w:rPr>
                  <w:rStyle w:val="Hyperlink"/>
                  <w:rFonts w:cs="Arial"/>
                  <w:szCs w:val="20"/>
                </w:rPr>
                <w:t>nrich.maths.org/9861</w:t>
              </w:r>
            </w:hyperlink>
            <w:r w:rsidRPr="00420B71">
              <w:rPr>
                <w:rFonts w:cs="Arial"/>
                <w:color w:val="000000"/>
                <w:szCs w:val="20"/>
              </w:rPr>
              <w:t xml:space="preserve">) considers a range of </w:t>
            </w:r>
            <w:r w:rsidRPr="00420B71">
              <w:rPr>
                <w:rFonts w:cs="Arial"/>
                <w:color w:val="000000"/>
                <w:szCs w:val="20"/>
                <w:shd w:val="clear" w:color="auto" w:fill="FFFFFF"/>
              </w:rPr>
              <w:t xml:space="preserve">diagrammatic representations for probability. The resources include some detailed examples of how different representations could be used to support the solution to example problems. </w:t>
            </w:r>
            <w:r>
              <w:rPr>
                <w:rFonts w:cs="Arial"/>
                <w:color w:val="000000"/>
                <w:szCs w:val="20"/>
                <w:shd w:val="clear" w:color="auto" w:fill="FFFFFF"/>
              </w:rPr>
              <w:t>You</w:t>
            </w:r>
            <w:r w:rsidRPr="00420B71">
              <w:rPr>
                <w:rFonts w:cs="Arial"/>
                <w:color w:val="000000"/>
                <w:szCs w:val="20"/>
                <w:shd w:val="clear" w:color="auto" w:fill="FFFFFF"/>
              </w:rPr>
              <w:t xml:space="preserve"> could use</w:t>
            </w:r>
            <w:r>
              <w:rPr>
                <w:rFonts w:cs="Arial"/>
                <w:color w:val="000000"/>
                <w:szCs w:val="20"/>
                <w:shd w:val="clear" w:color="auto" w:fill="FFFFFF"/>
              </w:rPr>
              <w:t xml:space="preserve"> these</w:t>
            </w:r>
            <w:r w:rsidRPr="00420B71">
              <w:rPr>
                <w:rFonts w:cs="Arial"/>
                <w:color w:val="000000"/>
                <w:szCs w:val="20"/>
                <w:shd w:val="clear" w:color="auto" w:fill="FFFFFF"/>
              </w:rPr>
              <w:t xml:space="preserve"> to stimulate discussion with learners.</w:t>
            </w:r>
            <w:r>
              <w:rPr>
                <w:rFonts w:cs="Arial"/>
                <w:b/>
                <w:bCs/>
                <w:color w:val="000000"/>
                <w:szCs w:val="20"/>
                <w:shd w:val="clear" w:color="auto" w:fill="FFFFFF"/>
              </w:rPr>
              <w:t>(E)</w:t>
            </w:r>
          </w:p>
          <w:p w14:paraId="39E6F4B7" w14:textId="77777777" w:rsidR="008A29D2" w:rsidRPr="00420B71" w:rsidRDefault="008A29D2" w:rsidP="001B42A8">
            <w:pPr>
              <w:autoSpaceDE w:val="0"/>
              <w:autoSpaceDN w:val="0"/>
              <w:adjustRightInd w:val="0"/>
              <w:rPr>
                <w:rFonts w:cs="Arial"/>
                <w:color w:val="000000"/>
                <w:szCs w:val="20"/>
              </w:rPr>
            </w:pPr>
          </w:p>
          <w:tbl>
            <w:tblPr>
              <w:tblStyle w:val="TableGrid"/>
              <w:tblW w:w="0" w:type="auto"/>
              <w:tblLayout w:type="fixed"/>
              <w:tblLook w:val="04A0" w:firstRow="1" w:lastRow="0" w:firstColumn="1" w:lastColumn="0" w:noHBand="0" w:noVBand="1"/>
            </w:tblPr>
            <w:tblGrid>
              <w:gridCol w:w="1809"/>
              <w:gridCol w:w="6158"/>
            </w:tblGrid>
            <w:tr w:rsidR="008A29D2" w:rsidRPr="00420B71" w14:paraId="20258497"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6C46D902" w14:textId="77777777" w:rsidR="008A29D2" w:rsidRPr="00420B71" w:rsidRDefault="008A29D2" w:rsidP="001B42A8">
                  <w:pPr>
                    <w:rPr>
                      <w:rFonts w:cs="Arial"/>
                      <w:spacing w:val="-1"/>
                      <w:szCs w:val="20"/>
                    </w:rPr>
                  </w:pPr>
                  <w:r w:rsidRPr="00420B71">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75001B55" w14:textId="77777777" w:rsidR="008A29D2" w:rsidRPr="00420B71" w:rsidRDefault="008A29D2" w:rsidP="001B42A8">
                  <w:pPr>
                    <w:rPr>
                      <w:rFonts w:cs="Arial"/>
                      <w:spacing w:val="-1"/>
                      <w:szCs w:val="20"/>
                    </w:rPr>
                  </w:pPr>
                  <w:r w:rsidRPr="00420B71">
                    <w:rPr>
                      <w:rFonts w:cs="Arial"/>
                      <w:spacing w:val="-1"/>
                      <w:szCs w:val="20"/>
                    </w:rPr>
                    <w:t xml:space="preserve"> </w:t>
                  </w:r>
                </w:p>
              </w:tc>
            </w:tr>
            <w:tr w:rsidR="008A29D2" w:rsidRPr="00420B71" w14:paraId="4735C888"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5A5C604F" w14:textId="77777777" w:rsidR="008A29D2" w:rsidRPr="00420B71" w:rsidRDefault="008A29D2" w:rsidP="001B42A8">
                  <w:pPr>
                    <w:rPr>
                      <w:rFonts w:cs="Arial"/>
                      <w:spacing w:val="-1"/>
                      <w:szCs w:val="20"/>
                    </w:rPr>
                  </w:pPr>
                  <w:r>
                    <w:rPr>
                      <w:rFonts w:cs="Arial"/>
                      <w:spacing w:val="-1"/>
                      <w:szCs w:val="20"/>
                    </w:rPr>
                    <w:t>Teaching Pack</w:t>
                  </w:r>
                  <w:r w:rsidRPr="00420B71">
                    <w:rPr>
                      <w:rFonts w:cs="Arial"/>
                      <w:spacing w:val="-1"/>
                      <w:szCs w:val="20"/>
                    </w:rPr>
                    <w:t>: Probability of combined events</w:t>
                  </w:r>
                </w:p>
                <w:p w14:paraId="24E78D2B" w14:textId="77777777" w:rsidR="008A29D2" w:rsidRPr="00420B71" w:rsidRDefault="008A29D2" w:rsidP="001B42A8">
                  <w:pPr>
                    <w:rPr>
                      <w:rFonts w:cs="Arial"/>
                      <w:spacing w:val="-1"/>
                      <w:szCs w:val="20"/>
                    </w:rPr>
                  </w:pPr>
                  <w:r w:rsidRPr="00420B71">
                    <w:rPr>
                      <w:rFonts w:cs="Arial"/>
                      <w:spacing w:val="-1"/>
                      <w:szCs w:val="20"/>
                    </w:rPr>
                    <w:t xml:space="preserve">The </w:t>
                  </w:r>
                  <w:r>
                    <w:rPr>
                      <w:rFonts w:cs="Arial"/>
                      <w:spacing w:val="-1"/>
                      <w:szCs w:val="20"/>
                    </w:rPr>
                    <w:t>Teaching Pack</w:t>
                  </w:r>
                  <w:r w:rsidRPr="00420B71">
                    <w:rPr>
                      <w:rFonts w:cs="Arial"/>
                      <w:spacing w:val="-1"/>
                      <w:szCs w:val="20"/>
                    </w:rPr>
                    <w:t xml:space="preserve"> includes lessons on:</w:t>
                  </w:r>
                </w:p>
                <w:p w14:paraId="621F759F" w14:textId="77777777" w:rsidR="008A29D2" w:rsidRPr="00420B71" w:rsidRDefault="008A29D2" w:rsidP="00F72313">
                  <w:pPr>
                    <w:pStyle w:val="ListParagraph"/>
                    <w:numPr>
                      <w:ilvl w:val="0"/>
                      <w:numId w:val="8"/>
                    </w:numPr>
                    <w:rPr>
                      <w:rFonts w:cs="Arial"/>
                      <w:spacing w:val="-1"/>
                    </w:rPr>
                  </w:pPr>
                  <w:r>
                    <w:rPr>
                      <w:rFonts w:cs="Arial"/>
                      <w:spacing w:val="-1"/>
                    </w:rPr>
                    <w:t>sample</w:t>
                  </w:r>
                  <w:r w:rsidRPr="00420B71">
                    <w:rPr>
                      <w:rFonts w:cs="Arial"/>
                      <w:spacing w:val="-1"/>
                    </w:rPr>
                    <w:t xml:space="preserve"> space diagrams</w:t>
                  </w:r>
                </w:p>
                <w:p w14:paraId="6BF04E25" w14:textId="77777777" w:rsidR="008A29D2" w:rsidRPr="00420B71" w:rsidRDefault="008A29D2" w:rsidP="00F72313">
                  <w:pPr>
                    <w:pStyle w:val="ListParagraph"/>
                    <w:numPr>
                      <w:ilvl w:val="0"/>
                      <w:numId w:val="8"/>
                    </w:numPr>
                    <w:rPr>
                      <w:rFonts w:cs="Arial"/>
                      <w:spacing w:val="-1"/>
                    </w:rPr>
                  </w:pPr>
                  <w:r w:rsidRPr="00420B71">
                    <w:rPr>
                      <w:rFonts w:cs="Arial"/>
                      <w:spacing w:val="-1"/>
                    </w:rPr>
                    <w:t>area and volume</w:t>
                  </w:r>
                </w:p>
                <w:p w14:paraId="7CF2C52B" w14:textId="77777777" w:rsidR="008A29D2" w:rsidRDefault="008A29D2" w:rsidP="00F72313">
                  <w:pPr>
                    <w:pStyle w:val="ListParagraph"/>
                    <w:numPr>
                      <w:ilvl w:val="0"/>
                      <w:numId w:val="8"/>
                    </w:numPr>
                    <w:rPr>
                      <w:rFonts w:cs="Arial"/>
                      <w:spacing w:val="-1"/>
                    </w:rPr>
                  </w:pPr>
                  <w:r w:rsidRPr="00420B71">
                    <w:rPr>
                      <w:rFonts w:cs="Arial"/>
                      <w:spacing w:val="-1"/>
                    </w:rPr>
                    <w:t>drawing and interpreting tree diagrams</w:t>
                  </w:r>
                </w:p>
                <w:p w14:paraId="0882F9D6" w14:textId="77777777" w:rsidR="008A29D2" w:rsidRPr="00420B71" w:rsidRDefault="008A29D2" w:rsidP="00F72313">
                  <w:pPr>
                    <w:pStyle w:val="ListParagraph"/>
                    <w:numPr>
                      <w:ilvl w:val="0"/>
                      <w:numId w:val="8"/>
                    </w:numPr>
                    <w:rPr>
                      <w:rFonts w:cs="Arial"/>
                      <w:spacing w:val="-1"/>
                    </w:rPr>
                  </w:pPr>
                  <w:r>
                    <w:rPr>
                      <w:rFonts w:cs="Arial"/>
                      <w:spacing w:val="-1"/>
                    </w:rPr>
                    <w:t>conditional probability</w:t>
                  </w:r>
                </w:p>
                <w:p w14:paraId="23B739EC" w14:textId="77777777" w:rsidR="008A29D2" w:rsidRPr="00420B71" w:rsidRDefault="008A29D2" w:rsidP="00F72313">
                  <w:pPr>
                    <w:pStyle w:val="ListParagraph"/>
                    <w:numPr>
                      <w:ilvl w:val="0"/>
                      <w:numId w:val="8"/>
                    </w:numPr>
                    <w:rPr>
                      <w:rFonts w:cs="Arial"/>
                      <w:spacing w:val="-1"/>
                    </w:rPr>
                  </w:pPr>
                  <w:r w:rsidRPr="00420B71">
                    <w:rPr>
                      <w:rFonts w:cs="Arial"/>
                      <w:spacing w:val="-1"/>
                    </w:rPr>
                    <w:t>tree diagrams &amp; more complex probabilities.</w:t>
                  </w:r>
                </w:p>
              </w:tc>
            </w:tr>
          </w:tbl>
          <w:p w14:paraId="755AF347" w14:textId="77777777" w:rsidR="008A29D2" w:rsidRDefault="008A29D2" w:rsidP="001B42A8">
            <w:pPr>
              <w:autoSpaceDE w:val="0"/>
              <w:autoSpaceDN w:val="0"/>
              <w:adjustRightInd w:val="0"/>
              <w:rPr>
                <w:i/>
              </w:rPr>
            </w:pPr>
          </w:p>
          <w:tbl>
            <w:tblPr>
              <w:tblStyle w:val="TableGrid"/>
              <w:tblW w:w="0" w:type="auto"/>
              <w:tblLayout w:type="fixed"/>
              <w:tblLook w:val="04A0" w:firstRow="1" w:lastRow="0" w:firstColumn="1" w:lastColumn="0" w:noHBand="0" w:noVBand="1"/>
            </w:tblPr>
            <w:tblGrid>
              <w:gridCol w:w="1809"/>
              <w:gridCol w:w="4111"/>
            </w:tblGrid>
            <w:tr w:rsidR="008A29D2" w:rsidRPr="00BF002D" w14:paraId="2534EF39"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3D33DDE2" w14:textId="77777777" w:rsidR="008A29D2" w:rsidRPr="00BF002D" w:rsidRDefault="008A29D2" w:rsidP="001B42A8">
                  <w:pPr>
                    <w:rPr>
                      <w:rFonts w:cs="Arial"/>
                      <w:spacing w:val="-1"/>
                      <w:szCs w:val="20"/>
                    </w:rPr>
                  </w:pPr>
                  <w:r w:rsidRPr="00BF002D">
                    <w:rPr>
                      <w:rFonts w:cs="Arial"/>
                      <w:color w:val="FFFFFF" w:themeColor="background1"/>
                      <w:spacing w:val="-1"/>
                      <w:szCs w:val="20"/>
                    </w:rPr>
                    <w:t>Resource Plus</w:t>
                  </w:r>
                </w:p>
              </w:tc>
              <w:tc>
                <w:tcPr>
                  <w:tcW w:w="4111" w:type="dxa"/>
                  <w:tcBorders>
                    <w:top w:val="nil"/>
                    <w:left w:val="single" w:sz="4" w:space="0" w:color="43B6E6"/>
                    <w:bottom w:val="single" w:sz="4" w:space="0" w:color="43B6E6"/>
                    <w:right w:val="nil"/>
                  </w:tcBorders>
                </w:tcPr>
                <w:p w14:paraId="09D400F2" w14:textId="77777777" w:rsidR="008A29D2" w:rsidRPr="00BF002D" w:rsidRDefault="008A29D2" w:rsidP="001B42A8">
                  <w:pPr>
                    <w:rPr>
                      <w:rFonts w:cs="Arial"/>
                      <w:spacing w:val="-1"/>
                      <w:szCs w:val="20"/>
                    </w:rPr>
                  </w:pPr>
                  <w:r w:rsidRPr="00BF002D">
                    <w:rPr>
                      <w:rFonts w:cs="Arial"/>
                      <w:spacing w:val="-1"/>
                      <w:szCs w:val="20"/>
                    </w:rPr>
                    <w:t xml:space="preserve"> </w:t>
                  </w:r>
                </w:p>
              </w:tc>
            </w:tr>
            <w:tr w:rsidR="008A29D2" w:rsidRPr="00BF002D" w14:paraId="31962C1D" w14:textId="77777777" w:rsidTr="001B42A8">
              <w:tc>
                <w:tcPr>
                  <w:tcW w:w="5920" w:type="dxa"/>
                  <w:gridSpan w:val="2"/>
                  <w:tcBorders>
                    <w:top w:val="single" w:sz="4" w:space="0" w:color="43B6E6"/>
                    <w:left w:val="single" w:sz="4" w:space="0" w:color="43B6E6"/>
                    <w:bottom w:val="single" w:sz="4" w:space="0" w:color="43B6E6"/>
                    <w:right w:val="single" w:sz="4" w:space="0" w:color="43B6E6"/>
                  </w:tcBorders>
                  <w:shd w:val="clear" w:color="auto" w:fill="auto"/>
                </w:tcPr>
                <w:p w14:paraId="7ACA3718" w14:textId="77777777" w:rsidR="008A29D2" w:rsidRPr="00BF002D" w:rsidRDefault="008A29D2" w:rsidP="001B42A8">
                  <w:pPr>
                    <w:rPr>
                      <w:rFonts w:cs="Arial"/>
                      <w:spacing w:val="-1"/>
                      <w:szCs w:val="20"/>
                    </w:rPr>
                  </w:pPr>
                  <w:r>
                    <w:rPr>
                      <w:rFonts w:cs="Arial"/>
                      <w:spacing w:val="-1"/>
                      <w:szCs w:val="20"/>
                    </w:rPr>
                    <w:t>Teaching Pack</w:t>
                  </w:r>
                  <w:r w:rsidRPr="00BF002D">
                    <w:rPr>
                      <w:rFonts w:cs="Arial"/>
                      <w:spacing w:val="-1"/>
                      <w:szCs w:val="20"/>
                    </w:rPr>
                    <w:t>: Venn diagrams</w:t>
                  </w:r>
                </w:p>
                <w:p w14:paraId="3AB0884F" w14:textId="77777777" w:rsidR="008A29D2" w:rsidRPr="00BF002D" w:rsidRDefault="008A29D2" w:rsidP="001B42A8">
                  <w:pPr>
                    <w:rPr>
                      <w:rFonts w:cs="Arial"/>
                      <w:spacing w:val="-1"/>
                      <w:szCs w:val="20"/>
                    </w:rPr>
                  </w:pPr>
                </w:p>
                <w:p w14:paraId="216A0A74" w14:textId="77777777" w:rsidR="008A29D2" w:rsidRPr="00BF002D" w:rsidRDefault="008A29D2" w:rsidP="001B42A8">
                  <w:pPr>
                    <w:rPr>
                      <w:rFonts w:cs="Arial"/>
                      <w:spacing w:val="-1"/>
                      <w:szCs w:val="20"/>
                    </w:rPr>
                  </w:pPr>
                  <w:r w:rsidRPr="00BF002D">
                    <w:rPr>
                      <w:rFonts w:cs="Arial"/>
                      <w:spacing w:val="-1"/>
                      <w:szCs w:val="20"/>
                    </w:rPr>
                    <w:t xml:space="preserve">This </w:t>
                  </w:r>
                  <w:r>
                    <w:rPr>
                      <w:rFonts w:cs="Arial"/>
                      <w:spacing w:val="-1"/>
                      <w:szCs w:val="20"/>
                    </w:rPr>
                    <w:t>Teaching Pack</w:t>
                  </w:r>
                  <w:r w:rsidRPr="00BF002D">
                    <w:rPr>
                      <w:rFonts w:cs="Arial"/>
                      <w:spacing w:val="-1"/>
                      <w:szCs w:val="20"/>
                    </w:rPr>
                    <w:t xml:space="preserve"> includes lessons that cover the following:</w:t>
                  </w:r>
                </w:p>
                <w:p w14:paraId="7C1FD01D" w14:textId="77777777" w:rsidR="008A29D2" w:rsidRPr="00BF002D" w:rsidRDefault="008A29D2" w:rsidP="00F72313">
                  <w:pPr>
                    <w:pStyle w:val="ListParagraph"/>
                    <w:numPr>
                      <w:ilvl w:val="0"/>
                      <w:numId w:val="6"/>
                    </w:numPr>
                    <w:rPr>
                      <w:rFonts w:cs="Arial"/>
                      <w:spacing w:val="-1"/>
                    </w:rPr>
                  </w:pPr>
                  <w:r w:rsidRPr="00BF002D">
                    <w:rPr>
                      <w:rFonts w:cs="Arial"/>
                      <w:spacing w:val="-1"/>
                    </w:rPr>
                    <w:t>using Venn diagrams</w:t>
                  </w:r>
                </w:p>
                <w:p w14:paraId="6B7FEFC7" w14:textId="77777777" w:rsidR="008A29D2" w:rsidRPr="00BF002D" w:rsidRDefault="008A29D2" w:rsidP="00F72313">
                  <w:pPr>
                    <w:pStyle w:val="ListParagraph"/>
                    <w:numPr>
                      <w:ilvl w:val="0"/>
                      <w:numId w:val="6"/>
                    </w:numPr>
                    <w:rPr>
                      <w:rFonts w:cs="Arial"/>
                      <w:spacing w:val="-1"/>
                    </w:rPr>
                  </w:pPr>
                  <w:r w:rsidRPr="00BF002D">
                    <w:rPr>
                      <w:rFonts w:cs="Arial"/>
                      <w:spacing w:val="-1"/>
                    </w:rPr>
                    <w:t>formal notation used with Venn diagrams</w:t>
                  </w:r>
                </w:p>
                <w:p w14:paraId="261EA041" w14:textId="77777777" w:rsidR="008A29D2" w:rsidRPr="00BF002D" w:rsidRDefault="008A29D2" w:rsidP="00F72313">
                  <w:pPr>
                    <w:pStyle w:val="ListParagraph"/>
                    <w:numPr>
                      <w:ilvl w:val="0"/>
                      <w:numId w:val="6"/>
                    </w:numPr>
                    <w:rPr>
                      <w:rFonts w:cs="Arial"/>
                      <w:spacing w:val="-1"/>
                    </w:rPr>
                  </w:pPr>
                  <w:r w:rsidRPr="00BF002D">
                    <w:rPr>
                      <w:rFonts w:cs="Arial"/>
                      <w:spacing w:val="-1"/>
                    </w:rPr>
                    <w:lastRenderedPageBreak/>
                    <w:t>constructing Venn diagrams to solve problems</w:t>
                  </w:r>
                </w:p>
                <w:p w14:paraId="7FF693EF" w14:textId="77777777" w:rsidR="008A29D2" w:rsidRPr="00BF002D" w:rsidRDefault="008A29D2" w:rsidP="00F72313">
                  <w:pPr>
                    <w:pStyle w:val="ListParagraph"/>
                    <w:numPr>
                      <w:ilvl w:val="0"/>
                      <w:numId w:val="6"/>
                    </w:numPr>
                    <w:rPr>
                      <w:rFonts w:cs="Arial"/>
                      <w:spacing w:val="-1"/>
                    </w:rPr>
                  </w:pPr>
                  <w:r w:rsidRPr="00493F09">
                    <w:rPr>
                      <w:rFonts w:cs="Arial"/>
                      <w:spacing w:val="-1"/>
                    </w:rPr>
                    <w:t>calculating simple probabilities using Venn diagrams.</w:t>
                  </w:r>
                </w:p>
              </w:tc>
            </w:tr>
          </w:tbl>
          <w:p w14:paraId="69272AC7" w14:textId="77777777" w:rsidR="008A29D2" w:rsidRPr="00DB2C1F" w:rsidRDefault="008A29D2" w:rsidP="001B42A8">
            <w:pPr>
              <w:autoSpaceDE w:val="0"/>
              <w:autoSpaceDN w:val="0"/>
              <w:adjustRightInd w:val="0"/>
              <w:rPr>
                <w:i/>
              </w:rPr>
            </w:pPr>
          </w:p>
        </w:tc>
      </w:tr>
      <w:tr w:rsidR="005978F5" w:rsidRPr="002C0AFF" w14:paraId="23964EEF" w14:textId="77777777" w:rsidTr="001B42A8">
        <w:tblPrEx>
          <w:tblCellMar>
            <w:top w:w="0" w:type="dxa"/>
            <w:bottom w:w="0" w:type="dxa"/>
          </w:tblCellMar>
        </w:tblPrEx>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67E363E" w14:textId="77777777" w:rsidR="005978F5" w:rsidRDefault="005978F5" w:rsidP="001B42A8">
            <w:pPr>
              <w:pStyle w:val="BodyText"/>
              <w:rPr>
                <w:lang w:eastAsia="en-GB"/>
              </w:rPr>
            </w:pPr>
            <w:r w:rsidRPr="000420CE">
              <w:rPr>
                <w:lang w:eastAsia="en-GB"/>
              </w:rPr>
              <w:lastRenderedPageBreak/>
              <w:t xml:space="preserve">C2.7 </w:t>
            </w:r>
          </w:p>
          <w:p w14:paraId="62F3E67A" w14:textId="23B5048F" w:rsidR="005978F5" w:rsidRPr="004A4E17" w:rsidRDefault="005978F5" w:rsidP="001B42A8">
            <w:pPr>
              <w:pStyle w:val="BodyText"/>
              <w:rPr>
                <w:lang w:eastAsia="en-GB"/>
              </w:rPr>
            </w:pPr>
            <w:r w:rsidRPr="000420CE">
              <w:rPr>
                <w:lang w:eastAsia="en-GB"/>
              </w:rPr>
              <w:t xml:space="preserve">and </w:t>
            </w:r>
            <w:r w:rsidRPr="000420CE">
              <w:rPr>
                <w:shd w:val="clear" w:color="auto" w:fill="FEEFE6"/>
                <w:lang w:eastAsia="en-GB"/>
              </w:rPr>
              <w:t>E2.7</w:t>
            </w:r>
            <w:r w:rsidR="00395C8E">
              <w:rPr>
                <w:lang w:eastAsia="en-GB"/>
              </w:rPr>
              <w:t xml:space="preserve"> </w:t>
            </w:r>
            <w:r w:rsidR="00395C8E" w:rsidRPr="00395C8E">
              <w:rPr>
                <w:lang w:eastAsia="en-GB"/>
              </w:rPr>
              <w:t>Sequences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41DDBD32" w14:textId="77777777" w:rsidR="005978F5" w:rsidRPr="00A52E12" w:rsidRDefault="005978F5" w:rsidP="008D39B7">
            <w:pPr>
              <w:pStyle w:val="ListParagraph"/>
              <w:numPr>
                <w:ilvl w:val="0"/>
                <w:numId w:val="71"/>
              </w:numPr>
              <w:autoSpaceDE w:val="0"/>
              <w:autoSpaceDN w:val="0"/>
              <w:adjustRightInd w:val="0"/>
              <w:ind w:left="323" w:hanging="283"/>
              <w:rPr>
                <w:rFonts w:cs="Arial"/>
                <w:lang w:eastAsia="en-GB"/>
              </w:rPr>
            </w:pPr>
            <w:r w:rsidRPr="00A52E12">
              <w:rPr>
                <w:rFonts w:cs="Arial"/>
                <w:lang w:eastAsia="en-GB"/>
              </w:rPr>
              <w:t>Continue a given number sequence or pattern.</w:t>
            </w:r>
          </w:p>
          <w:p w14:paraId="72B01010" w14:textId="77777777" w:rsidR="005978F5" w:rsidRPr="000420CE" w:rsidRDefault="005978F5" w:rsidP="00A52E12">
            <w:pPr>
              <w:autoSpaceDE w:val="0"/>
              <w:autoSpaceDN w:val="0"/>
              <w:adjustRightInd w:val="0"/>
              <w:ind w:left="323" w:hanging="283"/>
              <w:rPr>
                <w:rFonts w:cs="Arial"/>
                <w:szCs w:val="20"/>
                <w:lang w:eastAsia="en-GB"/>
              </w:rPr>
            </w:pPr>
          </w:p>
          <w:p w14:paraId="67651B0A" w14:textId="77777777" w:rsidR="005978F5" w:rsidRPr="00A52E12" w:rsidRDefault="005978F5" w:rsidP="008D39B7">
            <w:pPr>
              <w:pStyle w:val="ListParagraph"/>
              <w:numPr>
                <w:ilvl w:val="0"/>
                <w:numId w:val="71"/>
              </w:numPr>
              <w:autoSpaceDE w:val="0"/>
              <w:autoSpaceDN w:val="0"/>
              <w:adjustRightInd w:val="0"/>
              <w:ind w:left="323" w:hanging="283"/>
              <w:rPr>
                <w:rFonts w:cs="Arial"/>
                <w:lang w:eastAsia="en-GB"/>
              </w:rPr>
            </w:pPr>
            <w:r w:rsidRPr="00A52E12">
              <w:rPr>
                <w:rFonts w:cs="Arial"/>
                <w:lang w:eastAsia="en-GB"/>
              </w:rPr>
              <w:t>Recognise patterns in sequences including the term-to-term rule, and relationships between different sequences.</w:t>
            </w:r>
          </w:p>
          <w:p w14:paraId="2CCB37C2" w14:textId="77777777" w:rsidR="005978F5" w:rsidRDefault="005978F5" w:rsidP="00A52E12">
            <w:pPr>
              <w:autoSpaceDE w:val="0"/>
              <w:autoSpaceDN w:val="0"/>
              <w:adjustRightInd w:val="0"/>
              <w:ind w:left="323" w:hanging="283"/>
              <w:rPr>
                <w:rFonts w:cs="Arial"/>
                <w:szCs w:val="20"/>
                <w:lang w:eastAsia="en-GB"/>
              </w:rPr>
            </w:pPr>
          </w:p>
          <w:p w14:paraId="0B26E140" w14:textId="77777777" w:rsidR="005978F5" w:rsidRPr="00A52E12" w:rsidRDefault="005978F5" w:rsidP="008D39B7">
            <w:pPr>
              <w:pStyle w:val="ListParagraph"/>
              <w:numPr>
                <w:ilvl w:val="0"/>
                <w:numId w:val="71"/>
              </w:numPr>
              <w:autoSpaceDE w:val="0"/>
              <w:autoSpaceDN w:val="0"/>
              <w:adjustRightInd w:val="0"/>
              <w:ind w:left="323" w:hanging="283"/>
              <w:rPr>
                <w:rFonts w:cs="Arial"/>
                <w:lang w:eastAsia="en-GB"/>
              </w:rPr>
            </w:pPr>
            <w:r w:rsidRPr="00A52E12">
              <w:rPr>
                <w:rFonts w:cs="Arial"/>
              </w:rPr>
              <w:t xml:space="preserve">Find and use the </w:t>
            </w:r>
            <w:r w:rsidRPr="00A52E12">
              <w:rPr>
                <w:rFonts w:cs="Arial"/>
                <w:i/>
              </w:rPr>
              <w:t>n</w:t>
            </w:r>
            <w:r w:rsidRPr="00A52E12">
              <w:rPr>
                <w:rFonts w:cs="Arial"/>
              </w:rPr>
              <w:t xml:space="preserve">th term of sequences. </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6D9C0A92" w14:textId="77777777" w:rsidR="005978F5" w:rsidRPr="000420CE" w:rsidRDefault="005978F5" w:rsidP="001B42A8">
            <w:pPr>
              <w:autoSpaceDE w:val="0"/>
              <w:autoSpaceDN w:val="0"/>
              <w:adjustRightInd w:val="0"/>
              <w:rPr>
                <w:rFonts w:cs="Arial"/>
                <w:szCs w:val="20"/>
                <w:lang w:eastAsia="en-GB"/>
              </w:rPr>
            </w:pPr>
            <w:r w:rsidRPr="000420CE">
              <w:rPr>
                <w:rFonts w:cs="Arial"/>
                <w:szCs w:val="20"/>
                <w:lang w:eastAsia="en-GB"/>
              </w:rPr>
              <w:t xml:space="preserve">Give learners the definition of a sequence of numbers. </w:t>
            </w:r>
            <w:r>
              <w:rPr>
                <w:rFonts w:cs="Arial"/>
                <w:szCs w:val="20"/>
                <w:lang w:eastAsia="en-GB"/>
              </w:rPr>
              <w:t>A</w:t>
            </w:r>
            <w:r w:rsidRPr="000420CE">
              <w:rPr>
                <w:rFonts w:cs="Arial"/>
                <w:szCs w:val="20"/>
                <w:lang w:eastAsia="en-GB"/>
              </w:rPr>
              <w:t xml:space="preserve">sk them to work in groups to investigate some simple sequences, such as finding the next two numbers in a sequence of even, odd, square, </w:t>
            </w:r>
            <w:proofErr w:type="gramStart"/>
            <w:r w:rsidRPr="000420CE">
              <w:rPr>
                <w:rFonts w:cs="Arial"/>
                <w:szCs w:val="20"/>
                <w:lang w:eastAsia="en-GB"/>
              </w:rPr>
              <w:t>triangle</w:t>
            </w:r>
            <w:proofErr w:type="gramEnd"/>
            <w:r w:rsidRPr="000420CE">
              <w:rPr>
                <w:rFonts w:cs="Arial"/>
                <w:szCs w:val="20"/>
                <w:lang w:eastAsia="en-GB"/>
              </w:rPr>
              <w:t xml:space="preserve"> or Fibonacci numbers. </w:t>
            </w:r>
          </w:p>
          <w:p w14:paraId="164E7755" w14:textId="77777777" w:rsidR="005978F5" w:rsidRPr="000420CE" w:rsidRDefault="005978F5" w:rsidP="001B42A8">
            <w:pPr>
              <w:autoSpaceDE w:val="0"/>
              <w:autoSpaceDN w:val="0"/>
              <w:adjustRightInd w:val="0"/>
              <w:rPr>
                <w:rFonts w:cs="Arial"/>
                <w:szCs w:val="20"/>
                <w:lang w:eastAsia="en-GB"/>
              </w:rPr>
            </w:pPr>
          </w:p>
          <w:p w14:paraId="5B44A7C2" w14:textId="77777777" w:rsidR="005978F5" w:rsidRPr="000420CE" w:rsidRDefault="005978F5" w:rsidP="001B42A8">
            <w:pPr>
              <w:autoSpaceDE w:val="0"/>
              <w:autoSpaceDN w:val="0"/>
              <w:adjustRightInd w:val="0"/>
              <w:rPr>
                <w:rFonts w:cs="Arial"/>
                <w:szCs w:val="20"/>
                <w:lang w:eastAsia="en-GB"/>
              </w:rPr>
            </w:pPr>
            <w:r w:rsidRPr="000420CE">
              <w:rPr>
                <w:rFonts w:cs="Arial"/>
                <w:szCs w:val="20"/>
                <w:lang w:eastAsia="en-GB"/>
              </w:rPr>
              <w:t xml:space="preserve">Extend this to looking at finding the term-to-term rule for a sequence. For example, the sequence 3, 9, 15, 21, 27, ..., has a term-to-term rule of +6; the sequence 40, 20, 10, 5, 2.5, …, has a </w:t>
            </w:r>
            <w:proofErr w:type="gramStart"/>
            <w:r w:rsidRPr="000420CE">
              <w:rPr>
                <w:rFonts w:cs="Arial"/>
                <w:szCs w:val="20"/>
                <w:lang w:eastAsia="en-GB"/>
              </w:rPr>
              <w:t>term to term</w:t>
            </w:r>
            <w:proofErr w:type="gramEnd"/>
            <w:r w:rsidRPr="000420CE">
              <w:rPr>
                <w:rFonts w:cs="Arial"/>
                <w:szCs w:val="20"/>
                <w:lang w:eastAsia="en-GB"/>
              </w:rPr>
              <w:t xml:space="preserve"> rule of ÷2. Learners will need to have some </w:t>
            </w:r>
            <w:r>
              <w:rPr>
                <w:rFonts w:cs="Arial"/>
                <w:szCs w:val="20"/>
                <w:lang w:eastAsia="en-GB"/>
              </w:rPr>
              <w:t>understanding</w:t>
            </w:r>
            <w:r w:rsidRPr="000420CE">
              <w:rPr>
                <w:rFonts w:cs="Arial"/>
                <w:szCs w:val="20"/>
                <w:lang w:eastAsia="en-GB"/>
              </w:rPr>
              <w:t xml:space="preserve"> of the limitations of a term-to-term rule, </w:t>
            </w:r>
            <w:proofErr w:type="gramStart"/>
            <w:r w:rsidRPr="000420CE">
              <w:rPr>
                <w:rFonts w:cs="Arial"/>
                <w:szCs w:val="20"/>
                <w:lang w:eastAsia="en-GB"/>
              </w:rPr>
              <w:t>i.e.</w:t>
            </w:r>
            <w:proofErr w:type="gramEnd"/>
            <w:r w:rsidRPr="000420CE">
              <w:rPr>
                <w:rFonts w:cs="Arial"/>
                <w:szCs w:val="20"/>
                <w:lang w:eastAsia="en-GB"/>
              </w:rPr>
              <w:t xml:space="preserve"> that they are not very useful for finding terms that are a long way down the sequence. This leads on to finding the position-to-term rule for a sequence by examining the common difference, for example the </w:t>
            </w:r>
            <w:r w:rsidRPr="000420CE">
              <w:rPr>
                <w:rFonts w:cs="Arial"/>
                <w:i/>
                <w:szCs w:val="20"/>
                <w:lang w:eastAsia="en-GB"/>
              </w:rPr>
              <w:t>n</w:t>
            </w:r>
            <w:r w:rsidRPr="000420CE">
              <w:rPr>
                <w:rFonts w:cs="Arial"/>
                <w:szCs w:val="20"/>
                <w:lang w:eastAsia="en-GB"/>
              </w:rPr>
              <w:t>th</w:t>
            </w:r>
            <w:r w:rsidRPr="000420CE">
              <w:rPr>
                <w:rFonts w:cs="Arial"/>
                <w:szCs w:val="20"/>
              </w:rPr>
              <w:t xml:space="preserve"> </w:t>
            </w:r>
            <w:r w:rsidRPr="000420CE">
              <w:rPr>
                <w:rFonts w:cs="Arial"/>
                <w:szCs w:val="20"/>
                <w:lang w:eastAsia="en-GB"/>
              </w:rPr>
              <w:t>term in the sequence 3, 9, 15, 21, 27, …, is 6</w:t>
            </w:r>
            <w:r w:rsidRPr="000420CE">
              <w:rPr>
                <w:rFonts w:cs="Arial"/>
                <w:i/>
                <w:szCs w:val="20"/>
                <w:lang w:eastAsia="en-GB"/>
              </w:rPr>
              <w:t>n</w:t>
            </w:r>
            <w:r w:rsidRPr="000420CE">
              <w:rPr>
                <w:rFonts w:cs="Arial"/>
                <w:szCs w:val="20"/>
                <w:lang w:eastAsia="en-GB"/>
              </w:rPr>
              <w:t xml:space="preserve"> – 3.  </w:t>
            </w:r>
          </w:p>
          <w:p w14:paraId="73E499EF" w14:textId="77777777" w:rsidR="005978F5" w:rsidRPr="000420CE" w:rsidRDefault="005978F5" w:rsidP="001B42A8">
            <w:pPr>
              <w:autoSpaceDE w:val="0"/>
              <w:autoSpaceDN w:val="0"/>
              <w:adjustRightInd w:val="0"/>
              <w:rPr>
                <w:rFonts w:cs="Arial"/>
                <w:szCs w:val="20"/>
                <w:lang w:eastAsia="en-GB"/>
              </w:rPr>
            </w:pPr>
          </w:p>
          <w:p w14:paraId="23F26B93" w14:textId="77777777" w:rsidR="005978F5" w:rsidRPr="000420CE" w:rsidRDefault="005978F5" w:rsidP="001B42A8">
            <w:pPr>
              <w:autoSpaceDE w:val="0"/>
              <w:autoSpaceDN w:val="0"/>
              <w:adjustRightInd w:val="0"/>
              <w:rPr>
                <w:rFonts w:cs="Arial"/>
                <w:szCs w:val="20"/>
                <w:lang w:eastAsia="en-GB"/>
              </w:rPr>
            </w:pPr>
            <w:r w:rsidRPr="000420CE">
              <w:rPr>
                <w:rFonts w:cs="Arial"/>
                <w:szCs w:val="20"/>
                <w:lang w:eastAsia="en-GB"/>
              </w:rPr>
              <w:t xml:space="preserve">The </w:t>
            </w:r>
            <w:proofErr w:type="spellStart"/>
            <w:r w:rsidRPr="000420CE">
              <w:rPr>
                <w:rFonts w:cs="Arial"/>
                <w:szCs w:val="20"/>
                <w:lang w:eastAsia="en-GB"/>
              </w:rPr>
              <w:t>Nrich</w:t>
            </w:r>
            <w:proofErr w:type="spellEnd"/>
            <w:r w:rsidRPr="000420CE">
              <w:rPr>
                <w:rFonts w:cs="Arial"/>
                <w:szCs w:val="20"/>
                <w:lang w:eastAsia="en-GB"/>
              </w:rPr>
              <w:t xml:space="preserve"> website (</w:t>
            </w:r>
            <w:hyperlink r:id="rId158" w:history="1">
              <w:r w:rsidRPr="000420CE">
                <w:rPr>
                  <w:rStyle w:val="Hyperlink"/>
                  <w:rFonts w:cs="Arial"/>
                  <w:szCs w:val="20"/>
                  <w:shd w:val="clear" w:color="auto" w:fill="FFFFFF"/>
                </w:rPr>
                <w:t>nrich.maths.org</w:t>
              </w:r>
            </w:hyperlink>
            <w:r w:rsidRPr="000420CE">
              <w:rPr>
                <w:rFonts w:cs="Arial"/>
                <w:szCs w:val="20"/>
                <w:lang w:eastAsia="en-GB"/>
              </w:rPr>
              <w:t>) has a nice activity</w:t>
            </w:r>
            <w:r w:rsidRPr="000420CE">
              <w:rPr>
                <w:rFonts w:cs="Arial"/>
                <w:color w:val="000000"/>
                <w:szCs w:val="20"/>
                <w:shd w:val="clear" w:color="auto" w:fill="FFFFFF"/>
              </w:rPr>
              <w:t xml:space="preserve"> called ‘Seven squares – group worthy task’ that challenges learners to describe generic patterns verbally, </w:t>
            </w:r>
            <w:proofErr w:type="gramStart"/>
            <w:r w:rsidRPr="000420CE">
              <w:rPr>
                <w:rFonts w:cs="Arial"/>
                <w:color w:val="000000"/>
                <w:szCs w:val="20"/>
                <w:shd w:val="clear" w:color="auto" w:fill="FFFFFF"/>
              </w:rPr>
              <w:t>numerically</w:t>
            </w:r>
            <w:proofErr w:type="gramEnd"/>
            <w:r w:rsidRPr="000420CE">
              <w:rPr>
                <w:rFonts w:cs="Arial"/>
                <w:color w:val="000000"/>
                <w:szCs w:val="20"/>
                <w:shd w:val="clear" w:color="auto" w:fill="FFFFFF"/>
              </w:rPr>
              <w:t xml:space="preserve"> and algebraically. It does not assume prior knowledge of algebra and could be a good way</w:t>
            </w:r>
            <w:r>
              <w:rPr>
                <w:rFonts w:cs="Arial"/>
                <w:color w:val="000000"/>
                <w:szCs w:val="20"/>
                <w:shd w:val="clear" w:color="auto" w:fill="FFFFFF"/>
              </w:rPr>
              <w:t xml:space="preserve"> for you</w:t>
            </w:r>
            <w:r w:rsidRPr="000420CE">
              <w:rPr>
                <w:rFonts w:cs="Arial"/>
                <w:color w:val="000000"/>
                <w:szCs w:val="20"/>
                <w:shd w:val="clear" w:color="auto" w:fill="FFFFFF"/>
              </w:rPr>
              <w:t xml:space="preserve"> to introduce, practise or assess algebraic fluency. You could use mini whiteboards or coloured matchsticks to support this activity. </w:t>
            </w:r>
            <w:r w:rsidRPr="003A2A30">
              <w:rPr>
                <w:rFonts w:cs="Arial"/>
                <w:b/>
                <w:color w:val="000000"/>
                <w:szCs w:val="20"/>
                <w:shd w:val="clear" w:color="auto" w:fill="FFFFFF"/>
              </w:rPr>
              <w:t>(F)</w:t>
            </w:r>
          </w:p>
          <w:p w14:paraId="2615A2B9" w14:textId="77777777" w:rsidR="005978F5" w:rsidRPr="000420CE" w:rsidRDefault="005978F5" w:rsidP="001B42A8">
            <w:pPr>
              <w:autoSpaceDE w:val="0"/>
              <w:autoSpaceDN w:val="0"/>
              <w:adjustRightInd w:val="0"/>
              <w:rPr>
                <w:rFonts w:cs="Arial"/>
                <w:szCs w:val="20"/>
                <w:lang w:eastAsia="en-GB"/>
              </w:rPr>
            </w:pPr>
          </w:p>
          <w:p w14:paraId="27104F27" w14:textId="77777777" w:rsidR="005978F5" w:rsidRPr="000420CE" w:rsidRDefault="005978F5" w:rsidP="001B42A8">
            <w:pPr>
              <w:autoSpaceDE w:val="0"/>
              <w:autoSpaceDN w:val="0"/>
              <w:adjustRightInd w:val="0"/>
              <w:rPr>
                <w:rFonts w:cs="Arial"/>
                <w:b/>
                <w:szCs w:val="20"/>
                <w:lang w:eastAsia="en-GB"/>
              </w:rPr>
            </w:pPr>
            <w:r w:rsidRPr="000420CE">
              <w:rPr>
                <w:rFonts w:cs="Arial"/>
                <w:szCs w:val="20"/>
                <w:lang w:eastAsia="en-GB"/>
              </w:rPr>
              <w:t xml:space="preserve">An interesting investigation is to look at square tables placed in a row so that 4 people can sit around one table, 6 people can sit around 2 tables joined, 8 people can sit around 3 tables joined, and so on. Ask learners to work out how many people can sit around </w:t>
            </w:r>
            <w:r w:rsidRPr="000420CE">
              <w:rPr>
                <w:rFonts w:cs="Arial"/>
                <w:i/>
                <w:szCs w:val="20"/>
                <w:lang w:eastAsia="en-GB"/>
              </w:rPr>
              <w:t>n</w:t>
            </w:r>
            <w:r w:rsidRPr="000420CE">
              <w:rPr>
                <w:rFonts w:cs="Arial"/>
                <w:szCs w:val="20"/>
                <w:lang w:eastAsia="en-GB"/>
              </w:rPr>
              <w:t xml:space="preserve"> tables. To add an extra challenge, ask learners to investigate tables of different shapes and sizes, and to try to relate the </w:t>
            </w:r>
            <w:r w:rsidRPr="000420CE">
              <w:rPr>
                <w:rFonts w:cs="Arial"/>
                <w:i/>
                <w:szCs w:val="20"/>
                <w:lang w:eastAsia="en-GB"/>
              </w:rPr>
              <w:t>n</w:t>
            </w:r>
            <w:r w:rsidRPr="000420CE">
              <w:rPr>
                <w:rFonts w:cs="Arial"/>
                <w:szCs w:val="20"/>
                <w:lang w:eastAsia="en-GB"/>
              </w:rPr>
              <w:t>th term formula to the practical situation</w:t>
            </w:r>
            <w:r>
              <w:rPr>
                <w:rFonts w:cs="Arial"/>
                <w:szCs w:val="20"/>
                <w:lang w:eastAsia="en-GB"/>
              </w:rPr>
              <w:t>,</w:t>
            </w:r>
            <w:r w:rsidRPr="000420CE">
              <w:rPr>
                <w:rFonts w:cs="Arial"/>
                <w:szCs w:val="20"/>
                <w:lang w:eastAsia="en-GB"/>
              </w:rPr>
              <w:t xml:space="preserve"> explaining how the numbers in the formula relate to the arrangements of the tables. </w:t>
            </w:r>
            <w:r w:rsidRPr="000420CE">
              <w:rPr>
                <w:rFonts w:cs="Arial"/>
                <w:b/>
                <w:szCs w:val="20"/>
                <w:lang w:eastAsia="en-GB"/>
              </w:rPr>
              <w:t>(I)</w:t>
            </w:r>
          </w:p>
          <w:p w14:paraId="37B94AA2" w14:textId="77777777" w:rsidR="005978F5" w:rsidRPr="000420CE" w:rsidRDefault="005978F5" w:rsidP="001B42A8">
            <w:pPr>
              <w:autoSpaceDE w:val="0"/>
              <w:autoSpaceDN w:val="0"/>
              <w:adjustRightInd w:val="0"/>
              <w:rPr>
                <w:rFonts w:cs="Arial"/>
                <w:szCs w:val="20"/>
                <w:lang w:eastAsia="en-GB"/>
              </w:rPr>
            </w:pPr>
          </w:p>
          <w:p w14:paraId="5A70FCEB" w14:textId="77777777" w:rsidR="005978F5" w:rsidRPr="000420CE" w:rsidRDefault="005978F5" w:rsidP="001B42A8">
            <w:pPr>
              <w:autoSpaceDE w:val="0"/>
              <w:autoSpaceDN w:val="0"/>
              <w:adjustRightInd w:val="0"/>
              <w:rPr>
                <w:rFonts w:cs="Arial"/>
                <w:szCs w:val="20"/>
                <w:lang w:eastAsia="en-GB"/>
              </w:rPr>
            </w:pPr>
            <w:r w:rsidRPr="000420CE">
              <w:rPr>
                <w:rFonts w:cs="Arial"/>
                <w:szCs w:val="20"/>
                <w:lang w:eastAsia="en-GB"/>
              </w:rPr>
              <w:t xml:space="preserve">With more able learners you could look at deriving the formula for a linear sequence with </w:t>
            </w:r>
            <w:r w:rsidRPr="000420CE">
              <w:rPr>
                <w:rFonts w:cs="Arial"/>
                <w:i/>
                <w:szCs w:val="20"/>
                <w:lang w:eastAsia="en-GB"/>
              </w:rPr>
              <w:t>n</w:t>
            </w:r>
            <w:r w:rsidRPr="000420CE">
              <w:rPr>
                <w:rFonts w:cs="Arial"/>
                <w:szCs w:val="20"/>
                <w:lang w:eastAsia="en-GB"/>
              </w:rPr>
              <w:t xml:space="preserve">th term = </w:t>
            </w:r>
            <w:r w:rsidRPr="000420CE">
              <w:rPr>
                <w:rFonts w:cs="Arial"/>
                <w:i/>
                <w:szCs w:val="20"/>
                <w:lang w:eastAsia="en-GB"/>
              </w:rPr>
              <w:t>a</w:t>
            </w:r>
            <w:r w:rsidRPr="000420CE">
              <w:rPr>
                <w:rFonts w:cs="Arial"/>
                <w:szCs w:val="20"/>
                <w:lang w:eastAsia="en-GB"/>
              </w:rPr>
              <w:t xml:space="preserve"> + (</w:t>
            </w:r>
            <w:r w:rsidRPr="000420CE">
              <w:rPr>
                <w:rFonts w:cs="Arial"/>
                <w:i/>
                <w:szCs w:val="20"/>
                <w:lang w:eastAsia="en-GB"/>
              </w:rPr>
              <w:t>n</w:t>
            </w:r>
            <w:r w:rsidRPr="000420CE">
              <w:rPr>
                <w:rFonts w:cs="Arial"/>
                <w:szCs w:val="20"/>
                <w:lang w:eastAsia="en-GB"/>
              </w:rPr>
              <w:t xml:space="preserve"> – 1)</w:t>
            </w:r>
            <w:r w:rsidRPr="000420CE">
              <w:rPr>
                <w:rFonts w:cs="Arial"/>
                <w:i/>
                <w:szCs w:val="20"/>
                <w:lang w:eastAsia="en-GB"/>
              </w:rPr>
              <w:t>d</w:t>
            </w:r>
            <w:r w:rsidRPr="000420CE">
              <w:rPr>
                <w:rFonts w:cs="Arial"/>
                <w:szCs w:val="20"/>
                <w:lang w:eastAsia="en-GB"/>
              </w:rPr>
              <w:t xml:space="preserve"> where </w:t>
            </w:r>
            <w:r w:rsidRPr="000420CE">
              <w:rPr>
                <w:rFonts w:cs="Arial"/>
                <w:i/>
                <w:szCs w:val="20"/>
                <w:lang w:eastAsia="en-GB"/>
              </w:rPr>
              <w:t>a</w:t>
            </w:r>
            <w:r w:rsidRPr="000420CE">
              <w:rPr>
                <w:rFonts w:cs="Arial"/>
                <w:szCs w:val="20"/>
                <w:lang w:eastAsia="en-GB"/>
              </w:rPr>
              <w:t xml:space="preserve"> is the first term and </w:t>
            </w:r>
            <w:r w:rsidRPr="000420CE">
              <w:rPr>
                <w:rFonts w:cs="Arial"/>
                <w:i/>
                <w:szCs w:val="20"/>
                <w:lang w:eastAsia="en-GB"/>
              </w:rPr>
              <w:t>d</w:t>
            </w:r>
            <w:r w:rsidRPr="000420CE">
              <w:rPr>
                <w:rFonts w:cs="Arial"/>
                <w:szCs w:val="20"/>
                <w:lang w:eastAsia="en-GB"/>
              </w:rPr>
              <w:t xml:space="preserve"> is the common difference</w:t>
            </w:r>
            <w:r>
              <w:rPr>
                <w:rFonts w:cs="Arial"/>
                <w:szCs w:val="20"/>
                <w:lang w:eastAsia="en-GB"/>
              </w:rPr>
              <w:t>.</w:t>
            </w:r>
            <w:r w:rsidRPr="000420CE">
              <w:rPr>
                <w:rFonts w:cs="Arial"/>
                <w:szCs w:val="20"/>
                <w:lang w:eastAsia="en-GB"/>
              </w:rPr>
              <w:t xml:space="preserve"> </w:t>
            </w:r>
            <w:r>
              <w:rPr>
                <w:rFonts w:cs="Arial"/>
                <w:szCs w:val="20"/>
                <w:lang w:eastAsia="en-GB"/>
              </w:rPr>
              <w:t>T</w:t>
            </w:r>
            <w:r w:rsidRPr="000420CE">
              <w:rPr>
                <w:rFonts w:cs="Arial"/>
                <w:szCs w:val="20"/>
                <w:lang w:eastAsia="en-GB"/>
              </w:rPr>
              <w:t xml:space="preserve">his formula is not essential knowledge. </w:t>
            </w:r>
            <w:r w:rsidRPr="000420CE">
              <w:rPr>
                <w:rFonts w:cs="Arial"/>
                <w:b/>
                <w:szCs w:val="20"/>
                <w:lang w:eastAsia="en-GB"/>
              </w:rPr>
              <w:t>(</w:t>
            </w:r>
            <w:r>
              <w:rPr>
                <w:rFonts w:cs="Arial"/>
                <w:b/>
                <w:szCs w:val="20"/>
                <w:lang w:eastAsia="en-GB"/>
              </w:rPr>
              <w:t>E</w:t>
            </w:r>
            <w:r w:rsidRPr="000420CE">
              <w:rPr>
                <w:rFonts w:cs="Arial"/>
                <w:b/>
                <w:szCs w:val="20"/>
                <w:lang w:eastAsia="en-GB"/>
              </w:rPr>
              <w:t>)</w:t>
            </w:r>
            <w:r w:rsidRPr="000420CE">
              <w:rPr>
                <w:rFonts w:cs="Arial"/>
                <w:szCs w:val="20"/>
                <w:lang w:eastAsia="en-GB"/>
              </w:rPr>
              <w:t xml:space="preserve">  </w:t>
            </w:r>
          </w:p>
          <w:p w14:paraId="3BA3BBEE" w14:textId="77777777" w:rsidR="005978F5" w:rsidRPr="000420CE" w:rsidRDefault="005978F5" w:rsidP="001B42A8">
            <w:pPr>
              <w:autoSpaceDE w:val="0"/>
              <w:autoSpaceDN w:val="0"/>
              <w:adjustRightInd w:val="0"/>
              <w:rPr>
                <w:rFonts w:cs="Arial"/>
                <w:szCs w:val="20"/>
                <w:lang w:eastAsia="en-GB"/>
              </w:rPr>
            </w:pPr>
          </w:p>
          <w:p w14:paraId="136D7D45" w14:textId="77777777" w:rsidR="005978F5" w:rsidRPr="000420CE" w:rsidRDefault="005978F5" w:rsidP="001B42A8">
            <w:pPr>
              <w:autoSpaceDE w:val="0"/>
              <w:autoSpaceDN w:val="0"/>
              <w:adjustRightInd w:val="0"/>
              <w:rPr>
                <w:rFonts w:cs="Arial"/>
                <w:b/>
                <w:szCs w:val="20"/>
                <w:lang w:eastAsia="en-GB"/>
              </w:rPr>
            </w:pPr>
            <w:r w:rsidRPr="000420CE">
              <w:rPr>
                <w:rFonts w:cs="Arial"/>
                <w:szCs w:val="20"/>
                <w:lang w:eastAsia="en-GB"/>
              </w:rPr>
              <w:t>Another approach is looking at patterns and relationships between different sequences. For example, the sequence 2, 5, 10, 17, 26, …, is the square numbers + 1. You can give learners several examples of these</w:t>
            </w:r>
            <w:r>
              <w:rPr>
                <w:rFonts w:cs="Arial"/>
                <w:szCs w:val="20"/>
                <w:lang w:eastAsia="en-GB"/>
              </w:rPr>
              <w:t>,</w:t>
            </w:r>
            <w:r w:rsidRPr="000420CE">
              <w:rPr>
                <w:rFonts w:cs="Arial"/>
                <w:szCs w:val="20"/>
                <w:lang w:eastAsia="en-GB"/>
              </w:rPr>
              <w:t xml:space="preserve"> asking them to find the </w:t>
            </w:r>
            <w:r w:rsidRPr="000420CE">
              <w:rPr>
                <w:rFonts w:cs="Arial"/>
                <w:i/>
                <w:szCs w:val="20"/>
                <w:lang w:eastAsia="en-GB"/>
              </w:rPr>
              <w:t>n</w:t>
            </w:r>
            <w:r w:rsidRPr="000420CE">
              <w:rPr>
                <w:rFonts w:cs="Arial"/>
                <w:szCs w:val="20"/>
                <w:lang w:eastAsia="en-GB"/>
              </w:rPr>
              <w:t xml:space="preserve">th term, using just simple quadratic and cubic sequences, </w:t>
            </w:r>
            <w:proofErr w:type="gramStart"/>
            <w:r w:rsidRPr="000420CE">
              <w:rPr>
                <w:rFonts w:cs="Arial"/>
                <w:szCs w:val="20"/>
                <w:lang w:eastAsia="en-GB"/>
              </w:rPr>
              <w:t>i.e.</w:t>
            </w:r>
            <w:proofErr w:type="gramEnd"/>
            <w:r w:rsidRPr="000420CE">
              <w:rPr>
                <w:rFonts w:cs="Arial"/>
                <w:szCs w:val="20"/>
                <w:lang w:eastAsia="en-GB"/>
              </w:rPr>
              <w:t xml:space="preserve"> of the form </w:t>
            </w:r>
            <w:r w:rsidRPr="000420CE">
              <w:rPr>
                <w:rFonts w:cs="Arial"/>
                <w:i/>
                <w:szCs w:val="20"/>
                <w:lang w:eastAsia="en-GB"/>
              </w:rPr>
              <w:t>an</w:t>
            </w:r>
            <w:r w:rsidRPr="000420CE">
              <w:rPr>
                <w:rFonts w:cs="Arial"/>
                <w:szCs w:val="20"/>
                <w:vertAlign w:val="superscript"/>
                <w:lang w:eastAsia="en-GB"/>
              </w:rPr>
              <w:t>2</w:t>
            </w:r>
            <w:r w:rsidRPr="000420CE">
              <w:rPr>
                <w:rFonts w:cs="Arial"/>
                <w:szCs w:val="20"/>
                <w:lang w:eastAsia="en-GB"/>
              </w:rPr>
              <w:t xml:space="preserve"> ± </w:t>
            </w:r>
            <w:r w:rsidRPr="000420CE">
              <w:rPr>
                <w:rFonts w:cs="Arial"/>
                <w:i/>
                <w:szCs w:val="20"/>
                <w:lang w:eastAsia="en-GB"/>
              </w:rPr>
              <w:t>c</w:t>
            </w:r>
            <w:r w:rsidRPr="000420CE">
              <w:rPr>
                <w:rFonts w:cs="Arial"/>
                <w:szCs w:val="20"/>
                <w:lang w:eastAsia="en-GB"/>
              </w:rPr>
              <w:t xml:space="preserve"> or </w:t>
            </w:r>
            <w:r w:rsidRPr="000420CE">
              <w:rPr>
                <w:rFonts w:cs="Arial"/>
                <w:i/>
                <w:szCs w:val="20"/>
                <w:lang w:eastAsia="en-GB"/>
              </w:rPr>
              <w:t>an</w:t>
            </w:r>
            <w:r w:rsidRPr="000420CE">
              <w:rPr>
                <w:rFonts w:cs="Arial"/>
                <w:szCs w:val="20"/>
                <w:vertAlign w:val="superscript"/>
                <w:lang w:eastAsia="en-GB"/>
              </w:rPr>
              <w:t>3</w:t>
            </w:r>
            <w:r w:rsidRPr="000420CE">
              <w:rPr>
                <w:rFonts w:cs="Arial"/>
                <w:szCs w:val="20"/>
                <w:lang w:eastAsia="en-GB"/>
              </w:rPr>
              <w:t xml:space="preserve"> ± </w:t>
            </w:r>
            <w:r w:rsidRPr="000420CE">
              <w:rPr>
                <w:rFonts w:cs="Arial"/>
                <w:i/>
                <w:szCs w:val="20"/>
                <w:lang w:eastAsia="en-GB"/>
              </w:rPr>
              <w:t>c</w:t>
            </w:r>
            <w:r w:rsidRPr="000420CE">
              <w:rPr>
                <w:rFonts w:cs="Arial"/>
                <w:szCs w:val="20"/>
                <w:lang w:eastAsia="en-GB"/>
              </w:rPr>
              <w:t xml:space="preserve">. </w:t>
            </w:r>
            <w:r w:rsidRPr="000420CE">
              <w:rPr>
                <w:rFonts w:cs="Arial"/>
                <w:b/>
                <w:szCs w:val="20"/>
                <w:lang w:eastAsia="en-GB"/>
              </w:rPr>
              <w:t>(I)</w:t>
            </w:r>
          </w:p>
          <w:p w14:paraId="6A6B7171" w14:textId="77777777" w:rsidR="005978F5" w:rsidRPr="000420CE" w:rsidRDefault="005978F5" w:rsidP="001B42A8">
            <w:pPr>
              <w:autoSpaceDE w:val="0"/>
              <w:autoSpaceDN w:val="0"/>
              <w:adjustRightInd w:val="0"/>
              <w:rPr>
                <w:rFonts w:cs="Arial"/>
                <w:b/>
                <w:szCs w:val="20"/>
                <w:lang w:eastAsia="en-GB"/>
              </w:rPr>
            </w:pPr>
          </w:p>
          <w:p w14:paraId="36EBF0CA" w14:textId="77777777" w:rsidR="005978F5" w:rsidRPr="000420CE" w:rsidRDefault="005978F5"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For </w:t>
            </w:r>
            <w:r>
              <w:rPr>
                <w:rFonts w:cs="Arial"/>
                <w:szCs w:val="20"/>
                <w:lang w:eastAsia="en-GB"/>
              </w:rPr>
              <w:t>E</w:t>
            </w:r>
            <w:r w:rsidRPr="000420CE">
              <w:rPr>
                <w:rFonts w:cs="Arial"/>
                <w:szCs w:val="20"/>
                <w:lang w:eastAsia="en-GB"/>
              </w:rPr>
              <w:t>xtended learners, extend the</w:t>
            </w:r>
            <w:r>
              <w:rPr>
                <w:rFonts w:cs="Arial"/>
                <w:szCs w:val="20"/>
                <w:lang w:eastAsia="en-GB"/>
              </w:rPr>
              <w:t xml:space="preserve"> </w:t>
            </w:r>
            <w:r w:rsidRPr="000420CE">
              <w:rPr>
                <w:rFonts w:cs="Arial"/>
                <w:szCs w:val="20"/>
                <w:lang w:eastAsia="en-GB"/>
              </w:rPr>
              <w:t xml:space="preserve">Core work by looking at examples of finding the </w:t>
            </w:r>
            <w:r w:rsidRPr="000420CE">
              <w:rPr>
                <w:rFonts w:cs="Arial"/>
                <w:i/>
                <w:iCs/>
                <w:szCs w:val="20"/>
                <w:lang w:eastAsia="en-GB"/>
              </w:rPr>
              <w:t>n</w:t>
            </w:r>
            <w:r w:rsidRPr="000420CE">
              <w:rPr>
                <w:rFonts w:cs="Arial"/>
                <w:szCs w:val="20"/>
                <w:lang w:eastAsia="en-GB"/>
              </w:rPr>
              <w:t>th term of harder quadratic sequences. A useful resource is the video and applet listed below</w:t>
            </w:r>
            <w:r>
              <w:rPr>
                <w:rFonts w:cs="Arial"/>
                <w:szCs w:val="20"/>
                <w:lang w:eastAsia="en-GB"/>
              </w:rPr>
              <w:t xml:space="preserve">. </w:t>
            </w:r>
            <w:r w:rsidRPr="000420CE">
              <w:rPr>
                <w:rFonts w:cs="Arial"/>
                <w:szCs w:val="20"/>
                <w:lang w:eastAsia="en-GB"/>
              </w:rPr>
              <w:t xml:space="preserve">Learners can work in groups using the applet to investigate finding the </w:t>
            </w:r>
            <w:r w:rsidRPr="000420CE">
              <w:rPr>
                <w:rFonts w:cs="Arial"/>
                <w:i/>
                <w:szCs w:val="20"/>
                <w:lang w:eastAsia="en-GB"/>
              </w:rPr>
              <w:t>n</w:t>
            </w:r>
            <w:r w:rsidRPr="000420CE">
              <w:rPr>
                <w:rFonts w:cs="Arial"/>
                <w:szCs w:val="20"/>
                <w:lang w:eastAsia="en-GB"/>
              </w:rPr>
              <w:t xml:space="preserve">th term of harder quadratic sequences. </w:t>
            </w:r>
          </w:p>
          <w:p w14:paraId="14814F13" w14:textId="77777777" w:rsidR="005978F5" w:rsidRPr="000420CE" w:rsidRDefault="005978F5" w:rsidP="001B42A8">
            <w:pPr>
              <w:shd w:val="clear" w:color="auto" w:fill="FEEFE6"/>
              <w:autoSpaceDE w:val="0"/>
              <w:autoSpaceDN w:val="0"/>
              <w:adjustRightInd w:val="0"/>
              <w:rPr>
                <w:rFonts w:cs="Arial"/>
                <w:szCs w:val="20"/>
                <w:lang w:eastAsia="en-GB"/>
              </w:rPr>
            </w:pPr>
          </w:p>
          <w:p w14:paraId="3FC34FA3" w14:textId="77777777" w:rsidR="005978F5" w:rsidRPr="000420CE" w:rsidRDefault="005978F5" w:rsidP="00F72313">
            <w:pPr>
              <w:pStyle w:val="ListParagraph"/>
              <w:numPr>
                <w:ilvl w:val="0"/>
                <w:numId w:val="10"/>
              </w:numPr>
              <w:shd w:val="clear" w:color="auto" w:fill="FEEFE6"/>
              <w:autoSpaceDE w:val="0"/>
              <w:autoSpaceDN w:val="0"/>
              <w:adjustRightInd w:val="0"/>
              <w:ind w:left="203" w:hanging="203"/>
              <w:rPr>
                <w:rFonts w:cs="Arial"/>
              </w:rPr>
            </w:pPr>
            <w:r w:rsidRPr="000420CE">
              <w:rPr>
                <w:rFonts w:cs="Arial"/>
              </w:rPr>
              <w:t xml:space="preserve">Quadratic sequences 1 video: </w:t>
            </w:r>
            <w:hyperlink r:id="rId159" w:history="1">
              <w:r w:rsidRPr="00E06F90">
                <w:rPr>
                  <w:rStyle w:val="Hyperlink1"/>
                  <w:rFonts w:ascii="Arial" w:hAnsi="Arial" w:cs="Arial"/>
                </w:rPr>
                <w:t>www.waldomaths.com/video/QuadSeq01/QuadSeq01.jsp</w:t>
              </w:r>
            </w:hyperlink>
            <w:r w:rsidRPr="000420CE">
              <w:rPr>
                <w:rStyle w:val="Hyperlink"/>
                <w:rFonts w:cs="Arial"/>
                <w:color w:val="auto"/>
                <w:u w:val="none"/>
              </w:rPr>
              <w:t xml:space="preserve"> </w:t>
            </w:r>
          </w:p>
          <w:p w14:paraId="42D301D9" w14:textId="77777777" w:rsidR="005978F5" w:rsidRPr="000420CE" w:rsidRDefault="005978F5" w:rsidP="00F72313">
            <w:pPr>
              <w:pStyle w:val="ListParagraph"/>
              <w:numPr>
                <w:ilvl w:val="0"/>
                <w:numId w:val="10"/>
              </w:numPr>
              <w:shd w:val="clear" w:color="auto" w:fill="FEEFE6"/>
              <w:autoSpaceDE w:val="0"/>
              <w:autoSpaceDN w:val="0"/>
              <w:adjustRightInd w:val="0"/>
              <w:ind w:left="203" w:hanging="203"/>
              <w:rPr>
                <w:rFonts w:cs="Arial"/>
              </w:rPr>
            </w:pPr>
            <w:r w:rsidRPr="000420CE">
              <w:rPr>
                <w:rFonts w:cs="Arial"/>
              </w:rPr>
              <w:lastRenderedPageBreak/>
              <w:t>‘</w:t>
            </w:r>
            <w:proofErr w:type="gramStart"/>
            <w:r w:rsidRPr="000420CE">
              <w:rPr>
                <w:rFonts w:cs="Arial"/>
                <w:i/>
              </w:rPr>
              <w:t>n</w:t>
            </w:r>
            <w:r w:rsidRPr="000420CE">
              <w:rPr>
                <w:rFonts w:cs="Arial"/>
              </w:rPr>
              <w:t>th</w:t>
            </w:r>
            <w:proofErr w:type="gramEnd"/>
            <w:r w:rsidRPr="000420CE">
              <w:rPr>
                <w:rFonts w:cs="Arial"/>
              </w:rPr>
              <w:t xml:space="preserve"> term of quadratic sequences’ applet: </w:t>
            </w:r>
            <w:hyperlink r:id="rId160" w:history="1">
              <w:r w:rsidRPr="000420CE">
                <w:rPr>
                  <w:rStyle w:val="Hyperlink"/>
                  <w:rFonts w:cs="Arial"/>
                </w:rPr>
                <w:t>www.waldomaths.com/QuadSeq2L.jsp</w:t>
              </w:r>
            </w:hyperlink>
            <w:r w:rsidRPr="000420CE">
              <w:rPr>
                <w:rStyle w:val="Weblink0"/>
                <w:rFonts w:cs="Arial"/>
                <w:b w:val="0"/>
                <w:color w:val="auto"/>
              </w:rPr>
              <w:t xml:space="preserve"> </w:t>
            </w:r>
          </w:p>
          <w:p w14:paraId="33FAAF4F" w14:textId="77777777" w:rsidR="005978F5" w:rsidRPr="000420CE" w:rsidRDefault="005978F5" w:rsidP="001B42A8">
            <w:pPr>
              <w:shd w:val="clear" w:color="auto" w:fill="FEEFE6"/>
              <w:autoSpaceDE w:val="0"/>
              <w:autoSpaceDN w:val="0"/>
              <w:adjustRightInd w:val="0"/>
              <w:rPr>
                <w:rFonts w:cs="Arial"/>
                <w:szCs w:val="20"/>
              </w:rPr>
            </w:pPr>
          </w:p>
          <w:p w14:paraId="33243C7F" w14:textId="77777777" w:rsidR="005978F5" w:rsidRPr="000420CE" w:rsidRDefault="005978F5"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For even greater challenge, you can extend this </w:t>
            </w:r>
            <w:r>
              <w:rPr>
                <w:rFonts w:cs="Arial"/>
                <w:szCs w:val="20"/>
                <w:lang w:eastAsia="en-GB"/>
              </w:rPr>
              <w:t>to</w:t>
            </w:r>
            <w:r w:rsidRPr="000420CE">
              <w:rPr>
                <w:rFonts w:cs="Arial"/>
                <w:szCs w:val="20"/>
                <w:lang w:eastAsia="en-GB"/>
              </w:rPr>
              <w:t xml:space="preserve"> investigating cubic sequences: </w:t>
            </w:r>
          </w:p>
          <w:p w14:paraId="1031A2F7" w14:textId="77777777" w:rsidR="005978F5" w:rsidRPr="000420CE" w:rsidRDefault="005978F5" w:rsidP="00F72313">
            <w:pPr>
              <w:pStyle w:val="ListParagraph"/>
              <w:numPr>
                <w:ilvl w:val="0"/>
                <w:numId w:val="11"/>
              </w:numPr>
              <w:shd w:val="clear" w:color="auto" w:fill="FEEFE6"/>
              <w:autoSpaceDE w:val="0"/>
              <w:autoSpaceDN w:val="0"/>
              <w:adjustRightInd w:val="0"/>
              <w:ind w:left="203" w:hanging="203"/>
              <w:rPr>
                <w:rFonts w:cs="Arial"/>
              </w:rPr>
            </w:pPr>
            <w:r w:rsidRPr="000420CE">
              <w:rPr>
                <w:rFonts w:cs="Arial"/>
              </w:rPr>
              <w:t xml:space="preserve">‘Cubic sequences 1 – finding the </w:t>
            </w:r>
            <w:r w:rsidRPr="000420CE">
              <w:rPr>
                <w:rFonts w:cs="Arial"/>
                <w:i/>
              </w:rPr>
              <w:t>n</w:t>
            </w:r>
            <w:r w:rsidRPr="000420CE">
              <w:rPr>
                <w:rFonts w:cs="Arial"/>
              </w:rPr>
              <w:t xml:space="preserve">th term’ video: </w:t>
            </w:r>
            <w:hyperlink r:id="rId161" w:history="1">
              <w:r w:rsidRPr="000420CE">
                <w:rPr>
                  <w:rStyle w:val="Hyperlink"/>
                  <w:rFonts w:cs="Arial"/>
                </w:rPr>
                <w:t>www.waldomaths.com/video/CubSeq01/CubSeq01.jsp</w:t>
              </w:r>
            </w:hyperlink>
            <w:r w:rsidRPr="000420CE">
              <w:rPr>
                <w:rFonts w:cs="Arial"/>
              </w:rPr>
              <w:t xml:space="preserve"> </w:t>
            </w:r>
          </w:p>
          <w:p w14:paraId="5B459480" w14:textId="77777777" w:rsidR="005978F5" w:rsidRPr="000420CE" w:rsidRDefault="005978F5" w:rsidP="00F72313">
            <w:pPr>
              <w:pStyle w:val="ListParagraph"/>
              <w:numPr>
                <w:ilvl w:val="0"/>
                <w:numId w:val="11"/>
              </w:numPr>
              <w:shd w:val="clear" w:color="auto" w:fill="FEEFE6"/>
              <w:autoSpaceDE w:val="0"/>
              <w:autoSpaceDN w:val="0"/>
              <w:adjustRightInd w:val="0"/>
              <w:ind w:left="203" w:hanging="203"/>
              <w:rPr>
                <w:rFonts w:cs="Arial"/>
              </w:rPr>
            </w:pPr>
            <w:r w:rsidRPr="000420CE">
              <w:rPr>
                <w:rFonts w:cs="Arial"/>
              </w:rPr>
              <w:t>‘</w:t>
            </w:r>
            <w:proofErr w:type="gramStart"/>
            <w:r w:rsidRPr="000420CE">
              <w:rPr>
                <w:rFonts w:cs="Arial"/>
                <w:i/>
              </w:rPr>
              <w:t>n</w:t>
            </w:r>
            <w:r w:rsidRPr="000420CE">
              <w:rPr>
                <w:rFonts w:cs="Arial"/>
              </w:rPr>
              <w:t>th</w:t>
            </w:r>
            <w:proofErr w:type="gramEnd"/>
            <w:r w:rsidRPr="000420CE">
              <w:rPr>
                <w:rFonts w:cs="Arial"/>
              </w:rPr>
              <w:t xml:space="preserve"> term of cubic sequences’ applet: </w:t>
            </w:r>
            <w:hyperlink r:id="rId162" w:history="1">
              <w:r w:rsidRPr="000420CE">
                <w:rPr>
                  <w:rStyle w:val="Hyperlink"/>
                  <w:rFonts w:cs="Arial"/>
                </w:rPr>
                <w:t>www.waldomaths.com/CubSeq1L.jsp</w:t>
              </w:r>
            </w:hyperlink>
            <w:r w:rsidRPr="000420CE">
              <w:rPr>
                <w:rFonts w:cs="Arial"/>
              </w:rPr>
              <w:t xml:space="preserve"> </w:t>
            </w:r>
          </w:p>
          <w:p w14:paraId="175EEA3D" w14:textId="77777777" w:rsidR="005978F5" w:rsidRPr="000420CE" w:rsidRDefault="005978F5" w:rsidP="001B42A8">
            <w:pPr>
              <w:shd w:val="clear" w:color="auto" w:fill="FEEFE6"/>
              <w:autoSpaceDE w:val="0"/>
              <w:autoSpaceDN w:val="0"/>
              <w:adjustRightInd w:val="0"/>
              <w:rPr>
                <w:rFonts w:cs="Arial"/>
                <w:szCs w:val="20"/>
                <w:lang w:eastAsia="en-GB"/>
              </w:rPr>
            </w:pPr>
          </w:p>
          <w:p w14:paraId="2F4CE3AD" w14:textId="77777777" w:rsidR="005978F5" w:rsidRPr="000420CE" w:rsidRDefault="005978F5" w:rsidP="001B42A8">
            <w:pPr>
              <w:shd w:val="clear" w:color="auto" w:fill="FEEFE6"/>
              <w:autoSpaceDE w:val="0"/>
              <w:autoSpaceDN w:val="0"/>
              <w:adjustRightInd w:val="0"/>
              <w:rPr>
                <w:rFonts w:cs="Arial"/>
                <w:szCs w:val="20"/>
                <w:highlight w:val="yellow"/>
              </w:rPr>
            </w:pPr>
            <w:r w:rsidRPr="000420CE">
              <w:rPr>
                <w:rFonts w:cs="Arial"/>
                <w:szCs w:val="20"/>
                <w:lang w:eastAsia="en-GB"/>
              </w:rPr>
              <w:t xml:space="preserve">Other methods for finding </w:t>
            </w:r>
            <w:r w:rsidRPr="000420CE">
              <w:rPr>
                <w:rFonts w:cs="Arial"/>
                <w:i/>
                <w:szCs w:val="20"/>
                <w:lang w:eastAsia="en-GB"/>
              </w:rPr>
              <w:t>n</w:t>
            </w:r>
            <w:r w:rsidRPr="000420CE">
              <w:rPr>
                <w:rFonts w:cs="Arial"/>
                <w:szCs w:val="20"/>
                <w:lang w:eastAsia="en-GB"/>
              </w:rPr>
              <w:t xml:space="preserve">th terms are possible. Ask learners to search online for alternative methods. </w:t>
            </w:r>
            <w:r w:rsidRPr="000420CE">
              <w:rPr>
                <w:rFonts w:cs="Arial"/>
                <w:b/>
                <w:szCs w:val="20"/>
                <w:lang w:eastAsia="en-GB"/>
              </w:rPr>
              <w:t>(I)</w:t>
            </w:r>
            <w:r w:rsidRPr="000420CE">
              <w:rPr>
                <w:rFonts w:cs="Arial"/>
                <w:szCs w:val="20"/>
                <w:lang w:eastAsia="en-GB"/>
              </w:rPr>
              <w:t xml:space="preserve"> </w:t>
            </w:r>
          </w:p>
          <w:p w14:paraId="33C7428F" w14:textId="77777777" w:rsidR="005978F5" w:rsidRPr="000420CE" w:rsidRDefault="005978F5" w:rsidP="001B42A8">
            <w:pPr>
              <w:shd w:val="clear" w:color="auto" w:fill="FEEFE6"/>
              <w:autoSpaceDE w:val="0"/>
              <w:autoSpaceDN w:val="0"/>
              <w:adjustRightInd w:val="0"/>
              <w:rPr>
                <w:rFonts w:cs="Arial"/>
                <w:szCs w:val="20"/>
              </w:rPr>
            </w:pPr>
          </w:p>
          <w:p w14:paraId="7E513233" w14:textId="77777777" w:rsidR="005978F5" w:rsidRPr="000420CE" w:rsidRDefault="005978F5" w:rsidP="001B42A8">
            <w:pPr>
              <w:shd w:val="clear" w:color="auto" w:fill="FEEFE6"/>
              <w:autoSpaceDE w:val="0"/>
              <w:autoSpaceDN w:val="0"/>
              <w:adjustRightInd w:val="0"/>
              <w:rPr>
                <w:rFonts w:cs="Arial"/>
                <w:szCs w:val="20"/>
                <w:lang w:eastAsia="en-GB"/>
              </w:rPr>
            </w:pPr>
            <w:r>
              <w:rPr>
                <w:rFonts w:cs="Arial"/>
                <w:szCs w:val="20"/>
              </w:rPr>
              <w:t xml:space="preserve">For an </w:t>
            </w:r>
            <w:r w:rsidRPr="000420CE">
              <w:rPr>
                <w:rFonts w:cs="Arial"/>
                <w:szCs w:val="20"/>
              </w:rPr>
              <w:t>explanation of subscript notation</w:t>
            </w:r>
            <w:r>
              <w:rPr>
                <w:rFonts w:cs="Arial"/>
                <w:szCs w:val="20"/>
              </w:rPr>
              <w:t>, go to t</w:t>
            </w:r>
            <w:r w:rsidRPr="000420CE">
              <w:rPr>
                <w:rFonts w:cs="Arial"/>
                <w:szCs w:val="20"/>
              </w:rPr>
              <w:t>he introduction to sequences on the Maths is Fun website (</w:t>
            </w:r>
            <w:hyperlink r:id="rId163" w:history="1">
              <w:r w:rsidRPr="000420CE">
                <w:rPr>
                  <w:rStyle w:val="Hyperlink"/>
                  <w:rFonts w:cs="Arial"/>
                  <w:szCs w:val="20"/>
                </w:rPr>
                <w:t>www.mathsisfun.com</w:t>
              </w:r>
            </w:hyperlink>
            <w:r w:rsidRPr="000420CE">
              <w:rPr>
                <w:rFonts w:cs="Arial"/>
                <w:szCs w:val="20"/>
              </w:rPr>
              <w:t xml:space="preserve">). Search for ‘Sequences’. </w:t>
            </w:r>
          </w:p>
          <w:p w14:paraId="0BFFCEF5" w14:textId="77777777" w:rsidR="005978F5" w:rsidRPr="000420CE" w:rsidRDefault="005978F5" w:rsidP="001B42A8">
            <w:pPr>
              <w:shd w:val="clear" w:color="auto" w:fill="FEEFE6"/>
              <w:autoSpaceDE w:val="0"/>
              <w:autoSpaceDN w:val="0"/>
              <w:adjustRightInd w:val="0"/>
              <w:rPr>
                <w:rFonts w:cs="Arial"/>
                <w:szCs w:val="20"/>
                <w:lang w:eastAsia="en-GB"/>
              </w:rPr>
            </w:pPr>
          </w:p>
          <w:p w14:paraId="6FB34D5D" w14:textId="77777777" w:rsidR="005978F5" w:rsidRPr="000420CE" w:rsidRDefault="005978F5" w:rsidP="001B42A8">
            <w:pPr>
              <w:shd w:val="clear" w:color="auto" w:fill="FEEFE6"/>
              <w:autoSpaceDE w:val="0"/>
              <w:autoSpaceDN w:val="0"/>
              <w:adjustRightInd w:val="0"/>
              <w:rPr>
                <w:rFonts w:cs="Arial"/>
                <w:szCs w:val="20"/>
                <w:lang w:eastAsia="en-GB"/>
              </w:rPr>
            </w:pPr>
            <w:r w:rsidRPr="000420CE">
              <w:rPr>
                <w:rFonts w:cs="Arial"/>
                <w:szCs w:val="20"/>
                <w:lang w:eastAsia="en-GB"/>
              </w:rPr>
              <w:t xml:space="preserve">Finally, learners will need to look at exponential sequences with a common multiplier (or ratio) instead of a common difference. </w:t>
            </w:r>
          </w:p>
          <w:p w14:paraId="4CABEA1C" w14:textId="77777777" w:rsidR="005978F5" w:rsidRPr="00117878" w:rsidRDefault="005978F5" w:rsidP="001B42A8">
            <w:pPr>
              <w:ind w:right="48"/>
              <w:rPr>
                <w:rFonts w:eastAsia="Arial" w:cs="Arial"/>
                <w:szCs w:val="20"/>
              </w:rPr>
            </w:pPr>
          </w:p>
          <w:p w14:paraId="7A4121CA" w14:textId="77777777" w:rsidR="005978F5" w:rsidRPr="0075271E" w:rsidRDefault="005978F5" w:rsidP="001B42A8">
            <w:pPr>
              <w:ind w:right="48"/>
              <w:rPr>
                <w:rFonts w:eastAsia="Arial" w:cs="Arial"/>
                <w:b/>
                <w:bCs/>
                <w:szCs w:val="20"/>
              </w:rPr>
            </w:pPr>
            <w:r w:rsidRPr="00992AB9">
              <w:rPr>
                <w:rFonts w:eastAsia="Arial" w:cs="Arial"/>
                <w:szCs w:val="20"/>
              </w:rPr>
              <w:t xml:space="preserve">Learners can use the </w:t>
            </w:r>
            <w:r w:rsidRPr="00992AB9">
              <w:rPr>
                <w:rFonts w:eastAsia="Arial" w:cs="Arial"/>
                <w:i/>
                <w:szCs w:val="20"/>
              </w:rPr>
              <w:t>n</w:t>
            </w:r>
            <w:r w:rsidRPr="00992AB9">
              <w:rPr>
                <w:rFonts w:eastAsia="Arial" w:cs="Arial"/>
                <w:szCs w:val="20"/>
              </w:rPr>
              <w:t xml:space="preserve">th term to solve problems. For example, if they are told that the first and second terms of a sequence with the </w:t>
            </w:r>
            <w:r w:rsidRPr="00174B77">
              <w:rPr>
                <w:rFonts w:eastAsia="Arial" w:cs="Arial"/>
                <w:i/>
                <w:szCs w:val="20"/>
              </w:rPr>
              <w:t>n</w:t>
            </w:r>
            <w:r w:rsidRPr="00992AB9">
              <w:rPr>
                <w:rFonts w:eastAsia="Arial" w:cs="Arial"/>
                <w:szCs w:val="20"/>
              </w:rPr>
              <w:t xml:space="preserve">th term </w:t>
            </w:r>
            <w:r w:rsidRPr="00174B77">
              <w:rPr>
                <w:rFonts w:eastAsia="Arial" w:cs="Arial"/>
                <w:i/>
                <w:szCs w:val="20"/>
              </w:rPr>
              <w:t>ax</w:t>
            </w:r>
            <w:r w:rsidRPr="00992AB9">
              <w:rPr>
                <w:rFonts w:eastAsia="Arial" w:cs="Arial"/>
                <w:szCs w:val="20"/>
                <w:vertAlign w:val="superscript"/>
              </w:rPr>
              <w:t>2</w:t>
            </w:r>
            <w:r w:rsidRPr="00992AB9">
              <w:rPr>
                <w:rFonts w:eastAsia="Arial" w:cs="Arial"/>
                <w:szCs w:val="20"/>
              </w:rPr>
              <w:t>+</w:t>
            </w:r>
            <w:r w:rsidRPr="00174B77">
              <w:rPr>
                <w:rFonts w:eastAsia="Arial" w:cs="Arial"/>
                <w:i/>
                <w:szCs w:val="20"/>
              </w:rPr>
              <w:t>b</w:t>
            </w:r>
            <w:r w:rsidRPr="00992AB9">
              <w:rPr>
                <w:rFonts w:eastAsia="Arial" w:cs="Arial"/>
                <w:szCs w:val="20"/>
              </w:rPr>
              <w:t>/</w:t>
            </w:r>
            <w:r w:rsidRPr="00174B77">
              <w:rPr>
                <w:rFonts w:eastAsia="Arial" w:cs="Arial"/>
                <w:i/>
                <w:szCs w:val="20"/>
              </w:rPr>
              <w:t>x</w:t>
            </w:r>
            <w:r w:rsidRPr="00992AB9">
              <w:rPr>
                <w:rFonts w:eastAsia="Arial" w:cs="Arial"/>
                <w:szCs w:val="20"/>
              </w:rPr>
              <w:t xml:space="preserve"> are 7 and 14, they should be able to form and solve equations to find the values of </w:t>
            </w:r>
            <w:r w:rsidRPr="00A73790">
              <w:rPr>
                <w:rFonts w:eastAsia="Arial" w:cs="Arial"/>
                <w:i/>
                <w:szCs w:val="20"/>
              </w:rPr>
              <w:t>a</w:t>
            </w:r>
            <w:r>
              <w:rPr>
                <w:rFonts w:eastAsia="Arial" w:cs="Arial"/>
                <w:szCs w:val="20"/>
              </w:rPr>
              <w:t xml:space="preserve"> </w:t>
            </w:r>
            <w:r w:rsidRPr="00A73790">
              <w:rPr>
                <w:rFonts w:eastAsia="Arial" w:cs="Arial"/>
                <w:szCs w:val="20"/>
              </w:rPr>
              <w:t>and</w:t>
            </w:r>
            <w:r w:rsidRPr="00992AB9">
              <w:rPr>
                <w:rFonts w:eastAsia="Arial" w:cs="Arial"/>
                <w:szCs w:val="20"/>
              </w:rPr>
              <w:t xml:space="preserve"> </w:t>
            </w:r>
            <w:r w:rsidRPr="00174B77">
              <w:rPr>
                <w:rFonts w:eastAsia="Arial" w:cs="Arial"/>
                <w:i/>
                <w:szCs w:val="20"/>
              </w:rPr>
              <w:t>b</w:t>
            </w:r>
            <w:r w:rsidRPr="00992AB9">
              <w:rPr>
                <w:rFonts w:eastAsia="Arial" w:cs="Arial"/>
                <w:szCs w:val="20"/>
              </w:rPr>
              <w:t>.</w:t>
            </w:r>
            <w:r>
              <w:rPr>
                <w:rFonts w:eastAsia="Arial" w:cs="Arial"/>
                <w:szCs w:val="20"/>
              </w:rPr>
              <w:t xml:space="preserve"> </w:t>
            </w:r>
            <w:r>
              <w:rPr>
                <w:rFonts w:eastAsia="Arial" w:cs="Arial"/>
                <w:b/>
                <w:bCs/>
                <w:szCs w:val="20"/>
              </w:rPr>
              <w:t>(E)</w:t>
            </w:r>
          </w:p>
          <w:p w14:paraId="2FBA389F" w14:textId="77777777" w:rsidR="005978F5" w:rsidRPr="00992AB9" w:rsidRDefault="005978F5" w:rsidP="001B42A8">
            <w:pPr>
              <w:ind w:right="60"/>
              <w:rPr>
                <w:rFonts w:eastAsia="Arial" w:cs="Arial"/>
                <w:szCs w:val="20"/>
              </w:rPr>
            </w:pPr>
          </w:p>
          <w:p w14:paraId="161AF784" w14:textId="77777777" w:rsidR="005978F5" w:rsidRPr="002C0AFF" w:rsidRDefault="005978F5" w:rsidP="001B42A8">
            <w:pPr>
              <w:pStyle w:val="BodyText"/>
              <w:rPr>
                <w:i/>
              </w:rPr>
            </w:pPr>
            <w:r w:rsidRPr="00992AB9">
              <w:rPr>
                <w:rFonts w:eastAsia="Arial"/>
              </w:rPr>
              <w:t>Alternatively</w:t>
            </w:r>
            <w:r>
              <w:rPr>
                <w:rFonts w:eastAsia="Arial"/>
              </w:rPr>
              <w:t>,</w:t>
            </w:r>
            <w:r w:rsidRPr="00992AB9">
              <w:rPr>
                <w:rFonts w:eastAsia="Arial"/>
              </w:rPr>
              <w:t xml:space="preserve"> learners could investigate or research sequences </w:t>
            </w:r>
            <w:r>
              <w:rPr>
                <w:rFonts w:eastAsia="Arial"/>
              </w:rPr>
              <w:t>such as the Fibonacci sequence.</w:t>
            </w:r>
            <w:r>
              <w:rPr>
                <w:lang w:eastAsia="en-GB"/>
              </w:rPr>
              <w:t xml:space="preserve"> </w:t>
            </w:r>
            <w:r w:rsidRPr="000420CE">
              <w:rPr>
                <w:lang w:eastAsia="en-GB"/>
              </w:rPr>
              <w:t xml:space="preserve">With more able learners, derive the formula for the </w:t>
            </w:r>
            <w:r w:rsidRPr="000420CE">
              <w:rPr>
                <w:i/>
                <w:lang w:eastAsia="en-GB"/>
              </w:rPr>
              <w:t>n</w:t>
            </w:r>
            <w:r w:rsidRPr="000420CE">
              <w:rPr>
                <w:lang w:eastAsia="en-GB"/>
              </w:rPr>
              <w:t xml:space="preserve">th term = </w:t>
            </w:r>
            <w:proofErr w:type="spellStart"/>
            <w:r w:rsidRPr="000420CE">
              <w:rPr>
                <w:i/>
                <w:lang w:eastAsia="en-GB"/>
              </w:rPr>
              <w:t>ar</w:t>
            </w:r>
            <w:proofErr w:type="spellEnd"/>
            <w:r w:rsidRPr="000420CE">
              <w:rPr>
                <w:vertAlign w:val="superscript"/>
                <w:lang w:eastAsia="en-GB"/>
              </w:rPr>
              <w:t xml:space="preserve"> (</w:t>
            </w:r>
            <w:r w:rsidRPr="000420CE">
              <w:rPr>
                <w:i/>
                <w:vertAlign w:val="superscript"/>
                <w:lang w:eastAsia="en-GB"/>
              </w:rPr>
              <w:t>n</w:t>
            </w:r>
            <w:r w:rsidRPr="000420CE">
              <w:rPr>
                <w:vertAlign w:val="superscript"/>
                <w:lang w:eastAsia="en-GB"/>
              </w:rPr>
              <w:t>-1)</w:t>
            </w:r>
            <w:r w:rsidRPr="000420CE">
              <w:rPr>
                <w:lang w:eastAsia="en-GB"/>
              </w:rPr>
              <w:t xml:space="preserve"> where </w:t>
            </w:r>
            <w:r w:rsidRPr="000420CE">
              <w:rPr>
                <w:i/>
                <w:lang w:eastAsia="en-GB"/>
              </w:rPr>
              <w:t>a</w:t>
            </w:r>
            <w:r w:rsidRPr="000420CE">
              <w:rPr>
                <w:lang w:eastAsia="en-GB"/>
              </w:rPr>
              <w:t xml:space="preserve"> is the first term and </w:t>
            </w:r>
            <w:r w:rsidRPr="000420CE">
              <w:rPr>
                <w:i/>
                <w:lang w:eastAsia="en-GB"/>
              </w:rPr>
              <w:t>r</w:t>
            </w:r>
            <w:r w:rsidRPr="000420CE">
              <w:rPr>
                <w:lang w:eastAsia="en-GB"/>
              </w:rPr>
              <w:t xml:space="preserve"> is the common ratio</w:t>
            </w:r>
            <w:r>
              <w:rPr>
                <w:lang w:eastAsia="en-GB"/>
              </w:rPr>
              <w:t>.</w:t>
            </w:r>
            <w:r w:rsidRPr="000420CE">
              <w:rPr>
                <w:lang w:eastAsia="en-GB"/>
              </w:rPr>
              <w:t xml:space="preserve"> </w:t>
            </w:r>
            <w:r>
              <w:rPr>
                <w:lang w:eastAsia="en-GB"/>
              </w:rPr>
              <w:t>T</w:t>
            </w:r>
            <w:r w:rsidRPr="000420CE">
              <w:rPr>
                <w:lang w:eastAsia="en-GB"/>
              </w:rPr>
              <w:t>his formula is not essential knowledge.</w:t>
            </w:r>
            <w:r>
              <w:rPr>
                <w:lang w:eastAsia="en-GB"/>
              </w:rPr>
              <w:t xml:space="preserve"> </w:t>
            </w:r>
            <w:r>
              <w:rPr>
                <w:b/>
                <w:bCs/>
                <w:lang w:eastAsia="en-GB"/>
              </w:rPr>
              <w:t>(E)</w:t>
            </w:r>
            <w:r w:rsidRPr="000420CE">
              <w:rPr>
                <w:lang w:eastAsia="en-GB"/>
              </w:rPr>
              <w:t xml:space="preserve"> </w:t>
            </w:r>
          </w:p>
        </w:tc>
      </w:tr>
      <w:tr w:rsidR="00B34678" w:rsidRPr="004A4E17" w14:paraId="5D46568F" w14:textId="77777777" w:rsidTr="00406858">
        <w:trPr>
          <w:trHeight w:hRule="exact" w:val="440"/>
          <w:tblHeader/>
        </w:trPr>
        <w:tc>
          <w:tcPr>
            <w:tcW w:w="14601" w:type="dxa"/>
            <w:gridSpan w:val="3"/>
            <w:shd w:val="clear" w:color="auto" w:fill="EA5B0C"/>
            <w:tcMar>
              <w:top w:w="113" w:type="dxa"/>
              <w:bottom w:w="113" w:type="dxa"/>
            </w:tcMar>
            <w:vAlign w:val="center"/>
          </w:tcPr>
          <w:p w14:paraId="3639AA48" w14:textId="77777777" w:rsidR="00B34678" w:rsidRPr="00FB2E1E" w:rsidRDefault="00B34678" w:rsidP="00B34678">
            <w:pPr>
              <w:rPr>
                <w:rFonts w:cs="Arial"/>
                <w:b/>
                <w:color w:val="FFFFFF"/>
                <w:szCs w:val="20"/>
              </w:rPr>
            </w:pPr>
            <w:r w:rsidRPr="00FB2E1E">
              <w:rPr>
                <w:rFonts w:cs="Arial"/>
                <w:b/>
                <w:color w:val="FFFFFF"/>
                <w:szCs w:val="20"/>
              </w:rPr>
              <w:lastRenderedPageBreak/>
              <w:t>Past and specimen papers</w:t>
            </w:r>
          </w:p>
        </w:tc>
      </w:tr>
      <w:tr w:rsidR="00B34678" w:rsidRPr="004A4E17" w14:paraId="62FFAF9C" w14:textId="77777777" w:rsidTr="00406858">
        <w:tblPrEx>
          <w:tblCellMar>
            <w:top w:w="0" w:type="dxa"/>
            <w:bottom w:w="0" w:type="dxa"/>
          </w:tblCellMar>
        </w:tblPrEx>
        <w:tc>
          <w:tcPr>
            <w:tcW w:w="14601" w:type="dxa"/>
            <w:gridSpan w:val="3"/>
            <w:tcMar>
              <w:top w:w="113" w:type="dxa"/>
              <w:bottom w:w="113" w:type="dxa"/>
            </w:tcMar>
          </w:tcPr>
          <w:p w14:paraId="3AC2F17C" w14:textId="77777777" w:rsidR="00B34678" w:rsidRDefault="00B34678" w:rsidP="00B34678">
            <w:pPr>
              <w:pStyle w:val="BodyText"/>
              <w:rPr>
                <w:rStyle w:val="Bold"/>
              </w:rPr>
            </w:pPr>
            <w:r>
              <w:rPr>
                <w:lang w:eastAsia="en-GB"/>
              </w:rPr>
              <w:t xml:space="preserve">Past/specimen papers and mark schemes are available to download at </w:t>
            </w:r>
            <w:hyperlink r:id="rId164" w:history="1">
              <w:r w:rsidRPr="00C8122F">
                <w:rPr>
                  <w:rStyle w:val="WebLink"/>
                </w:rPr>
                <w:t>www.cambridgeinternational.org/support</w:t>
              </w:r>
            </w:hyperlink>
            <w:r w:rsidRPr="00C8122F">
              <w:rPr>
                <w:rStyle w:val="BodyChar"/>
              </w:rPr>
              <w:t xml:space="preserve"> </w:t>
            </w:r>
            <w:r w:rsidRPr="00C8122F">
              <w:rPr>
                <w:rStyle w:val="Bold"/>
              </w:rPr>
              <w:t>(F)</w:t>
            </w:r>
          </w:p>
          <w:p w14:paraId="6E7393F2" w14:textId="63B6E8DA" w:rsidR="00346654" w:rsidRPr="004E2FD6" w:rsidRDefault="00346654" w:rsidP="00B34678">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165"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07D5918E" w14:textId="77777777" w:rsidR="005927C9" w:rsidRDefault="005927C9" w:rsidP="003947CA">
      <w:pPr>
        <w:rPr>
          <w:bCs/>
          <w:szCs w:val="20"/>
        </w:rPr>
      </w:pPr>
    </w:p>
    <w:p w14:paraId="501D5DE5" w14:textId="77777777" w:rsidR="003947CA" w:rsidRDefault="003947CA" w:rsidP="003947CA">
      <w:pPr>
        <w:rPr>
          <w:bCs/>
          <w:szCs w:val="20"/>
        </w:rPr>
      </w:pPr>
    </w:p>
    <w:p w14:paraId="11A7F8AE" w14:textId="77777777" w:rsidR="003947CA" w:rsidRDefault="003947CA" w:rsidP="003947CA">
      <w:pPr>
        <w:rPr>
          <w:bCs/>
          <w:szCs w:val="20"/>
        </w:rPr>
        <w:sectPr w:rsidR="003947CA" w:rsidSect="00F12A5D">
          <w:pgSz w:w="16840" w:h="11900" w:orient="landscape" w:code="9"/>
          <w:pgMar w:top="1134" w:right="1134" w:bottom="1134" w:left="1134" w:header="567" w:footer="567" w:gutter="0"/>
          <w:cols w:space="708"/>
          <w:titlePg/>
          <w:docGrid w:linePitch="326"/>
        </w:sectPr>
      </w:pPr>
    </w:p>
    <w:p w14:paraId="73FBE08F" w14:textId="45F19135" w:rsidR="003947CA" w:rsidRPr="00393536" w:rsidRDefault="007473A5" w:rsidP="003947CA">
      <w:pPr>
        <w:pStyle w:val="Heading1"/>
      </w:pPr>
      <w:bookmarkStart w:id="16" w:name="_Toc114658143"/>
      <w:r>
        <w:lastRenderedPageBreak/>
        <w:t>8</w:t>
      </w:r>
      <w:r w:rsidR="006F43CD">
        <w:t>.</w:t>
      </w:r>
      <w:r>
        <w:t xml:space="preserve"> </w:t>
      </w:r>
      <w:r w:rsidR="00062252" w:rsidRPr="00062252">
        <w:t xml:space="preserve">Coordinate geometry II, </w:t>
      </w:r>
      <w:proofErr w:type="gramStart"/>
      <w:r w:rsidR="00062252" w:rsidRPr="00062252">
        <w:t>accuracy</w:t>
      </w:r>
      <w:proofErr w:type="gramEnd"/>
      <w:r w:rsidR="00062252" w:rsidRPr="00062252">
        <w:t xml:space="preserve"> and trigonometry II</w:t>
      </w:r>
      <w:bookmarkEnd w:id="16"/>
    </w:p>
    <w:p w14:paraId="0ECE2022" w14:textId="12253735" w:rsidR="003947CA" w:rsidRDefault="003947CA" w:rsidP="003947CA">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5927C9" w:rsidRPr="004A4E17" w14:paraId="52359DB2" w14:textId="77777777" w:rsidTr="00406858">
        <w:trPr>
          <w:trHeight w:hRule="exact" w:val="440"/>
          <w:tblHeader/>
        </w:trPr>
        <w:tc>
          <w:tcPr>
            <w:tcW w:w="2552" w:type="dxa"/>
            <w:shd w:val="clear" w:color="auto" w:fill="EA5B0C"/>
            <w:tcMar>
              <w:top w:w="113" w:type="dxa"/>
              <w:bottom w:w="113" w:type="dxa"/>
            </w:tcMar>
            <w:vAlign w:val="center"/>
          </w:tcPr>
          <w:p w14:paraId="42A5C82F" w14:textId="06664D93" w:rsidR="005927C9" w:rsidRPr="004A4E17" w:rsidRDefault="005927C9" w:rsidP="00406858">
            <w:pPr>
              <w:pStyle w:val="TableHead"/>
            </w:pPr>
            <w:r w:rsidRPr="004A4E17">
              <w:t>Syllabus ref</w:t>
            </w:r>
            <w:r>
              <w:t>.</w:t>
            </w:r>
          </w:p>
        </w:tc>
        <w:tc>
          <w:tcPr>
            <w:tcW w:w="2126" w:type="dxa"/>
            <w:shd w:val="clear" w:color="auto" w:fill="EA5B0C"/>
            <w:tcMar>
              <w:top w:w="113" w:type="dxa"/>
              <w:bottom w:w="113" w:type="dxa"/>
            </w:tcMar>
            <w:vAlign w:val="center"/>
          </w:tcPr>
          <w:p w14:paraId="6CFD972D" w14:textId="77777777" w:rsidR="005927C9" w:rsidRPr="004A4E17" w:rsidRDefault="005927C9" w:rsidP="00406858">
            <w:pPr>
              <w:pStyle w:val="TableHead"/>
            </w:pPr>
            <w:r w:rsidRPr="004A4E17">
              <w:t>Learning objectives</w:t>
            </w:r>
          </w:p>
        </w:tc>
        <w:tc>
          <w:tcPr>
            <w:tcW w:w="9923" w:type="dxa"/>
            <w:shd w:val="clear" w:color="auto" w:fill="EA5B0C"/>
            <w:tcMar>
              <w:top w:w="113" w:type="dxa"/>
              <w:bottom w:w="113" w:type="dxa"/>
            </w:tcMar>
            <w:vAlign w:val="center"/>
          </w:tcPr>
          <w:p w14:paraId="579D8CF6" w14:textId="77777777" w:rsidR="005927C9" w:rsidRPr="00DF2AEF" w:rsidRDefault="005927C9" w:rsidP="00406858">
            <w:pPr>
              <w:pStyle w:val="TableHead"/>
            </w:pPr>
            <w:r w:rsidRPr="00DF2AEF">
              <w:t>Suggested teaching activities</w:t>
            </w:r>
            <w:r>
              <w:t xml:space="preserve"> </w:t>
            </w:r>
          </w:p>
        </w:tc>
      </w:tr>
      <w:tr w:rsidR="00532258" w:rsidRPr="004A4E17" w14:paraId="2D4E8042" w14:textId="77777777" w:rsidTr="001B42A8">
        <w:tblPrEx>
          <w:tblCellMar>
            <w:top w:w="0" w:type="dxa"/>
            <w:bottom w:w="0" w:type="dxa"/>
          </w:tblCellMar>
        </w:tblPrEx>
        <w:tc>
          <w:tcPr>
            <w:tcW w:w="2552" w:type="dxa"/>
            <w:tcMar>
              <w:top w:w="113" w:type="dxa"/>
              <w:bottom w:w="113" w:type="dxa"/>
            </w:tcMar>
          </w:tcPr>
          <w:p w14:paraId="6565FAF5" w14:textId="06AE13DE" w:rsidR="00532258" w:rsidRPr="004A4E17" w:rsidRDefault="00532258" w:rsidP="001B42A8">
            <w:pPr>
              <w:pStyle w:val="BodyText"/>
              <w:rPr>
                <w:lang w:eastAsia="en-GB"/>
              </w:rPr>
            </w:pPr>
            <w:r w:rsidRPr="001B42A8">
              <w:rPr>
                <w:shd w:val="clear" w:color="auto" w:fill="FEEFE6"/>
                <w:lang w:eastAsia="en-GB"/>
              </w:rPr>
              <w:t>E4.8</w:t>
            </w:r>
            <w:r w:rsidR="00F90C2C">
              <w:rPr>
                <w:shd w:val="clear" w:color="auto" w:fill="FEEFE6"/>
                <w:lang w:eastAsia="en-GB"/>
              </w:rPr>
              <w:t xml:space="preserve"> </w:t>
            </w:r>
            <w:r w:rsidR="00F90C2C" w:rsidRPr="00F90C2C">
              <w:rPr>
                <w:shd w:val="clear" w:color="auto" w:fill="FEEFE6"/>
                <w:lang w:eastAsia="en-GB"/>
              </w:rPr>
              <w:t>Circle theorems II</w:t>
            </w:r>
          </w:p>
        </w:tc>
        <w:tc>
          <w:tcPr>
            <w:tcW w:w="2126" w:type="dxa"/>
            <w:tcMar>
              <w:top w:w="113" w:type="dxa"/>
              <w:bottom w:w="113" w:type="dxa"/>
            </w:tcMar>
          </w:tcPr>
          <w:p w14:paraId="145972E1" w14:textId="77777777" w:rsidR="00532258" w:rsidRPr="001B42A8" w:rsidRDefault="00532258" w:rsidP="001B42A8">
            <w:pPr>
              <w:pStyle w:val="BodyText"/>
              <w:shd w:val="clear" w:color="auto" w:fill="FEEFE6"/>
              <w:rPr>
                <w:shd w:val="clear" w:color="auto" w:fill="FEEFE6"/>
                <w:lang w:eastAsia="en-GB"/>
              </w:rPr>
            </w:pPr>
            <w:r w:rsidRPr="001B42A8">
              <w:rPr>
                <w:shd w:val="clear" w:color="auto" w:fill="FEEFE6"/>
                <w:lang w:eastAsia="en-GB"/>
              </w:rPr>
              <w:t>Use the following symmetry properties of circles:</w:t>
            </w:r>
          </w:p>
          <w:p w14:paraId="4698EE77" w14:textId="77777777" w:rsidR="00532258" w:rsidRPr="001B42A8" w:rsidRDefault="00532258" w:rsidP="00F72313">
            <w:pPr>
              <w:pStyle w:val="BodyText"/>
              <w:numPr>
                <w:ilvl w:val="0"/>
                <w:numId w:val="15"/>
              </w:numPr>
              <w:shd w:val="clear" w:color="auto" w:fill="FEEFE6"/>
              <w:rPr>
                <w:shd w:val="clear" w:color="auto" w:fill="FEEFE6"/>
                <w:lang w:eastAsia="en-GB"/>
              </w:rPr>
            </w:pPr>
            <w:r w:rsidRPr="001B42A8">
              <w:rPr>
                <w:shd w:val="clear" w:color="auto" w:fill="FEEFE6"/>
                <w:lang w:eastAsia="en-GB"/>
              </w:rPr>
              <w:t>equal chords are equidistant from the centre</w:t>
            </w:r>
          </w:p>
          <w:p w14:paraId="74012511" w14:textId="77777777" w:rsidR="00532258" w:rsidRPr="001B42A8" w:rsidRDefault="00532258" w:rsidP="00F72313">
            <w:pPr>
              <w:pStyle w:val="BodyText"/>
              <w:numPr>
                <w:ilvl w:val="0"/>
                <w:numId w:val="15"/>
              </w:numPr>
              <w:shd w:val="clear" w:color="auto" w:fill="FEEFE6"/>
              <w:rPr>
                <w:shd w:val="clear" w:color="auto" w:fill="FEEFE6"/>
                <w:lang w:eastAsia="en-GB"/>
              </w:rPr>
            </w:pPr>
            <w:r w:rsidRPr="001B42A8">
              <w:rPr>
                <w:shd w:val="clear" w:color="auto" w:fill="FEEFE6"/>
                <w:lang w:eastAsia="en-GB"/>
              </w:rPr>
              <w:t>the perpendicular bisector of a chord passes through the centre</w:t>
            </w:r>
          </w:p>
          <w:p w14:paraId="6AF7F535" w14:textId="77777777" w:rsidR="00532258" w:rsidRPr="004A4E17" w:rsidRDefault="00532258" w:rsidP="00F72313">
            <w:pPr>
              <w:pStyle w:val="BodyText"/>
              <w:numPr>
                <w:ilvl w:val="0"/>
                <w:numId w:val="15"/>
              </w:numPr>
              <w:shd w:val="clear" w:color="auto" w:fill="FEEFE6"/>
              <w:rPr>
                <w:lang w:eastAsia="en-GB"/>
              </w:rPr>
            </w:pPr>
            <w:r w:rsidRPr="001B42A8">
              <w:rPr>
                <w:shd w:val="clear" w:color="auto" w:fill="FEEFE6"/>
                <w:lang w:eastAsia="en-GB"/>
              </w:rPr>
              <w:t>tangents from an external point are equal in length.</w:t>
            </w:r>
          </w:p>
        </w:tc>
        <w:tc>
          <w:tcPr>
            <w:tcW w:w="9923" w:type="dxa"/>
            <w:tcMar>
              <w:top w:w="113" w:type="dxa"/>
              <w:bottom w:w="113" w:type="dxa"/>
            </w:tcMar>
          </w:tcPr>
          <w:p w14:paraId="4586F228" w14:textId="77777777" w:rsidR="00532258" w:rsidRDefault="00532258" w:rsidP="001B42A8">
            <w:pPr>
              <w:shd w:val="clear" w:color="auto" w:fill="FEEFE6"/>
              <w:rPr>
                <w:rFonts w:eastAsia="Arial" w:cs="Arial"/>
                <w:spacing w:val="55"/>
                <w:szCs w:val="20"/>
              </w:rPr>
            </w:pPr>
            <w:r w:rsidRPr="00664427">
              <w:rPr>
                <w:rFonts w:eastAsia="Arial" w:cs="Arial"/>
                <w:szCs w:val="20"/>
              </w:rPr>
              <w:t>Ask</w:t>
            </w:r>
            <w:r w:rsidRPr="00664427">
              <w:rPr>
                <w:rFonts w:eastAsia="Arial" w:cs="Arial"/>
                <w:spacing w:val="-2"/>
                <w:szCs w:val="20"/>
              </w:rPr>
              <w:t xml:space="preserve"> </w:t>
            </w:r>
            <w:r w:rsidRPr="00664427">
              <w:rPr>
                <w:rFonts w:eastAsia="Arial" w:cs="Arial"/>
                <w:szCs w:val="20"/>
              </w:rPr>
              <w:t>learners</w:t>
            </w:r>
            <w:r w:rsidRPr="00664427">
              <w:rPr>
                <w:rFonts w:eastAsia="Arial" w:cs="Arial"/>
                <w:spacing w:val="-2"/>
                <w:szCs w:val="20"/>
              </w:rPr>
              <w:t xml:space="preserve"> </w:t>
            </w:r>
            <w:r w:rsidRPr="00664427">
              <w:rPr>
                <w:rFonts w:eastAsia="Arial" w:cs="Arial"/>
                <w:szCs w:val="20"/>
              </w:rPr>
              <w:t>to draw a</w:t>
            </w:r>
            <w:r w:rsidRPr="00664427">
              <w:rPr>
                <w:rFonts w:eastAsia="Arial" w:cs="Arial"/>
                <w:spacing w:val="-2"/>
                <w:szCs w:val="20"/>
              </w:rPr>
              <w:t xml:space="preserve"> </w:t>
            </w:r>
            <w:r w:rsidRPr="00664427">
              <w:rPr>
                <w:rFonts w:eastAsia="Arial" w:cs="Arial"/>
                <w:szCs w:val="20"/>
              </w:rPr>
              <w:t>circle with two tangen</w:t>
            </w:r>
            <w:r w:rsidRPr="00664427">
              <w:rPr>
                <w:rFonts w:eastAsia="Arial" w:cs="Arial"/>
                <w:spacing w:val="-2"/>
                <w:szCs w:val="20"/>
              </w:rPr>
              <w:t>t</w:t>
            </w:r>
            <w:r w:rsidRPr="00664427">
              <w:rPr>
                <w:rFonts w:eastAsia="Arial" w:cs="Arial"/>
                <w:szCs w:val="20"/>
              </w:rPr>
              <w:t>s me</w:t>
            </w:r>
            <w:r w:rsidRPr="00664427">
              <w:rPr>
                <w:rFonts w:eastAsia="Arial" w:cs="Arial"/>
                <w:spacing w:val="-1"/>
                <w:szCs w:val="20"/>
              </w:rPr>
              <w:t>e</w:t>
            </w:r>
            <w:r w:rsidRPr="00664427">
              <w:rPr>
                <w:rFonts w:eastAsia="Arial" w:cs="Arial"/>
                <w:szCs w:val="20"/>
              </w:rPr>
              <w:t>ting at a point.</w:t>
            </w:r>
            <w:r w:rsidRPr="00664427">
              <w:rPr>
                <w:rFonts w:eastAsia="Arial" w:cs="Arial"/>
                <w:spacing w:val="55"/>
                <w:szCs w:val="20"/>
              </w:rPr>
              <w:t xml:space="preserve"> </w:t>
            </w:r>
            <w:r w:rsidRPr="00664427">
              <w:rPr>
                <w:rFonts w:eastAsia="Arial" w:cs="Arial"/>
                <w:szCs w:val="20"/>
              </w:rPr>
              <w:t>Join this po</w:t>
            </w:r>
            <w:r w:rsidRPr="00664427">
              <w:rPr>
                <w:rFonts w:eastAsia="Arial" w:cs="Arial"/>
                <w:spacing w:val="-1"/>
                <w:szCs w:val="20"/>
              </w:rPr>
              <w:t>i</w:t>
            </w:r>
            <w:r w:rsidRPr="00664427">
              <w:rPr>
                <w:rFonts w:eastAsia="Arial" w:cs="Arial"/>
                <w:szCs w:val="20"/>
              </w:rPr>
              <w:t xml:space="preserve">nt to the centre and draw in </w:t>
            </w:r>
            <w:r w:rsidRPr="00664427">
              <w:rPr>
                <w:rFonts w:eastAsia="Arial" w:cs="Arial"/>
                <w:spacing w:val="-2"/>
                <w:szCs w:val="20"/>
              </w:rPr>
              <w:t>t</w:t>
            </w:r>
            <w:r w:rsidRPr="00664427">
              <w:rPr>
                <w:rFonts w:eastAsia="Arial" w:cs="Arial"/>
                <w:szCs w:val="20"/>
              </w:rPr>
              <w:t>he radii to the points of con</w:t>
            </w:r>
            <w:r w:rsidRPr="00664427">
              <w:rPr>
                <w:rFonts w:eastAsia="Arial" w:cs="Arial"/>
                <w:spacing w:val="-2"/>
                <w:szCs w:val="20"/>
              </w:rPr>
              <w:t>t</w:t>
            </w:r>
            <w:r w:rsidRPr="00664427">
              <w:rPr>
                <w:rFonts w:eastAsia="Arial" w:cs="Arial"/>
                <w:szCs w:val="20"/>
              </w:rPr>
              <w:t>act of the tangent, and the ch</w:t>
            </w:r>
            <w:r w:rsidRPr="00664427">
              <w:rPr>
                <w:rFonts w:eastAsia="Arial" w:cs="Arial"/>
                <w:spacing w:val="-1"/>
                <w:szCs w:val="20"/>
              </w:rPr>
              <w:t>o</w:t>
            </w:r>
            <w:r w:rsidRPr="00664427">
              <w:rPr>
                <w:rFonts w:eastAsia="Arial" w:cs="Arial"/>
                <w:szCs w:val="20"/>
              </w:rPr>
              <w:t>rd join</w:t>
            </w:r>
            <w:r w:rsidRPr="00664427">
              <w:rPr>
                <w:rFonts w:eastAsia="Arial" w:cs="Arial"/>
                <w:spacing w:val="-1"/>
                <w:szCs w:val="20"/>
              </w:rPr>
              <w:t>i</w:t>
            </w:r>
            <w:r w:rsidRPr="00664427">
              <w:rPr>
                <w:rFonts w:eastAsia="Arial" w:cs="Arial"/>
                <w:szCs w:val="20"/>
              </w:rPr>
              <w:t>ng</w:t>
            </w:r>
            <w:r w:rsidRPr="00664427">
              <w:rPr>
                <w:rFonts w:eastAsia="Arial" w:cs="Arial"/>
                <w:spacing w:val="-1"/>
                <w:szCs w:val="20"/>
              </w:rPr>
              <w:t xml:space="preserve"> </w:t>
            </w:r>
            <w:r w:rsidRPr="00664427">
              <w:rPr>
                <w:rFonts w:eastAsia="Arial" w:cs="Arial"/>
                <w:szCs w:val="20"/>
              </w:rPr>
              <w:t xml:space="preserve">these </w:t>
            </w:r>
            <w:r w:rsidRPr="00664427">
              <w:rPr>
                <w:rFonts w:eastAsia="Arial" w:cs="Arial"/>
                <w:spacing w:val="-1"/>
                <w:szCs w:val="20"/>
              </w:rPr>
              <w:t>p</w:t>
            </w:r>
            <w:r w:rsidRPr="00664427">
              <w:rPr>
                <w:rFonts w:eastAsia="Arial" w:cs="Arial"/>
                <w:szCs w:val="20"/>
              </w:rPr>
              <w:t>oints.</w:t>
            </w:r>
            <w:r w:rsidRPr="00664427">
              <w:rPr>
                <w:rFonts w:eastAsia="Arial" w:cs="Arial"/>
                <w:spacing w:val="54"/>
                <w:szCs w:val="20"/>
              </w:rPr>
              <w:t xml:space="preserve"> </w:t>
            </w:r>
            <w:r w:rsidRPr="00664427">
              <w:rPr>
                <w:rFonts w:eastAsia="Arial" w:cs="Arial"/>
                <w:szCs w:val="20"/>
              </w:rPr>
              <w:t>Disc</w:t>
            </w:r>
            <w:r w:rsidRPr="00664427">
              <w:rPr>
                <w:rFonts w:eastAsia="Arial" w:cs="Arial"/>
                <w:spacing w:val="-1"/>
                <w:szCs w:val="20"/>
              </w:rPr>
              <w:t>u</w:t>
            </w:r>
            <w:r w:rsidRPr="00664427">
              <w:rPr>
                <w:rFonts w:eastAsia="Arial" w:cs="Arial"/>
                <w:szCs w:val="20"/>
              </w:rPr>
              <w:t>ss the symmetri</w:t>
            </w:r>
            <w:r w:rsidRPr="00664427">
              <w:rPr>
                <w:rFonts w:eastAsia="Arial" w:cs="Arial"/>
                <w:spacing w:val="-1"/>
                <w:szCs w:val="20"/>
              </w:rPr>
              <w:t>e</w:t>
            </w:r>
            <w:r w:rsidRPr="00664427">
              <w:rPr>
                <w:rFonts w:eastAsia="Arial" w:cs="Arial"/>
                <w:szCs w:val="20"/>
              </w:rPr>
              <w:t xml:space="preserve">s </w:t>
            </w:r>
            <w:r w:rsidRPr="00664427">
              <w:rPr>
                <w:rFonts w:eastAsia="Arial" w:cs="Arial"/>
                <w:spacing w:val="-1"/>
                <w:szCs w:val="20"/>
              </w:rPr>
              <w:t>o</w:t>
            </w:r>
            <w:r w:rsidRPr="00664427">
              <w:rPr>
                <w:rFonts w:eastAsia="Arial" w:cs="Arial"/>
                <w:szCs w:val="20"/>
              </w:rPr>
              <w:t>f</w:t>
            </w:r>
            <w:r w:rsidRPr="00664427">
              <w:rPr>
                <w:rFonts w:eastAsia="Arial" w:cs="Arial"/>
                <w:spacing w:val="-1"/>
                <w:szCs w:val="20"/>
              </w:rPr>
              <w:t xml:space="preserve"> </w:t>
            </w:r>
            <w:r w:rsidRPr="00664427">
              <w:rPr>
                <w:rFonts w:eastAsia="Arial" w:cs="Arial"/>
                <w:szCs w:val="20"/>
              </w:rPr>
              <w:t>this diagr</w:t>
            </w:r>
            <w:r w:rsidRPr="00664427">
              <w:rPr>
                <w:rFonts w:eastAsia="Arial" w:cs="Arial"/>
                <w:spacing w:val="-1"/>
                <w:szCs w:val="20"/>
              </w:rPr>
              <w:t>a</w:t>
            </w:r>
            <w:r w:rsidRPr="00664427">
              <w:rPr>
                <w:rFonts w:eastAsia="Arial" w:cs="Arial"/>
                <w:szCs w:val="20"/>
              </w:rPr>
              <w:t>m</w:t>
            </w:r>
            <w:r w:rsidRPr="00664427">
              <w:rPr>
                <w:rFonts w:eastAsia="Arial" w:cs="Arial"/>
                <w:spacing w:val="-2"/>
                <w:szCs w:val="20"/>
              </w:rPr>
              <w:t xml:space="preserve"> </w:t>
            </w:r>
            <w:r w:rsidRPr="00664427">
              <w:rPr>
                <w:rFonts w:eastAsia="Arial" w:cs="Arial"/>
                <w:szCs w:val="20"/>
              </w:rPr>
              <w:t>and he</w:t>
            </w:r>
            <w:r w:rsidRPr="00664427">
              <w:rPr>
                <w:rFonts w:eastAsia="Arial" w:cs="Arial"/>
                <w:spacing w:val="-1"/>
                <w:szCs w:val="20"/>
              </w:rPr>
              <w:t>n</w:t>
            </w:r>
            <w:r w:rsidRPr="00664427">
              <w:rPr>
                <w:rFonts w:eastAsia="Arial" w:cs="Arial"/>
                <w:szCs w:val="20"/>
              </w:rPr>
              <w:t>ce obtain a</w:t>
            </w:r>
            <w:r w:rsidRPr="00664427">
              <w:rPr>
                <w:rFonts w:eastAsia="Arial" w:cs="Arial"/>
                <w:spacing w:val="-1"/>
                <w:szCs w:val="20"/>
              </w:rPr>
              <w:t>n</w:t>
            </w:r>
            <w:r w:rsidRPr="00664427">
              <w:rPr>
                <w:rFonts w:eastAsia="Arial" w:cs="Arial"/>
                <w:szCs w:val="20"/>
              </w:rPr>
              <w:t>d explain the r</w:t>
            </w:r>
            <w:r w:rsidRPr="00664427">
              <w:rPr>
                <w:rFonts w:eastAsia="Arial" w:cs="Arial"/>
                <w:spacing w:val="-1"/>
                <w:szCs w:val="20"/>
              </w:rPr>
              <w:t>e</w:t>
            </w:r>
            <w:r w:rsidRPr="00664427">
              <w:rPr>
                <w:rFonts w:eastAsia="Arial" w:cs="Arial"/>
                <w:szCs w:val="20"/>
              </w:rPr>
              <w:t>q</w:t>
            </w:r>
            <w:r w:rsidRPr="00664427">
              <w:rPr>
                <w:rFonts w:eastAsia="Arial" w:cs="Arial"/>
                <w:spacing w:val="-1"/>
                <w:szCs w:val="20"/>
              </w:rPr>
              <w:t>u</w:t>
            </w:r>
            <w:r w:rsidRPr="00664427">
              <w:rPr>
                <w:rFonts w:eastAsia="Arial" w:cs="Arial"/>
                <w:szCs w:val="20"/>
              </w:rPr>
              <w:t>ired sym</w:t>
            </w:r>
            <w:r w:rsidRPr="00664427">
              <w:rPr>
                <w:rFonts w:eastAsia="Arial" w:cs="Arial"/>
                <w:spacing w:val="-1"/>
                <w:szCs w:val="20"/>
              </w:rPr>
              <w:t>m</w:t>
            </w:r>
            <w:r w:rsidRPr="00664427">
              <w:rPr>
                <w:rFonts w:eastAsia="Arial" w:cs="Arial"/>
                <w:szCs w:val="20"/>
              </w:rPr>
              <w:t>etry and a</w:t>
            </w:r>
            <w:r w:rsidRPr="00664427">
              <w:rPr>
                <w:rFonts w:eastAsia="Arial" w:cs="Arial"/>
                <w:spacing w:val="-1"/>
                <w:szCs w:val="20"/>
              </w:rPr>
              <w:t>n</w:t>
            </w:r>
            <w:r w:rsidRPr="00664427">
              <w:rPr>
                <w:rFonts w:eastAsia="Arial" w:cs="Arial"/>
                <w:szCs w:val="20"/>
              </w:rPr>
              <w:t xml:space="preserve">gle </w:t>
            </w:r>
            <w:r>
              <w:rPr>
                <w:rFonts w:eastAsia="Arial" w:cs="Arial"/>
                <w:szCs w:val="20"/>
              </w:rPr>
              <w:t>properties</w:t>
            </w:r>
            <w:r w:rsidRPr="00664427">
              <w:rPr>
                <w:rFonts w:eastAsia="Arial" w:cs="Arial"/>
                <w:szCs w:val="20"/>
              </w:rPr>
              <w:t>.</w:t>
            </w:r>
            <w:r w:rsidRPr="00664427">
              <w:rPr>
                <w:rFonts w:eastAsia="Arial" w:cs="Arial"/>
                <w:spacing w:val="55"/>
                <w:szCs w:val="20"/>
              </w:rPr>
              <w:t xml:space="preserve"> </w:t>
            </w:r>
          </w:p>
          <w:p w14:paraId="6504C4C4" w14:textId="77777777" w:rsidR="00532258" w:rsidRDefault="00532258" w:rsidP="001B42A8">
            <w:pPr>
              <w:shd w:val="clear" w:color="auto" w:fill="FEEFE6"/>
              <w:rPr>
                <w:rFonts w:eastAsia="Arial" w:cs="Arial"/>
                <w:spacing w:val="55"/>
                <w:szCs w:val="20"/>
              </w:rPr>
            </w:pPr>
          </w:p>
          <w:p w14:paraId="02FD840D" w14:textId="77777777" w:rsidR="00532258" w:rsidRPr="00664427" w:rsidRDefault="00532258" w:rsidP="001B42A8">
            <w:pPr>
              <w:shd w:val="clear" w:color="auto" w:fill="FEEFE6"/>
              <w:rPr>
                <w:rFonts w:eastAsia="Arial" w:cs="Arial"/>
                <w:b/>
                <w:szCs w:val="20"/>
              </w:rPr>
            </w:pPr>
            <w:r>
              <w:rPr>
                <w:rFonts w:eastAsia="Arial" w:cs="Arial"/>
                <w:szCs w:val="20"/>
              </w:rPr>
              <w:t xml:space="preserve">Give learners </w:t>
            </w:r>
            <w:r w:rsidRPr="00664427">
              <w:rPr>
                <w:rFonts w:eastAsia="Arial" w:cs="Arial"/>
                <w:szCs w:val="20"/>
              </w:rPr>
              <w:t xml:space="preserve">angle </w:t>
            </w:r>
            <w:r w:rsidRPr="00664427">
              <w:rPr>
                <w:rFonts w:eastAsia="Arial" w:cs="Arial"/>
                <w:spacing w:val="-1"/>
                <w:szCs w:val="20"/>
              </w:rPr>
              <w:t>a</w:t>
            </w:r>
            <w:r w:rsidRPr="00664427">
              <w:rPr>
                <w:rFonts w:eastAsia="Arial" w:cs="Arial"/>
                <w:szCs w:val="20"/>
              </w:rPr>
              <w:t>nd length probl</w:t>
            </w:r>
            <w:r w:rsidRPr="00664427">
              <w:rPr>
                <w:rFonts w:eastAsia="Arial" w:cs="Arial"/>
                <w:spacing w:val="-1"/>
                <w:szCs w:val="20"/>
              </w:rPr>
              <w:t>e</w:t>
            </w:r>
            <w:r w:rsidRPr="00664427">
              <w:rPr>
                <w:rFonts w:eastAsia="Arial" w:cs="Arial"/>
                <w:szCs w:val="20"/>
              </w:rPr>
              <w:t>ms</w:t>
            </w:r>
            <w:r>
              <w:rPr>
                <w:rFonts w:eastAsia="Arial" w:cs="Arial"/>
                <w:szCs w:val="20"/>
              </w:rPr>
              <w:t xml:space="preserve"> to solve</w:t>
            </w:r>
            <w:r w:rsidRPr="00664427">
              <w:rPr>
                <w:rFonts w:eastAsia="Arial" w:cs="Arial"/>
                <w:szCs w:val="20"/>
              </w:rPr>
              <w:t xml:space="preserve"> </w:t>
            </w:r>
            <w:r w:rsidRPr="00664427">
              <w:rPr>
                <w:rFonts w:eastAsia="Arial" w:cs="Arial"/>
                <w:spacing w:val="-1"/>
                <w:szCs w:val="20"/>
              </w:rPr>
              <w:t>u</w:t>
            </w:r>
            <w:r w:rsidRPr="00664427">
              <w:rPr>
                <w:rFonts w:eastAsia="Arial" w:cs="Arial"/>
                <w:spacing w:val="1"/>
                <w:szCs w:val="20"/>
              </w:rPr>
              <w:t>s</w:t>
            </w:r>
            <w:r w:rsidRPr="00664427">
              <w:rPr>
                <w:rFonts w:eastAsia="Arial" w:cs="Arial"/>
                <w:szCs w:val="20"/>
              </w:rPr>
              <w:t>ing th</w:t>
            </w:r>
            <w:r w:rsidRPr="00664427">
              <w:rPr>
                <w:rFonts w:eastAsia="Arial" w:cs="Arial"/>
                <w:spacing w:val="-1"/>
                <w:szCs w:val="20"/>
              </w:rPr>
              <w:t>e</w:t>
            </w:r>
            <w:r w:rsidRPr="00664427">
              <w:rPr>
                <w:rFonts w:eastAsia="Arial" w:cs="Arial"/>
                <w:spacing w:val="1"/>
                <w:szCs w:val="20"/>
              </w:rPr>
              <w:t>s</w:t>
            </w:r>
            <w:r w:rsidRPr="00664427">
              <w:rPr>
                <w:rFonts w:eastAsia="Arial" w:cs="Arial"/>
                <w:szCs w:val="20"/>
              </w:rPr>
              <w:t>e</w:t>
            </w:r>
            <w:r>
              <w:rPr>
                <w:rFonts w:eastAsia="Arial" w:cs="Arial"/>
                <w:szCs w:val="20"/>
              </w:rPr>
              <w:t xml:space="preserve"> properties</w:t>
            </w:r>
            <w:r w:rsidRPr="00664427">
              <w:rPr>
                <w:rFonts w:eastAsia="Arial" w:cs="Arial"/>
                <w:szCs w:val="20"/>
              </w:rPr>
              <w:t>.</w:t>
            </w:r>
            <w:r w:rsidRPr="00664427">
              <w:rPr>
                <w:rFonts w:eastAsia="Arial" w:cs="Arial"/>
                <w:spacing w:val="55"/>
                <w:szCs w:val="20"/>
              </w:rPr>
              <w:t xml:space="preserve"> </w:t>
            </w:r>
            <w:r w:rsidRPr="00664427">
              <w:rPr>
                <w:rFonts w:eastAsia="Arial" w:cs="Arial"/>
                <w:szCs w:val="20"/>
              </w:rPr>
              <w:t xml:space="preserve">For </w:t>
            </w:r>
            <w:r>
              <w:rPr>
                <w:rFonts w:eastAsia="Arial" w:cs="Arial"/>
                <w:szCs w:val="20"/>
              </w:rPr>
              <w:t>example</w:t>
            </w:r>
            <w:r w:rsidRPr="00664427">
              <w:rPr>
                <w:rFonts w:eastAsia="Arial" w:cs="Arial"/>
                <w:szCs w:val="20"/>
              </w:rPr>
              <w:t>, Pythagor</w:t>
            </w:r>
            <w:r w:rsidRPr="00664427">
              <w:rPr>
                <w:rFonts w:eastAsia="Arial" w:cs="Arial"/>
                <w:spacing w:val="-1"/>
                <w:szCs w:val="20"/>
              </w:rPr>
              <w:t>a</w:t>
            </w:r>
            <w:r w:rsidRPr="00664427">
              <w:rPr>
                <w:rFonts w:eastAsia="Arial" w:cs="Arial"/>
                <w:spacing w:val="1"/>
                <w:szCs w:val="20"/>
              </w:rPr>
              <w:t>s</w:t>
            </w:r>
            <w:r w:rsidRPr="00664427">
              <w:rPr>
                <w:rFonts w:eastAsia="Arial" w:cs="Arial"/>
                <w:szCs w:val="20"/>
              </w:rPr>
              <w:t xml:space="preserve">’ theorem </w:t>
            </w:r>
            <w:r>
              <w:rPr>
                <w:rFonts w:eastAsia="Arial" w:cs="Arial"/>
                <w:szCs w:val="20"/>
              </w:rPr>
              <w:t>(topic 6.1)</w:t>
            </w:r>
            <w:r w:rsidRPr="00664427">
              <w:rPr>
                <w:rFonts w:eastAsia="Arial" w:cs="Arial"/>
                <w:szCs w:val="20"/>
              </w:rPr>
              <w:t xml:space="preserve"> </w:t>
            </w:r>
            <w:r>
              <w:rPr>
                <w:rFonts w:eastAsia="Arial" w:cs="Arial"/>
                <w:szCs w:val="20"/>
              </w:rPr>
              <w:t>can</w:t>
            </w:r>
            <w:r w:rsidRPr="00664427">
              <w:rPr>
                <w:rFonts w:eastAsia="Arial" w:cs="Arial"/>
                <w:szCs w:val="20"/>
              </w:rPr>
              <w:t xml:space="preserve"> be </w:t>
            </w:r>
            <w:r w:rsidRPr="00664427">
              <w:rPr>
                <w:rFonts w:eastAsia="Arial" w:cs="Arial"/>
                <w:spacing w:val="-1"/>
                <w:szCs w:val="20"/>
              </w:rPr>
              <w:t>u</w:t>
            </w:r>
            <w:r w:rsidRPr="00664427">
              <w:rPr>
                <w:rFonts w:eastAsia="Arial" w:cs="Arial"/>
                <w:spacing w:val="1"/>
                <w:szCs w:val="20"/>
              </w:rPr>
              <w:t>s</w:t>
            </w:r>
            <w:r w:rsidRPr="00664427">
              <w:rPr>
                <w:rFonts w:eastAsia="Arial" w:cs="Arial"/>
                <w:szCs w:val="20"/>
              </w:rPr>
              <w:t>ed to find the length of a ch</w:t>
            </w:r>
            <w:r w:rsidRPr="00664427">
              <w:rPr>
                <w:rFonts w:eastAsia="Arial" w:cs="Arial"/>
                <w:spacing w:val="-1"/>
                <w:szCs w:val="20"/>
              </w:rPr>
              <w:t>o</w:t>
            </w:r>
            <w:r w:rsidRPr="00664427">
              <w:rPr>
                <w:rFonts w:eastAsia="Arial" w:cs="Arial"/>
                <w:szCs w:val="20"/>
              </w:rPr>
              <w:t>r</w:t>
            </w:r>
            <w:r w:rsidRPr="00664427">
              <w:rPr>
                <w:rFonts w:eastAsia="Arial" w:cs="Arial"/>
                <w:spacing w:val="-1"/>
                <w:szCs w:val="20"/>
              </w:rPr>
              <w:t>d</w:t>
            </w:r>
            <w:r w:rsidRPr="00664427">
              <w:rPr>
                <w:rFonts w:eastAsia="Arial" w:cs="Arial"/>
                <w:szCs w:val="20"/>
              </w:rPr>
              <w:t>,</w:t>
            </w:r>
            <w:r w:rsidRPr="00664427">
              <w:rPr>
                <w:rFonts w:eastAsia="Arial" w:cs="Arial"/>
                <w:spacing w:val="-1"/>
                <w:szCs w:val="20"/>
              </w:rPr>
              <w:t xml:space="preserve"> </w:t>
            </w:r>
            <w:r w:rsidRPr="00664427">
              <w:rPr>
                <w:rFonts w:eastAsia="Arial" w:cs="Arial"/>
                <w:szCs w:val="20"/>
              </w:rPr>
              <w:t>given the radi</w:t>
            </w:r>
            <w:r w:rsidRPr="00664427">
              <w:rPr>
                <w:rFonts w:eastAsia="Arial" w:cs="Arial"/>
                <w:spacing w:val="-1"/>
                <w:szCs w:val="20"/>
              </w:rPr>
              <w:t>u</w:t>
            </w:r>
            <w:r w:rsidRPr="00664427">
              <w:rPr>
                <w:rFonts w:eastAsia="Arial" w:cs="Arial"/>
                <w:szCs w:val="20"/>
              </w:rPr>
              <w:t>s a</w:t>
            </w:r>
            <w:r w:rsidRPr="00664427">
              <w:rPr>
                <w:rFonts w:eastAsia="Arial" w:cs="Arial"/>
                <w:spacing w:val="-1"/>
                <w:szCs w:val="20"/>
              </w:rPr>
              <w:t>n</w:t>
            </w:r>
            <w:r w:rsidRPr="00664427">
              <w:rPr>
                <w:rFonts w:eastAsia="Arial" w:cs="Arial"/>
                <w:szCs w:val="20"/>
              </w:rPr>
              <w:t>d its dista</w:t>
            </w:r>
            <w:r w:rsidRPr="00664427">
              <w:rPr>
                <w:rFonts w:eastAsia="Arial" w:cs="Arial"/>
                <w:spacing w:val="-1"/>
                <w:szCs w:val="20"/>
              </w:rPr>
              <w:t>n</w:t>
            </w:r>
            <w:r w:rsidRPr="00664427">
              <w:rPr>
                <w:rFonts w:eastAsia="Arial" w:cs="Arial"/>
                <w:szCs w:val="20"/>
              </w:rPr>
              <w:t>ce fr</w:t>
            </w:r>
            <w:r w:rsidRPr="00664427">
              <w:rPr>
                <w:rFonts w:eastAsia="Arial" w:cs="Arial"/>
                <w:spacing w:val="-1"/>
                <w:szCs w:val="20"/>
              </w:rPr>
              <w:t>o</w:t>
            </w:r>
            <w:r w:rsidRPr="00664427">
              <w:rPr>
                <w:rFonts w:eastAsia="Arial" w:cs="Arial"/>
                <w:szCs w:val="20"/>
              </w:rPr>
              <w:t xml:space="preserve">m the centre. </w:t>
            </w:r>
            <w:r w:rsidRPr="00664427">
              <w:rPr>
                <w:rFonts w:eastAsia="Arial" w:cs="Arial"/>
                <w:b/>
                <w:szCs w:val="20"/>
              </w:rPr>
              <w:t xml:space="preserve"> </w:t>
            </w:r>
          </w:p>
          <w:p w14:paraId="52BF88F7" w14:textId="77777777" w:rsidR="00532258" w:rsidRDefault="00532258" w:rsidP="001B42A8">
            <w:pPr>
              <w:pStyle w:val="BodyText"/>
              <w:shd w:val="clear" w:color="auto" w:fill="FEEFE6"/>
            </w:pPr>
          </w:p>
          <w:p w14:paraId="18F645F3" w14:textId="77777777" w:rsidR="00532258" w:rsidRPr="00664427" w:rsidRDefault="00532258" w:rsidP="001B42A8">
            <w:pPr>
              <w:shd w:val="clear" w:color="auto" w:fill="FEEFE6"/>
              <w:rPr>
                <w:rFonts w:eastAsia="Arial" w:cs="Arial"/>
                <w:szCs w:val="20"/>
              </w:rPr>
            </w:pPr>
            <w:r w:rsidRPr="00664427">
              <w:rPr>
                <w:rFonts w:eastAsia="Arial" w:cs="Arial"/>
                <w:szCs w:val="20"/>
              </w:rPr>
              <w:t>Some of the tasks in ‘</w:t>
            </w:r>
            <w:hyperlink r:id="rId166" w:history="1">
              <w:r w:rsidRPr="00C25414">
                <w:rPr>
                  <w:rStyle w:val="Hyperlink"/>
                  <w:rFonts w:eastAsia="Arial" w:cs="Arial"/>
                  <w:szCs w:val="20"/>
                </w:rPr>
                <w:t>Discovering circle theorems</w:t>
              </w:r>
            </w:hyperlink>
            <w:r w:rsidRPr="00664427">
              <w:rPr>
                <w:rFonts w:eastAsia="Arial" w:cs="Arial"/>
                <w:szCs w:val="20"/>
              </w:rPr>
              <w:t>’, an activity from the National Centre for Excellence in Teaching Mathematics (</w:t>
            </w:r>
            <w:r w:rsidRPr="00664427">
              <w:rPr>
                <w:rFonts w:eastAsia="Arial" w:cs="Arial"/>
                <w:spacing w:val="-1"/>
                <w:szCs w:val="20"/>
              </w:rPr>
              <w:t>NCETM</w:t>
            </w:r>
            <w:r w:rsidRPr="00664427">
              <w:rPr>
                <w:rFonts w:eastAsia="Arial" w:cs="Arial"/>
                <w:szCs w:val="20"/>
              </w:rPr>
              <w:t>)</w:t>
            </w:r>
            <w:r>
              <w:rPr>
                <w:rFonts w:eastAsia="Arial" w:cs="Arial"/>
                <w:szCs w:val="20"/>
              </w:rPr>
              <w:t xml:space="preserve"> can challenge learners to consider fully these theorems.</w:t>
            </w:r>
            <w:r>
              <w:rPr>
                <w:rFonts w:eastAsia="Arial" w:cs="Arial"/>
                <w:b/>
                <w:bCs/>
                <w:szCs w:val="20"/>
              </w:rPr>
              <w:t>(E)</w:t>
            </w:r>
          </w:p>
          <w:p w14:paraId="3AE63A11" w14:textId="77777777" w:rsidR="00532258" w:rsidRPr="004A4E17" w:rsidRDefault="00532258" w:rsidP="001B42A8">
            <w:pPr>
              <w:pStyle w:val="BodyText"/>
            </w:pPr>
          </w:p>
        </w:tc>
      </w:tr>
      <w:tr w:rsidR="00415AA4" w:rsidRPr="009D5962" w14:paraId="791E21DA" w14:textId="77777777" w:rsidTr="001B42A8">
        <w:tblPrEx>
          <w:tblCellMar>
            <w:top w:w="0" w:type="dxa"/>
            <w:bottom w:w="0" w:type="dxa"/>
          </w:tblCellMar>
        </w:tblPrEx>
        <w:tc>
          <w:tcPr>
            <w:tcW w:w="2552" w:type="dxa"/>
            <w:tcMar>
              <w:top w:w="113" w:type="dxa"/>
              <w:bottom w:w="113" w:type="dxa"/>
            </w:tcMar>
          </w:tcPr>
          <w:p w14:paraId="4BCB42F5" w14:textId="77777777" w:rsidR="00415AA4" w:rsidRDefault="00415AA4" w:rsidP="001B42A8">
            <w:pPr>
              <w:pStyle w:val="BodyText"/>
              <w:rPr>
                <w:lang w:eastAsia="en-GB"/>
              </w:rPr>
            </w:pPr>
            <w:r>
              <w:rPr>
                <w:lang w:eastAsia="en-GB"/>
              </w:rPr>
              <w:t xml:space="preserve">C3.6 </w:t>
            </w:r>
          </w:p>
          <w:p w14:paraId="4FD48140" w14:textId="47601C98" w:rsidR="00415AA4" w:rsidRPr="009D5962" w:rsidRDefault="00415AA4" w:rsidP="001B42A8">
            <w:pPr>
              <w:pStyle w:val="BodyText"/>
              <w:rPr>
                <w:lang w:eastAsia="en-GB"/>
              </w:rPr>
            </w:pPr>
            <w:r>
              <w:rPr>
                <w:lang w:eastAsia="en-GB"/>
              </w:rPr>
              <w:t xml:space="preserve">and </w:t>
            </w:r>
            <w:r w:rsidRPr="001B42A8">
              <w:rPr>
                <w:shd w:val="clear" w:color="auto" w:fill="FEEFE6"/>
                <w:lang w:eastAsia="en-GB"/>
              </w:rPr>
              <w:t>E3.6</w:t>
            </w:r>
            <w:r w:rsidR="00611D1A" w:rsidRPr="00611D1A">
              <w:rPr>
                <w:lang w:eastAsia="en-GB"/>
              </w:rPr>
              <w:t xml:space="preserve"> Parallel lines</w:t>
            </w:r>
          </w:p>
        </w:tc>
        <w:tc>
          <w:tcPr>
            <w:tcW w:w="2126" w:type="dxa"/>
            <w:tcMar>
              <w:top w:w="113" w:type="dxa"/>
              <w:bottom w:w="113" w:type="dxa"/>
            </w:tcMar>
          </w:tcPr>
          <w:p w14:paraId="266F62B2" w14:textId="77777777" w:rsidR="00415AA4" w:rsidRPr="009D5962" w:rsidRDefault="00415AA4" w:rsidP="001B42A8">
            <w:pPr>
              <w:autoSpaceDE w:val="0"/>
              <w:autoSpaceDN w:val="0"/>
              <w:adjustRightInd w:val="0"/>
              <w:rPr>
                <w:rFonts w:cs="Arial"/>
                <w:szCs w:val="20"/>
                <w:lang w:eastAsia="en-GB"/>
              </w:rPr>
            </w:pPr>
            <w:r>
              <w:rPr>
                <w:rFonts w:cs="Arial"/>
                <w:szCs w:val="20"/>
                <w:lang w:eastAsia="en-GB"/>
              </w:rPr>
              <w:t>Find the gradient and equation of a straight line parallel to a given line.</w:t>
            </w:r>
          </w:p>
        </w:tc>
        <w:tc>
          <w:tcPr>
            <w:tcW w:w="9923" w:type="dxa"/>
            <w:tcMar>
              <w:top w:w="113" w:type="dxa"/>
              <w:bottom w:w="113" w:type="dxa"/>
            </w:tcMar>
          </w:tcPr>
          <w:p w14:paraId="1A2A1677" w14:textId="77777777" w:rsidR="00415AA4" w:rsidRPr="003A2A30" w:rsidRDefault="00415AA4" w:rsidP="001B42A8">
            <w:pPr>
              <w:autoSpaceDE w:val="0"/>
              <w:autoSpaceDN w:val="0"/>
              <w:adjustRightInd w:val="0"/>
              <w:rPr>
                <w:rFonts w:cs="Arial"/>
                <w:szCs w:val="20"/>
                <w:lang w:eastAsia="en-GB"/>
              </w:rPr>
            </w:pPr>
            <w:r w:rsidRPr="003A2A30">
              <w:rPr>
                <w:rFonts w:cs="Arial"/>
                <w:szCs w:val="20"/>
                <w:lang w:eastAsia="en-GB"/>
              </w:rPr>
              <w:t xml:space="preserve">Use examples to show that parallel lines have the same gradient. Include examples where the equation is given implicitly, </w:t>
            </w:r>
            <w:proofErr w:type="gramStart"/>
            <w:r w:rsidRPr="003A2A30">
              <w:rPr>
                <w:rFonts w:cs="Arial"/>
                <w:szCs w:val="20"/>
                <w:lang w:eastAsia="en-GB"/>
              </w:rPr>
              <w:t>e.g.</w:t>
            </w:r>
            <w:proofErr w:type="gramEnd"/>
            <w:r w:rsidRPr="003A2A30">
              <w:rPr>
                <w:rFonts w:cs="Arial"/>
                <w:szCs w:val="20"/>
                <w:lang w:eastAsia="en-GB"/>
              </w:rPr>
              <w:t xml:space="preserve"> which of these lines are parallel? </w:t>
            </w:r>
            <w:r w:rsidRPr="003A2A30">
              <w:rPr>
                <w:rFonts w:cs="Arial"/>
                <w:i/>
                <w:szCs w:val="20"/>
                <w:lang w:eastAsia="en-GB"/>
              </w:rPr>
              <w:t>y</w:t>
            </w:r>
            <w:r w:rsidRPr="003A2A30">
              <w:rPr>
                <w:rFonts w:cs="Arial"/>
                <w:szCs w:val="20"/>
                <w:lang w:eastAsia="en-GB"/>
              </w:rPr>
              <w:t xml:space="preserve"> = 2</w:t>
            </w:r>
            <w:r w:rsidRPr="003A2A30">
              <w:rPr>
                <w:rFonts w:cs="Arial"/>
                <w:i/>
                <w:szCs w:val="20"/>
                <w:lang w:eastAsia="en-GB"/>
              </w:rPr>
              <w:t>x</w:t>
            </w:r>
            <w:r w:rsidRPr="003A2A30">
              <w:rPr>
                <w:rFonts w:cs="Arial"/>
                <w:szCs w:val="20"/>
                <w:lang w:eastAsia="en-GB"/>
              </w:rPr>
              <w:t xml:space="preserve">, </w:t>
            </w:r>
            <w:r w:rsidRPr="003A2A30">
              <w:rPr>
                <w:rFonts w:cs="Arial"/>
                <w:i/>
                <w:szCs w:val="20"/>
                <w:lang w:eastAsia="en-GB"/>
              </w:rPr>
              <w:t>y</w:t>
            </w:r>
            <w:r w:rsidRPr="003A2A30">
              <w:rPr>
                <w:rFonts w:cs="Arial"/>
                <w:szCs w:val="20"/>
                <w:lang w:eastAsia="en-GB"/>
              </w:rPr>
              <w:t xml:space="preserve"> + 2</w:t>
            </w:r>
            <w:r w:rsidRPr="003A2A30">
              <w:rPr>
                <w:rFonts w:cs="Arial"/>
                <w:i/>
                <w:szCs w:val="20"/>
                <w:lang w:eastAsia="en-GB"/>
              </w:rPr>
              <w:t>x</w:t>
            </w:r>
            <w:r w:rsidRPr="003A2A30">
              <w:rPr>
                <w:rFonts w:cs="Arial"/>
                <w:szCs w:val="20"/>
                <w:lang w:eastAsia="en-GB"/>
              </w:rPr>
              <w:t xml:space="preserve"> = 10, </w:t>
            </w:r>
            <w:r w:rsidRPr="003A2A30">
              <w:rPr>
                <w:rFonts w:cs="Arial"/>
                <w:i/>
                <w:szCs w:val="20"/>
                <w:lang w:eastAsia="en-GB"/>
              </w:rPr>
              <w:t>y</w:t>
            </w:r>
            <w:r w:rsidRPr="003A2A30">
              <w:rPr>
                <w:rFonts w:cs="Arial"/>
                <w:szCs w:val="20"/>
                <w:lang w:eastAsia="en-GB"/>
              </w:rPr>
              <w:t xml:space="preserve"> – 2</w:t>
            </w:r>
            <w:r w:rsidRPr="003A2A30">
              <w:rPr>
                <w:rFonts w:cs="Arial"/>
                <w:i/>
                <w:szCs w:val="20"/>
                <w:lang w:eastAsia="en-GB"/>
              </w:rPr>
              <w:t>x</w:t>
            </w:r>
            <w:r w:rsidRPr="003A2A30">
              <w:rPr>
                <w:rFonts w:cs="Arial"/>
                <w:szCs w:val="20"/>
                <w:lang w:eastAsia="en-GB"/>
              </w:rPr>
              <w:t xml:space="preserve"> + 3, 2</w:t>
            </w:r>
            <w:r w:rsidRPr="003A2A30">
              <w:rPr>
                <w:rFonts w:cs="Arial"/>
                <w:i/>
                <w:szCs w:val="20"/>
                <w:lang w:eastAsia="en-GB"/>
              </w:rPr>
              <w:t>y</w:t>
            </w:r>
            <w:r w:rsidRPr="003A2A30">
              <w:rPr>
                <w:rFonts w:cs="Arial"/>
                <w:szCs w:val="20"/>
                <w:lang w:eastAsia="en-GB"/>
              </w:rPr>
              <w:t xml:space="preserve"> = 2</w:t>
            </w:r>
            <w:r w:rsidRPr="003A2A30">
              <w:rPr>
                <w:rFonts w:cs="Arial"/>
                <w:i/>
                <w:szCs w:val="20"/>
                <w:lang w:eastAsia="en-GB"/>
              </w:rPr>
              <w:t>x</w:t>
            </w:r>
            <w:r w:rsidRPr="003A2A30">
              <w:rPr>
                <w:rFonts w:cs="Arial"/>
                <w:szCs w:val="20"/>
                <w:lang w:eastAsia="en-GB"/>
              </w:rPr>
              <w:t xml:space="preserve"> + 7, etc. </w:t>
            </w:r>
          </w:p>
          <w:p w14:paraId="5BAC97DD" w14:textId="77777777" w:rsidR="00415AA4" w:rsidRPr="003A2A30" w:rsidRDefault="00415AA4" w:rsidP="001B42A8">
            <w:pPr>
              <w:autoSpaceDE w:val="0"/>
              <w:autoSpaceDN w:val="0"/>
              <w:adjustRightInd w:val="0"/>
              <w:rPr>
                <w:rFonts w:cs="Arial"/>
                <w:szCs w:val="20"/>
                <w:lang w:eastAsia="en-GB"/>
              </w:rPr>
            </w:pPr>
          </w:p>
          <w:p w14:paraId="074AE1D0" w14:textId="77777777" w:rsidR="00415AA4" w:rsidRPr="003A2A30" w:rsidRDefault="00415AA4" w:rsidP="001B42A8">
            <w:pPr>
              <w:autoSpaceDE w:val="0"/>
              <w:autoSpaceDN w:val="0"/>
              <w:adjustRightInd w:val="0"/>
              <w:rPr>
                <w:rFonts w:cs="Arial"/>
                <w:szCs w:val="20"/>
                <w:lang w:eastAsia="en-GB"/>
              </w:rPr>
            </w:pPr>
            <w:r w:rsidRPr="003A2A30">
              <w:rPr>
                <w:rFonts w:cs="Arial"/>
                <w:szCs w:val="20"/>
                <w:lang w:eastAsia="en-GB"/>
              </w:rPr>
              <w:t>Use an odd-one-out activity with three or more examples, where one of the lines is not parallel to the others and ask learners to identify which one is the odd-one-out and why. Ask learners to come up with their own set of odd</w:t>
            </w:r>
            <w:r>
              <w:rPr>
                <w:rFonts w:cs="Arial"/>
                <w:szCs w:val="20"/>
                <w:lang w:eastAsia="en-GB"/>
              </w:rPr>
              <w:t>-</w:t>
            </w:r>
            <w:r w:rsidRPr="003A2A30">
              <w:rPr>
                <w:rFonts w:cs="Arial"/>
                <w:szCs w:val="20"/>
                <w:lang w:eastAsia="en-GB"/>
              </w:rPr>
              <w:t>one</w:t>
            </w:r>
            <w:r>
              <w:rPr>
                <w:rFonts w:cs="Arial"/>
                <w:szCs w:val="20"/>
                <w:lang w:eastAsia="en-GB"/>
              </w:rPr>
              <w:t>-</w:t>
            </w:r>
            <w:r w:rsidRPr="003A2A30">
              <w:rPr>
                <w:rFonts w:cs="Arial"/>
                <w:szCs w:val="20"/>
                <w:lang w:eastAsia="en-GB"/>
              </w:rPr>
              <w:t xml:space="preserve">out examples. </w:t>
            </w:r>
          </w:p>
          <w:p w14:paraId="5EC5AAF3" w14:textId="77777777" w:rsidR="00415AA4" w:rsidRPr="003A2A30" w:rsidRDefault="00415AA4" w:rsidP="001B42A8">
            <w:pPr>
              <w:autoSpaceDE w:val="0"/>
              <w:autoSpaceDN w:val="0"/>
              <w:adjustRightInd w:val="0"/>
              <w:rPr>
                <w:rFonts w:cs="Arial"/>
                <w:szCs w:val="20"/>
                <w:lang w:eastAsia="en-GB"/>
              </w:rPr>
            </w:pPr>
          </w:p>
          <w:p w14:paraId="603C0391" w14:textId="77777777" w:rsidR="00415AA4" w:rsidRPr="003A2A30" w:rsidRDefault="00415AA4" w:rsidP="001B42A8">
            <w:pPr>
              <w:autoSpaceDE w:val="0"/>
              <w:autoSpaceDN w:val="0"/>
              <w:adjustRightInd w:val="0"/>
              <w:rPr>
                <w:rFonts w:cs="Arial"/>
                <w:szCs w:val="20"/>
                <w:lang w:eastAsia="en-GB"/>
              </w:rPr>
            </w:pPr>
            <w:r w:rsidRPr="003A2A30">
              <w:rPr>
                <w:rFonts w:cs="Arial"/>
                <w:szCs w:val="20"/>
                <w:lang w:eastAsia="en-GB"/>
              </w:rPr>
              <w:t xml:space="preserve">You could use the following resource to assess learners’ understanding of this </w:t>
            </w:r>
            <w:r>
              <w:rPr>
                <w:rFonts w:cs="Arial"/>
                <w:szCs w:val="20"/>
                <w:lang w:eastAsia="en-GB"/>
              </w:rPr>
              <w:t>topic</w:t>
            </w:r>
            <w:r w:rsidRPr="003A2A30">
              <w:rPr>
                <w:rFonts w:cs="Arial"/>
                <w:szCs w:val="20"/>
                <w:lang w:eastAsia="en-GB"/>
              </w:rPr>
              <w:t xml:space="preserve"> </w:t>
            </w:r>
            <w:r>
              <w:rPr>
                <w:rFonts w:cs="Arial"/>
                <w:szCs w:val="20"/>
                <w:lang w:eastAsia="en-GB"/>
              </w:rPr>
              <w:t>(</w:t>
            </w:r>
            <w:r w:rsidRPr="003A2A30">
              <w:rPr>
                <w:rFonts w:cs="Arial"/>
                <w:szCs w:val="20"/>
                <w:lang w:eastAsia="en-GB"/>
              </w:rPr>
              <w:t xml:space="preserve">along with </w:t>
            </w:r>
            <w:r>
              <w:rPr>
                <w:rFonts w:cs="Arial"/>
                <w:szCs w:val="20"/>
                <w:lang w:eastAsia="en-GB"/>
              </w:rPr>
              <w:t xml:space="preserve">topics </w:t>
            </w:r>
            <w:r w:rsidRPr="0030686F">
              <w:rPr>
                <w:rFonts w:cs="Arial"/>
                <w:szCs w:val="20"/>
                <w:lang w:eastAsia="en-GB"/>
              </w:rPr>
              <w:t>3.3</w:t>
            </w:r>
            <w:r>
              <w:rPr>
                <w:rFonts w:cs="Arial"/>
                <w:szCs w:val="20"/>
                <w:lang w:eastAsia="en-GB"/>
              </w:rPr>
              <w:t>, 3.4, 3.5</w:t>
            </w:r>
            <w:r w:rsidRPr="0030686F">
              <w:rPr>
                <w:rFonts w:cs="Arial"/>
                <w:szCs w:val="20"/>
                <w:lang w:eastAsia="en-GB"/>
              </w:rPr>
              <w:t xml:space="preserve"> and 3.</w:t>
            </w:r>
            <w:r>
              <w:rPr>
                <w:rFonts w:cs="Arial"/>
                <w:szCs w:val="20"/>
                <w:lang w:eastAsia="en-GB"/>
              </w:rPr>
              <w:t>7</w:t>
            </w:r>
            <w:r w:rsidRPr="0030686F">
              <w:rPr>
                <w:rFonts w:cs="Arial"/>
                <w:szCs w:val="20"/>
                <w:lang w:eastAsia="en-GB"/>
              </w:rPr>
              <w:t>)</w:t>
            </w:r>
            <w:r w:rsidRPr="003A2A30">
              <w:rPr>
                <w:rFonts w:cs="Arial"/>
                <w:szCs w:val="20"/>
                <w:lang w:eastAsia="en-GB"/>
              </w:rPr>
              <w:t xml:space="preserve"> </w:t>
            </w:r>
            <w:r w:rsidRPr="003A2A30">
              <w:rPr>
                <w:rFonts w:cs="Arial"/>
                <w:b/>
                <w:szCs w:val="20"/>
                <w:lang w:eastAsia="en-GB"/>
              </w:rPr>
              <w:t>(I) (F)</w:t>
            </w:r>
            <w:r w:rsidRPr="003A2A30">
              <w:rPr>
                <w:rFonts w:cs="Arial"/>
                <w:szCs w:val="20"/>
                <w:lang w:eastAsia="en-GB"/>
              </w:rPr>
              <w:t>:</w:t>
            </w:r>
          </w:p>
          <w:p w14:paraId="7961C2F7" w14:textId="77777777" w:rsidR="00415AA4" w:rsidRPr="003A2A30" w:rsidRDefault="00415AA4" w:rsidP="00F72313">
            <w:pPr>
              <w:pStyle w:val="ListParagraph"/>
              <w:numPr>
                <w:ilvl w:val="0"/>
                <w:numId w:val="14"/>
              </w:numPr>
              <w:autoSpaceDE w:val="0"/>
              <w:autoSpaceDN w:val="0"/>
              <w:adjustRightInd w:val="0"/>
              <w:ind w:left="343" w:hanging="283"/>
              <w:rPr>
                <w:rFonts w:cs="Arial"/>
                <w:lang w:eastAsia="en-GB"/>
              </w:rPr>
            </w:pPr>
            <w:r w:rsidRPr="003A2A30">
              <w:rPr>
                <w:rFonts w:cs="Arial"/>
                <w:lang w:eastAsia="en-GB"/>
              </w:rPr>
              <w:t xml:space="preserve">Parallel lines: </w:t>
            </w:r>
            <w:hyperlink r:id="rId167" w:history="1">
              <w:r w:rsidRPr="003A2A30">
                <w:rPr>
                  <w:rStyle w:val="Hyperlink"/>
                  <w:rFonts w:cs="Arial"/>
                  <w:lang w:eastAsia="en-GB"/>
                </w:rPr>
                <w:t>www.mathsisfun.com/algebra/line-parallel-perpendicular.html</w:t>
              </w:r>
            </w:hyperlink>
          </w:p>
          <w:p w14:paraId="36817026" w14:textId="77777777" w:rsidR="00415AA4" w:rsidRPr="003A2A30" w:rsidRDefault="00415AA4" w:rsidP="001B42A8">
            <w:pPr>
              <w:pStyle w:val="ListParagraph"/>
              <w:autoSpaceDE w:val="0"/>
              <w:autoSpaceDN w:val="0"/>
              <w:adjustRightInd w:val="0"/>
              <w:ind w:left="343"/>
              <w:rPr>
                <w:rFonts w:cs="Arial"/>
                <w:lang w:eastAsia="en-GB"/>
              </w:rPr>
            </w:pPr>
          </w:p>
          <w:tbl>
            <w:tblPr>
              <w:tblStyle w:val="TableGrid"/>
              <w:tblW w:w="0" w:type="auto"/>
              <w:tblLayout w:type="fixed"/>
              <w:tblLook w:val="04A0" w:firstRow="1" w:lastRow="0" w:firstColumn="1" w:lastColumn="0" w:noHBand="0" w:noVBand="1"/>
            </w:tblPr>
            <w:tblGrid>
              <w:gridCol w:w="1809"/>
              <w:gridCol w:w="7882"/>
            </w:tblGrid>
            <w:tr w:rsidR="00415AA4" w:rsidRPr="003A2A30" w14:paraId="20812DDA"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1EB8235F" w14:textId="77777777" w:rsidR="00415AA4" w:rsidRPr="003A2A30" w:rsidRDefault="00415AA4" w:rsidP="001B42A8">
                  <w:pPr>
                    <w:rPr>
                      <w:rFonts w:cs="Arial"/>
                      <w:spacing w:val="-1"/>
                      <w:szCs w:val="20"/>
                    </w:rPr>
                  </w:pPr>
                  <w:r w:rsidRPr="003A2A30">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1931A484" w14:textId="77777777" w:rsidR="00415AA4" w:rsidRPr="003A2A30" w:rsidRDefault="00415AA4" w:rsidP="001B42A8">
                  <w:pPr>
                    <w:rPr>
                      <w:rFonts w:cs="Arial"/>
                      <w:spacing w:val="-1"/>
                      <w:szCs w:val="20"/>
                    </w:rPr>
                  </w:pPr>
                  <w:r w:rsidRPr="003A2A30">
                    <w:rPr>
                      <w:rFonts w:cs="Arial"/>
                      <w:spacing w:val="-1"/>
                      <w:szCs w:val="20"/>
                    </w:rPr>
                    <w:t xml:space="preserve"> </w:t>
                  </w:r>
                </w:p>
              </w:tc>
            </w:tr>
            <w:tr w:rsidR="00415AA4" w:rsidRPr="003A2A30" w14:paraId="6771AB12"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FFFFFF" w:themeFill="background1"/>
                </w:tcPr>
                <w:p w14:paraId="16C8CC21" w14:textId="77777777" w:rsidR="00415AA4" w:rsidRPr="003A2A30" w:rsidRDefault="00415AA4" w:rsidP="001B42A8">
                  <w:pPr>
                    <w:rPr>
                      <w:rFonts w:cs="Arial"/>
                      <w:spacing w:val="-1"/>
                      <w:szCs w:val="20"/>
                    </w:rPr>
                  </w:pPr>
                  <w:r>
                    <w:rPr>
                      <w:rFonts w:cs="Arial"/>
                      <w:spacing w:val="-1"/>
                      <w:szCs w:val="20"/>
                    </w:rPr>
                    <w:t>Teaching Pack</w:t>
                  </w:r>
                  <w:r w:rsidRPr="003A2A30">
                    <w:rPr>
                      <w:rFonts w:cs="Arial"/>
                      <w:spacing w:val="-1"/>
                      <w:szCs w:val="20"/>
                    </w:rPr>
                    <w:t>: Straight line graphs</w:t>
                  </w:r>
                </w:p>
                <w:p w14:paraId="304BCFDA" w14:textId="77777777" w:rsidR="00415AA4" w:rsidRPr="003A2A30" w:rsidRDefault="00415AA4" w:rsidP="001B42A8">
                  <w:pPr>
                    <w:rPr>
                      <w:rFonts w:cs="Arial"/>
                      <w:spacing w:val="-1"/>
                      <w:szCs w:val="20"/>
                    </w:rPr>
                  </w:pPr>
                  <w:r w:rsidRPr="003A2A30">
                    <w:rPr>
                      <w:rFonts w:cs="Arial"/>
                      <w:spacing w:val="-1"/>
                      <w:szCs w:val="20"/>
                    </w:rPr>
                    <w:t xml:space="preserve">The </w:t>
                  </w:r>
                  <w:r>
                    <w:rPr>
                      <w:rFonts w:cs="Arial"/>
                      <w:spacing w:val="-1"/>
                      <w:szCs w:val="20"/>
                    </w:rPr>
                    <w:t>Teaching Pack</w:t>
                  </w:r>
                  <w:r w:rsidRPr="003A2A30">
                    <w:rPr>
                      <w:rFonts w:cs="Arial"/>
                      <w:spacing w:val="-1"/>
                      <w:szCs w:val="20"/>
                    </w:rPr>
                    <w:t xml:space="preserve"> includes a lesson on finding the gradient of parallel and perpendicular lines.</w:t>
                  </w:r>
                </w:p>
              </w:tc>
            </w:tr>
          </w:tbl>
          <w:p w14:paraId="0EBCB951" w14:textId="77777777" w:rsidR="00415AA4" w:rsidRPr="009D5962" w:rsidRDefault="00415AA4" w:rsidP="001B42A8">
            <w:pPr>
              <w:autoSpaceDE w:val="0"/>
              <w:autoSpaceDN w:val="0"/>
              <w:adjustRightInd w:val="0"/>
              <w:rPr>
                <w:rFonts w:cs="Arial"/>
                <w:szCs w:val="20"/>
                <w:lang w:eastAsia="en-GB"/>
              </w:rPr>
            </w:pPr>
          </w:p>
        </w:tc>
      </w:tr>
      <w:tr w:rsidR="002F2E5B" w:rsidRPr="003A2A30" w14:paraId="3E66FFFA" w14:textId="77777777" w:rsidTr="001B42A8">
        <w:tblPrEx>
          <w:tblCellMar>
            <w:top w:w="0" w:type="dxa"/>
            <w:bottom w:w="0" w:type="dxa"/>
          </w:tblCellMar>
        </w:tblPrEx>
        <w:tc>
          <w:tcPr>
            <w:tcW w:w="2552" w:type="dxa"/>
            <w:tcMar>
              <w:top w:w="113" w:type="dxa"/>
              <w:bottom w:w="113" w:type="dxa"/>
            </w:tcMar>
          </w:tcPr>
          <w:p w14:paraId="617C0206" w14:textId="03C2AD8F" w:rsidR="002F2E5B" w:rsidRPr="003A2A30" w:rsidRDefault="002F2E5B" w:rsidP="001B42A8">
            <w:pPr>
              <w:pStyle w:val="BodyText"/>
              <w:rPr>
                <w:lang w:eastAsia="en-GB"/>
              </w:rPr>
            </w:pPr>
            <w:r w:rsidRPr="001B42A8">
              <w:rPr>
                <w:shd w:val="clear" w:color="auto" w:fill="FEEFE6"/>
                <w:lang w:eastAsia="en-GB"/>
              </w:rPr>
              <w:t>E3.7</w:t>
            </w:r>
            <w:r w:rsidR="00B7500D">
              <w:rPr>
                <w:shd w:val="clear" w:color="auto" w:fill="FEEFE6"/>
                <w:lang w:eastAsia="en-GB"/>
              </w:rPr>
              <w:t xml:space="preserve"> </w:t>
            </w:r>
            <w:r w:rsidR="00B7500D" w:rsidRPr="00B7500D">
              <w:rPr>
                <w:shd w:val="clear" w:color="auto" w:fill="FEEFE6"/>
                <w:lang w:eastAsia="en-GB"/>
              </w:rPr>
              <w:t>Perpendicular lines</w:t>
            </w:r>
          </w:p>
        </w:tc>
        <w:tc>
          <w:tcPr>
            <w:tcW w:w="2126" w:type="dxa"/>
            <w:tcMar>
              <w:top w:w="113" w:type="dxa"/>
              <w:bottom w:w="113" w:type="dxa"/>
            </w:tcMar>
          </w:tcPr>
          <w:p w14:paraId="6D6685EE" w14:textId="77777777" w:rsidR="002F2E5B" w:rsidRPr="003A2A30" w:rsidRDefault="002F2E5B" w:rsidP="001B42A8">
            <w:pPr>
              <w:shd w:val="clear" w:color="auto" w:fill="FEEFE6"/>
              <w:autoSpaceDE w:val="0"/>
              <w:autoSpaceDN w:val="0"/>
              <w:adjustRightInd w:val="0"/>
              <w:rPr>
                <w:rFonts w:cs="Arial"/>
                <w:szCs w:val="20"/>
                <w:lang w:eastAsia="en-GB"/>
              </w:rPr>
            </w:pPr>
            <w:r w:rsidRPr="004A4F5C">
              <w:rPr>
                <w:rFonts w:cs="Arial"/>
                <w:szCs w:val="20"/>
                <w:lang w:eastAsia="en-GB"/>
              </w:rPr>
              <w:t xml:space="preserve">Find the gradient and equation of a straight line </w:t>
            </w:r>
            <w:r>
              <w:rPr>
                <w:rFonts w:cs="Arial"/>
                <w:szCs w:val="20"/>
                <w:lang w:eastAsia="en-GB"/>
              </w:rPr>
              <w:t>perpendicular</w:t>
            </w:r>
            <w:r w:rsidRPr="004A4F5C">
              <w:rPr>
                <w:rFonts w:cs="Arial"/>
                <w:szCs w:val="20"/>
                <w:lang w:eastAsia="en-GB"/>
              </w:rPr>
              <w:t xml:space="preserve"> to a given line.</w:t>
            </w:r>
          </w:p>
        </w:tc>
        <w:tc>
          <w:tcPr>
            <w:tcW w:w="9923" w:type="dxa"/>
            <w:tcMar>
              <w:top w:w="113" w:type="dxa"/>
              <w:bottom w:w="113" w:type="dxa"/>
            </w:tcMar>
          </w:tcPr>
          <w:p w14:paraId="112CEEEE" w14:textId="77777777" w:rsidR="002F2E5B" w:rsidRPr="003A2A30" w:rsidRDefault="002F2E5B" w:rsidP="001B42A8">
            <w:pPr>
              <w:shd w:val="clear" w:color="auto" w:fill="FEEFE6"/>
              <w:autoSpaceDE w:val="0"/>
              <w:autoSpaceDN w:val="0"/>
              <w:adjustRightInd w:val="0"/>
              <w:rPr>
                <w:rFonts w:cs="Arial"/>
                <w:szCs w:val="20"/>
                <w:lang w:eastAsia="en-GB"/>
              </w:rPr>
            </w:pPr>
            <w:r w:rsidRPr="003A2A30">
              <w:rPr>
                <w:rFonts w:cs="Arial"/>
                <w:szCs w:val="20"/>
                <w:lang w:eastAsia="en-GB"/>
              </w:rPr>
              <w:t xml:space="preserve">Find the gradient of perpendicular lines by using the fact that if two lines are perpendicular the product of their gradients is –1, </w:t>
            </w:r>
            <w:proofErr w:type="gramStart"/>
            <w:r w:rsidRPr="003A2A30">
              <w:rPr>
                <w:rFonts w:cs="Arial"/>
                <w:szCs w:val="20"/>
                <w:lang w:eastAsia="en-GB"/>
              </w:rPr>
              <w:t>e.g.</w:t>
            </w:r>
            <w:proofErr w:type="gramEnd"/>
            <w:r w:rsidRPr="003A2A30">
              <w:rPr>
                <w:rFonts w:cs="Arial"/>
                <w:szCs w:val="20"/>
                <w:lang w:eastAsia="en-GB"/>
              </w:rPr>
              <w:t xml:space="preserve"> find the gradient of a line perpendicular to </w:t>
            </w:r>
            <w:r w:rsidRPr="003A2A30">
              <w:rPr>
                <w:rFonts w:cs="Arial"/>
                <w:i/>
                <w:iCs/>
                <w:szCs w:val="20"/>
                <w:lang w:eastAsia="en-GB"/>
              </w:rPr>
              <w:t xml:space="preserve">y </w:t>
            </w:r>
            <w:r w:rsidRPr="003A2A30">
              <w:rPr>
                <w:rFonts w:cs="Arial"/>
                <w:szCs w:val="20"/>
                <w:lang w:eastAsia="en-GB"/>
              </w:rPr>
              <w:t>= 3</w:t>
            </w:r>
            <w:r w:rsidRPr="003A2A30">
              <w:rPr>
                <w:rFonts w:cs="Arial"/>
                <w:i/>
                <w:iCs/>
                <w:szCs w:val="20"/>
                <w:lang w:eastAsia="en-GB"/>
              </w:rPr>
              <w:t xml:space="preserve">x </w:t>
            </w:r>
            <w:r w:rsidRPr="003A2A30">
              <w:rPr>
                <w:rFonts w:cs="Arial"/>
                <w:szCs w:val="20"/>
                <w:lang w:eastAsia="en-GB"/>
              </w:rPr>
              <w:t xml:space="preserve">+ 1. </w:t>
            </w:r>
          </w:p>
          <w:p w14:paraId="03D6D07E" w14:textId="77777777" w:rsidR="002F2E5B" w:rsidRPr="003A2A30" w:rsidRDefault="002F2E5B" w:rsidP="001B42A8">
            <w:pPr>
              <w:shd w:val="clear" w:color="auto" w:fill="FEEFE6"/>
              <w:autoSpaceDE w:val="0"/>
              <w:autoSpaceDN w:val="0"/>
              <w:adjustRightInd w:val="0"/>
              <w:rPr>
                <w:rFonts w:cs="Arial"/>
                <w:szCs w:val="20"/>
                <w:lang w:eastAsia="en-GB"/>
              </w:rPr>
            </w:pPr>
          </w:p>
          <w:p w14:paraId="630935CE" w14:textId="77777777" w:rsidR="002F2E5B" w:rsidRDefault="002F2E5B" w:rsidP="001B42A8">
            <w:pPr>
              <w:shd w:val="clear" w:color="auto" w:fill="FEEFE6"/>
              <w:autoSpaceDE w:val="0"/>
              <w:autoSpaceDN w:val="0"/>
              <w:adjustRightInd w:val="0"/>
              <w:rPr>
                <w:rFonts w:cs="Arial"/>
                <w:szCs w:val="20"/>
                <w:lang w:eastAsia="en-GB"/>
              </w:rPr>
            </w:pPr>
            <w:r w:rsidRPr="003A2A30">
              <w:rPr>
                <w:rFonts w:cs="Arial"/>
                <w:szCs w:val="20"/>
                <w:lang w:eastAsia="en-GB"/>
              </w:rPr>
              <w:t xml:space="preserve">Use a variety of examples linking </w:t>
            </w:r>
            <w:r>
              <w:rPr>
                <w:rFonts w:cs="Arial"/>
                <w:szCs w:val="20"/>
                <w:lang w:eastAsia="en-GB"/>
              </w:rPr>
              <w:t xml:space="preserve">to </w:t>
            </w:r>
            <w:r w:rsidRPr="003A2A30">
              <w:rPr>
                <w:rFonts w:cs="Arial"/>
                <w:szCs w:val="20"/>
                <w:lang w:eastAsia="en-GB"/>
              </w:rPr>
              <w:t xml:space="preserve">earlier topics from this unit, </w:t>
            </w:r>
            <w:proofErr w:type="gramStart"/>
            <w:r w:rsidRPr="003A2A30">
              <w:rPr>
                <w:rFonts w:cs="Arial"/>
                <w:szCs w:val="20"/>
                <w:lang w:eastAsia="en-GB"/>
              </w:rPr>
              <w:t>e.g.</w:t>
            </w:r>
            <w:proofErr w:type="gramEnd"/>
            <w:r w:rsidRPr="003A2A30">
              <w:rPr>
                <w:rFonts w:cs="Arial"/>
                <w:szCs w:val="20"/>
                <w:lang w:eastAsia="en-GB"/>
              </w:rPr>
              <w:t xml:space="preserve"> find the equation of a line perpendicular </w:t>
            </w:r>
            <w:r w:rsidRPr="003A2A30">
              <w:rPr>
                <w:rFonts w:cs="Arial"/>
                <w:szCs w:val="20"/>
                <w:lang w:eastAsia="en-GB"/>
              </w:rPr>
              <w:lastRenderedPageBreak/>
              <w:t xml:space="preserve">to one passing through the coordinates (1, 3) and (–2, –9).  </w:t>
            </w:r>
          </w:p>
          <w:p w14:paraId="73621D57" w14:textId="77777777" w:rsidR="002F2E5B" w:rsidRDefault="002F2E5B" w:rsidP="001B42A8">
            <w:pPr>
              <w:shd w:val="clear" w:color="auto" w:fill="FEEFE6"/>
              <w:autoSpaceDE w:val="0"/>
              <w:autoSpaceDN w:val="0"/>
              <w:adjustRightInd w:val="0"/>
              <w:rPr>
                <w:rFonts w:cs="Arial"/>
                <w:szCs w:val="20"/>
                <w:lang w:eastAsia="en-GB"/>
              </w:rPr>
            </w:pPr>
          </w:p>
          <w:p w14:paraId="160C75F7" w14:textId="77777777" w:rsidR="002F2E5B" w:rsidRPr="00C61991" w:rsidRDefault="002F2E5B" w:rsidP="001B42A8">
            <w:pPr>
              <w:shd w:val="clear" w:color="auto" w:fill="FEEFE6"/>
              <w:rPr>
                <w:rFonts w:cs="Arial"/>
                <w:b/>
                <w:bCs/>
                <w:szCs w:val="20"/>
              </w:rPr>
            </w:pPr>
            <w:r>
              <w:rPr>
                <w:rFonts w:cs="Arial"/>
                <w:szCs w:val="20"/>
                <w:lang w:eastAsia="en-GB"/>
              </w:rPr>
              <w:t>To support topics E3.6 and E3.7, learners could do the tasks</w:t>
            </w:r>
            <w:r w:rsidRPr="00016213">
              <w:rPr>
                <w:rFonts w:cs="Arial"/>
                <w:szCs w:val="20"/>
                <w:lang w:eastAsia="en-GB"/>
              </w:rPr>
              <w:t xml:space="preserve"> </w:t>
            </w:r>
            <w:r>
              <w:rPr>
                <w:rFonts w:cs="Arial"/>
                <w:szCs w:val="20"/>
                <w:lang w:eastAsia="en-GB"/>
              </w:rPr>
              <w:t>‘</w:t>
            </w:r>
            <w:r w:rsidRPr="00016213">
              <w:rPr>
                <w:rFonts w:cs="Arial"/>
                <w:szCs w:val="20"/>
              </w:rPr>
              <w:t xml:space="preserve">Enclosing </w:t>
            </w:r>
            <w:r>
              <w:rPr>
                <w:rFonts w:cs="Arial"/>
                <w:szCs w:val="20"/>
              </w:rPr>
              <w:t>S</w:t>
            </w:r>
            <w:r w:rsidRPr="00016213">
              <w:rPr>
                <w:rFonts w:cs="Arial"/>
                <w:szCs w:val="20"/>
              </w:rPr>
              <w:t>quares</w:t>
            </w:r>
            <w:r>
              <w:rPr>
                <w:rFonts w:cs="Arial"/>
                <w:szCs w:val="20"/>
              </w:rPr>
              <w:t>’</w:t>
            </w:r>
            <w:r w:rsidRPr="00016213">
              <w:rPr>
                <w:rFonts w:cs="Arial"/>
                <w:szCs w:val="20"/>
              </w:rPr>
              <w:t xml:space="preserve">: </w:t>
            </w:r>
            <w:hyperlink r:id="rId168" w:history="1">
              <w:r w:rsidRPr="00992AB9">
                <w:rPr>
                  <w:rFonts w:cs="Arial"/>
                  <w:color w:val="0000FF"/>
                  <w:szCs w:val="20"/>
                  <w:u w:val="single"/>
                </w:rPr>
                <w:t>nrich.maths.org/763</w:t>
              </w:r>
            </w:hyperlink>
            <w:r w:rsidRPr="00016213">
              <w:rPr>
                <w:rFonts w:cs="Arial"/>
                <w:szCs w:val="20"/>
              </w:rPr>
              <w:t xml:space="preserve"> and </w:t>
            </w:r>
            <w:r>
              <w:rPr>
                <w:rFonts w:cs="Arial"/>
                <w:szCs w:val="20"/>
              </w:rPr>
              <w:t>‘</w:t>
            </w:r>
            <w:r w:rsidRPr="00016213">
              <w:rPr>
                <w:rFonts w:cs="Arial"/>
                <w:szCs w:val="20"/>
              </w:rPr>
              <w:t xml:space="preserve">Painting </w:t>
            </w:r>
            <w:r>
              <w:rPr>
                <w:rFonts w:cs="Arial"/>
                <w:szCs w:val="20"/>
              </w:rPr>
              <w:t>B</w:t>
            </w:r>
            <w:r w:rsidRPr="00016213">
              <w:rPr>
                <w:rFonts w:cs="Arial"/>
                <w:szCs w:val="20"/>
              </w:rPr>
              <w:t xml:space="preserve">etween the </w:t>
            </w:r>
            <w:r>
              <w:rPr>
                <w:rFonts w:cs="Arial"/>
                <w:szCs w:val="20"/>
              </w:rPr>
              <w:t>L</w:t>
            </w:r>
            <w:r w:rsidRPr="00016213">
              <w:rPr>
                <w:rFonts w:cs="Arial"/>
                <w:szCs w:val="20"/>
              </w:rPr>
              <w:t>ines</w:t>
            </w:r>
            <w:r>
              <w:rPr>
                <w:rFonts w:cs="Arial"/>
                <w:szCs w:val="20"/>
              </w:rPr>
              <w:t>’</w:t>
            </w:r>
            <w:r w:rsidRPr="00016213">
              <w:rPr>
                <w:rFonts w:cs="Arial"/>
                <w:szCs w:val="20"/>
              </w:rPr>
              <w:t xml:space="preserve">: </w:t>
            </w:r>
            <w:hyperlink r:id="rId169" w:history="1">
              <w:r w:rsidRPr="00992AB9">
                <w:rPr>
                  <w:rFonts w:cs="Arial"/>
                  <w:color w:val="0000FF"/>
                  <w:szCs w:val="20"/>
                  <w:u w:val="single"/>
                </w:rPr>
                <w:t>nrich.maths.org/7031</w:t>
              </w:r>
            </w:hyperlink>
            <w:r>
              <w:rPr>
                <w:rFonts w:cs="Arial"/>
                <w:szCs w:val="20"/>
              </w:rPr>
              <w:t xml:space="preserve"> </w:t>
            </w:r>
            <w:r>
              <w:rPr>
                <w:rFonts w:cs="Arial"/>
                <w:b/>
                <w:bCs/>
                <w:szCs w:val="20"/>
              </w:rPr>
              <w:t>(E)</w:t>
            </w:r>
          </w:p>
          <w:p w14:paraId="771632CF" w14:textId="77777777" w:rsidR="002F2E5B" w:rsidRPr="003A2A30" w:rsidRDefault="002F2E5B" w:rsidP="001B42A8">
            <w:pPr>
              <w:shd w:val="clear" w:color="auto" w:fill="FEEFE6"/>
              <w:autoSpaceDE w:val="0"/>
              <w:autoSpaceDN w:val="0"/>
              <w:adjustRightInd w:val="0"/>
              <w:rPr>
                <w:rFonts w:cs="Arial"/>
                <w:szCs w:val="20"/>
                <w:lang w:eastAsia="en-GB"/>
              </w:rPr>
            </w:pPr>
          </w:p>
          <w:p w14:paraId="29A8243D" w14:textId="77777777" w:rsidR="002F2E5B" w:rsidRPr="003A2A30" w:rsidRDefault="002F2E5B" w:rsidP="001B42A8">
            <w:pPr>
              <w:shd w:val="clear" w:color="auto" w:fill="FEEFE6"/>
              <w:autoSpaceDE w:val="0"/>
              <w:autoSpaceDN w:val="0"/>
              <w:adjustRightInd w:val="0"/>
              <w:rPr>
                <w:rFonts w:cs="Arial"/>
                <w:szCs w:val="20"/>
                <w:lang w:eastAsia="en-GB"/>
              </w:rPr>
            </w:pPr>
            <w:r w:rsidRPr="003A2A30">
              <w:rPr>
                <w:rFonts w:cs="Arial"/>
                <w:szCs w:val="20"/>
                <w:lang w:eastAsia="en-GB"/>
              </w:rPr>
              <w:t>You could use the following resource</w:t>
            </w:r>
            <w:r>
              <w:rPr>
                <w:rFonts w:cs="Arial"/>
                <w:szCs w:val="20"/>
                <w:lang w:eastAsia="en-GB"/>
              </w:rPr>
              <w:t>s</w:t>
            </w:r>
            <w:r w:rsidRPr="003A2A30">
              <w:rPr>
                <w:rFonts w:cs="Arial"/>
                <w:szCs w:val="20"/>
                <w:lang w:eastAsia="en-GB"/>
              </w:rPr>
              <w:t xml:space="preserve"> to assess learners’ understanding of this </w:t>
            </w:r>
            <w:r>
              <w:rPr>
                <w:rFonts w:cs="Arial"/>
                <w:szCs w:val="20"/>
                <w:lang w:eastAsia="en-GB"/>
              </w:rPr>
              <w:t>topic</w:t>
            </w:r>
            <w:r w:rsidRPr="003A2A30">
              <w:rPr>
                <w:rFonts w:cs="Arial"/>
                <w:szCs w:val="20"/>
                <w:lang w:eastAsia="en-GB"/>
              </w:rPr>
              <w:t xml:space="preserve"> </w:t>
            </w:r>
            <w:r>
              <w:rPr>
                <w:rFonts w:cs="Arial"/>
                <w:szCs w:val="20"/>
                <w:lang w:eastAsia="en-GB"/>
              </w:rPr>
              <w:t>(</w:t>
            </w:r>
            <w:r w:rsidRPr="003A2A30">
              <w:rPr>
                <w:rFonts w:cs="Arial"/>
                <w:szCs w:val="20"/>
                <w:lang w:eastAsia="en-GB"/>
              </w:rPr>
              <w:t xml:space="preserve">along with </w:t>
            </w:r>
            <w:r>
              <w:rPr>
                <w:rFonts w:cs="Arial"/>
                <w:szCs w:val="20"/>
                <w:lang w:eastAsia="en-GB"/>
              </w:rPr>
              <w:t>topics</w:t>
            </w:r>
            <w:r w:rsidRPr="003A2A30">
              <w:rPr>
                <w:rFonts w:cs="Arial"/>
                <w:szCs w:val="20"/>
                <w:lang w:eastAsia="en-GB"/>
              </w:rPr>
              <w:t xml:space="preserve"> </w:t>
            </w:r>
            <w:r w:rsidRPr="0030686F">
              <w:rPr>
                <w:rFonts w:cs="Arial"/>
                <w:szCs w:val="20"/>
                <w:lang w:eastAsia="en-GB"/>
              </w:rPr>
              <w:t>3.3</w:t>
            </w:r>
            <w:r>
              <w:rPr>
                <w:rFonts w:cs="Arial"/>
                <w:szCs w:val="20"/>
                <w:lang w:eastAsia="en-GB"/>
              </w:rPr>
              <w:t>, 3.4, 3.5</w:t>
            </w:r>
            <w:r w:rsidRPr="0030686F">
              <w:rPr>
                <w:rFonts w:cs="Arial"/>
                <w:szCs w:val="20"/>
                <w:lang w:eastAsia="en-GB"/>
              </w:rPr>
              <w:t xml:space="preserve"> and 3.</w:t>
            </w:r>
            <w:r>
              <w:rPr>
                <w:rFonts w:cs="Arial"/>
                <w:szCs w:val="20"/>
                <w:lang w:eastAsia="en-GB"/>
              </w:rPr>
              <w:t>6</w:t>
            </w:r>
            <w:r w:rsidRPr="003A2A30">
              <w:rPr>
                <w:rFonts w:cs="Arial"/>
                <w:szCs w:val="20"/>
                <w:lang w:eastAsia="en-GB"/>
              </w:rPr>
              <w:t xml:space="preserve">) </w:t>
            </w:r>
            <w:r w:rsidRPr="003A2A30">
              <w:rPr>
                <w:rFonts w:cs="Arial"/>
                <w:b/>
                <w:szCs w:val="20"/>
                <w:lang w:eastAsia="en-GB"/>
              </w:rPr>
              <w:t>(I) (F)</w:t>
            </w:r>
            <w:r w:rsidRPr="003A2A30">
              <w:rPr>
                <w:rFonts w:cs="Arial"/>
                <w:szCs w:val="20"/>
                <w:lang w:eastAsia="en-GB"/>
              </w:rPr>
              <w:t>:</w:t>
            </w:r>
          </w:p>
          <w:p w14:paraId="32830783" w14:textId="77777777" w:rsidR="002F2E5B" w:rsidRPr="003A2A30" w:rsidRDefault="002F2E5B" w:rsidP="00F72313">
            <w:pPr>
              <w:pStyle w:val="ListParagraph"/>
              <w:numPr>
                <w:ilvl w:val="0"/>
                <w:numId w:val="14"/>
              </w:numPr>
              <w:shd w:val="clear" w:color="auto" w:fill="FEEFE6"/>
              <w:autoSpaceDE w:val="0"/>
              <w:autoSpaceDN w:val="0"/>
              <w:adjustRightInd w:val="0"/>
              <w:ind w:left="343" w:hanging="283"/>
              <w:rPr>
                <w:rFonts w:cs="Arial"/>
                <w:lang w:eastAsia="en-GB"/>
              </w:rPr>
            </w:pPr>
            <w:r w:rsidRPr="003A2A30">
              <w:rPr>
                <w:rFonts w:cs="Arial"/>
                <w:lang w:eastAsia="en-GB"/>
              </w:rPr>
              <w:t xml:space="preserve">Parallel lines: </w:t>
            </w:r>
            <w:hyperlink r:id="rId170" w:history="1">
              <w:r w:rsidRPr="003A2A30">
                <w:rPr>
                  <w:rStyle w:val="Hyperlink"/>
                  <w:rFonts w:cs="Arial"/>
                  <w:lang w:eastAsia="en-GB"/>
                </w:rPr>
                <w:t>www.mathsisfun.com/algebra/line-parallel-perpendicular.html</w:t>
              </w:r>
            </w:hyperlink>
          </w:p>
          <w:p w14:paraId="67C3EDC6" w14:textId="77777777" w:rsidR="002F2E5B" w:rsidRPr="003A2A30" w:rsidRDefault="002F2E5B" w:rsidP="00F72313">
            <w:pPr>
              <w:pStyle w:val="ListParagraph"/>
              <w:numPr>
                <w:ilvl w:val="0"/>
                <w:numId w:val="14"/>
              </w:numPr>
              <w:shd w:val="clear" w:color="auto" w:fill="FEEFE6"/>
              <w:autoSpaceDE w:val="0"/>
              <w:autoSpaceDN w:val="0"/>
              <w:adjustRightInd w:val="0"/>
              <w:ind w:left="343" w:hanging="283"/>
              <w:rPr>
                <w:rFonts w:cs="Arial"/>
                <w:lang w:eastAsia="en-GB"/>
              </w:rPr>
            </w:pPr>
            <w:r w:rsidRPr="003A2A30">
              <w:rPr>
                <w:rFonts w:cs="Arial"/>
                <w:lang w:eastAsia="en-GB"/>
              </w:rPr>
              <w:t xml:space="preserve">Lots of </w:t>
            </w:r>
            <w:proofErr w:type="gramStart"/>
            <w:r w:rsidRPr="003A2A30">
              <w:rPr>
                <w:rFonts w:cs="Arial"/>
                <w:lang w:eastAsia="en-GB"/>
              </w:rPr>
              <w:t>lines!:</w:t>
            </w:r>
            <w:proofErr w:type="gramEnd"/>
            <w:r w:rsidRPr="003A2A30">
              <w:rPr>
                <w:rFonts w:cs="Arial"/>
                <w:lang w:eastAsia="en-GB"/>
              </w:rPr>
              <w:t xml:space="preserve"> </w:t>
            </w:r>
            <w:hyperlink r:id="rId171" w:history="1">
              <w:r w:rsidRPr="003A2A30">
                <w:rPr>
                  <w:rStyle w:val="Hyperlink"/>
                  <w:rFonts w:cs="Arial"/>
                  <w:lang w:eastAsia="en-GB"/>
                </w:rPr>
                <w:t>undergroundmathematics.org/geometry-of-equations/lots-of-lines</w:t>
              </w:r>
            </w:hyperlink>
            <w:r w:rsidRPr="003A2A30">
              <w:rPr>
                <w:rFonts w:cs="Arial"/>
                <w:lang w:eastAsia="en-GB"/>
              </w:rPr>
              <w:t xml:space="preserve"> </w:t>
            </w:r>
          </w:p>
          <w:p w14:paraId="6285C62E" w14:textId="77777777" w:rsidR="002F2E5B" w:rsidRPr="003A2A30" w:rsidRDefault="002F2E5B" w:rsidP="001B42A8">
            <w:pPr>
              <w:pStyle w:val="ListParagraph"/>
              <w:autoSpaceDE w:val="0"/>
              <w:autoSpaceDN w:val="0"/>
              <w:adjustRightInd w:val="0"/>
              <w:ind w:left="343"/>
              <w:rPr>
                <w:rFonts w:cs="Arial"/>
                <w:lang w:eastAsia="en-GB"/>
              </w:rPr>
            </w:pPr>
          </w:p>
          <w:tbl>
            <w:tblPr>
              <w:tblStyle w:val="TableGrid"/>
              <w:tblW w:w="0" w:type="auto"/>
              <w:tblLayout w:type="fixed"/>
              <w:tblLook w:val="04A0" w:firstRow="1" w:lastRow="0" w:firstColumn="1" w:lastColumn="0" w:noHBand="0" w:noVBand="1"/>
            </w:tblPr>
            <w:tblGrid>
              <w:gridCol w:w="1809"/>
              <w:gridCol w:w="7882"/>
            </w:tblGrid>
            <w:tr w:rsidR="002F2E5B" w:rsidRPr="003A2A30" w14:paraId="05FF081B"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4110B937" w14:textId="77777777" w:rsidR="002F2E5B" w:rsidRPr="003A2A30" w:rsidRDefault="002F2E5B" w:rsidP="001B42A8">
                  <w:pPr>
                    <w:rPr>
                      <w:rFonts w:cs="Arial"/>
                      <w:spacing w:val="-1"/>
                      <w:szCs w:val="20"/>
                    </w:rPr>
                  </w:pPr>
                  <w:r w:rsidRPr="003A2A30">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399E390A" w14:textId="77777777" w:rsidR="002F2E5B" w:rsidRPr="003A2A30" w:rsidRDefault="002F2E5B" w:rsidP="001B42A8">
                  <w:pPr>
                    <w:rPr>
                      <w:rFonts w:cs="Arial"/>
                      <w:spacing w:val="-1"/>
                      <w:szCs w:val="20"/>
                    </w:rPr>
                  </w:pPr>
                  <w:r w:rsidRPr="003A2A30">
                    <w:rPr>
                      <w:rFonts w:cs="Arial"/>
                      <w:spacing w:val="-1"/>
                      <w:szCs w:val="20"/>
                    </w:rPr>
                    <w:t xml:space="preserve"> </w:t>
                  </w:r>
                </w:p>
              </w:tc>
            </w:tr>
            <w:tr w:rsidR="002F2E5B" w:rsidRPr="003A2A30" w14:paraId="38DB6ABB"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FFFFFF" w:themeFill="background1"/>
                </w:tcPr>
                <w:p w14:paraId="23E6B4A0" w14:textId="77777777" w:rsidR="002F2E5B" w:rsidRPr="003A2A30" w:rsidRDefault="002F2E5B" w:rsidP="001B42A8">
                  <w:pPr>
                    <w:rPr>
                      <w:rFonts w:cs="Arial"/>
                      <w:spacing w:val="-1"/>
                      <w:szCs w:val="20"/>
                    </w:rPr>
                  </w:pPr>
                  <w:r>
                    <w:rPr>
                      <w:rFonts w:cs="Arial"/>
                      <w:spacing w:val="-1"/>
                      <w:szCs w:val="20"/>
                    </w:rPr>
                    <w:t>Teaching Pack</w:t>
                  </w:r>
                  <w:r w:rsidRPr="003A2A30">
                    <w:rPr>
                      <w:rFonts w:cs="Arial"/>
                      <w:spacing w:val="-1"/>
                      <w:szCs w:val="20"/>
                    </w:rPr>
                    <w:t>: Straight line graphs</w:t>
                  </w:r>
                </w:p>
                <w:p w14:paraId="64AC162B" w14:textId="77777777" w:rsidR="002F2E5B" w:rsidRPr="003A2A30" w:rsidRDefault="002F2E5B" w:rsidP="001B42A8">
                  <w:pPr>
                    <w:rPr>
                      <w:rFonts w:cs="Arial"/>
                      <w:spacing w:val="-1"/>
                      <w:szCs w:val="20"/>
                    </w:rPr>
                  </w:pPr>
                  <w:r w:rsidRPr="003A2A30">
                    <w:rPr>
                      <w:rFonts w:cs="Arial"/>
                      <w:spacing w:val="-1"/>
                      <w:szCs w:val="20"/>
                    </w:rPr>
                    <w:t xml:space="preserve">The </w:t>
                  </w:r>
                  <w:r>
                    <w:rPr>
                      <w:rFonts w:cs="Arial"/>
                      <w:spacing w:val="-1"/>
                      <w:szCs w:val="20"/>
                    </w:rPr>
                    <w:t>Teaching Pack</w:t>
                  </w:r>
                  <w:r w:rsidRPr="003A2A30">
                    <w:rPr>
                      <w:rFonts w:cs="Arial"/>
                      <w:spacing w:val="-1"/>
                      <w:szCs w:val="20"/>
                    </w:rPr>
                    <w:t xml:space="preserve"> includes a lesson on finding the gradient of parallel and perpendicular lines.</w:t>
                  </w:r>
                </w:p>
              </w:tc>
            </w:tr>
          </w:tbl>
          <w:p w14:paraId="549A4C1E" w14:textId="77777777" w:rsidR="002F2E5B" w:rsidRPr="003A2A30" w:rsidRDefault="002F2E5B" w:rsidP="001B42A8">
            <w:pPr>
              <w:autoSpaceDE w:val="0"/>
              <w:autoSpaceDN w:val="0"/>
              <w:adjustRightInd w:val="0"/>
              <w:rPr>
                <w:rFonts w:cs="Arial"/>
                <w:szCs w:val="20"/>
                <w:lang w:eastAsia="en-GB"/>
              </w:rPr>
            </w:pPr>
          </w:p>
        </w:tc>
      </w:tr>
      <w:tr w:rsidR="00FF66C7" w:rsidRPr="004A4E17" w14:paraId="265DF7CC" w14:textId="77777777" w:rsidTr="001B42A8">
        <w:tblPrEx>
          <w:tblCellMar>
            <w:top w:w="0" w:type="dxa"/>
            <w:bottom w:w="0" w:type="dxa"/>
          </w:tblCellMar>
        </w:tblPrEx>
        <w:tc>
          <w:tcPr>
            <w:tcW w:w="2552" w:type="dxa"/>
            <w:tcMar>
              <w:top w:w="113" w:type="dxa"/>
              <w:bottom w:w="113" w:type="dxa"/>
            </w:tcMar>
          </w:tcPr>
          <w:p w14:paraId="50F46030" w14:textId="77777777" w:rsidR="00FF66C7" w:rsidRDefault="00FF66C7" w:rsidP="001B42A8">
            <w:pPr>
              <w:pStyle w:val="BodyText"/>
              <w:rPr>
                <w:lang w:eastAsia="en-GB"/>
              </w:rPr>
            </w:pPr>
            <w:r w:rsidRPr="000420CE">
              <w:rPr>
                <w:lang w:eastAsia="en-GB"/>
              </w:rPr>
              <w:lastRenderedPageBreak/>
              <w:t xml:space="preserve">C1.10 </w:t>
            </w:r>
          </w:p>
          <w:p w14:paraId="4A1AF7CA" w14:textId="5CA6216C" w:rsidR="00FF66C7" w:rsidRPr="004A4E17" w:rsidRDefault="00FF66C7" w:rsidP="001B42A8">
            <w:pPr>
              <w:pStyle w:val="BodyText"/>
              <w:rPr>
                <w:lang w:eastAsia="en-GB"/>
              </w:rPr>
            </w:pPr>
            <w:r w:rsidRPr="000420CE">
              <w:rPr>
                <w:lang w:eastAsia="en-GB"/>
              </w:rPr>
              <w:t xml:space="preserve">and </w:t>
            </w:r>
            <w:r w:rsidRPr="001B42A8">
              <w:rPr>
                <w:shd w:val="clear" w:color="auto" w:fill="FEEFE6"/>
                <w:lang w:eastAsia="en-GB"/>
              </w:rPr>
              <w:t>E1.10</w:t>
            </w:r>
            <w:r w:rsidR="007F64C2" w:rsidRPr="007F64C2">
              <w:rPr>
                <w:lang w:eastAsia="en-GB"/>
              </w:rPr>
              <w:t xml:space="preserve"> Limits of accuracy</w:t>
            </w:r>
          </w:p>
        </w:tc>
        <w:tc>
          <w:tcPr>
            <w:tcW w:w="2126" w:type="dxa"/>
            <w:tcMar>
              <w:top w:w="113" w:type="dxa"/>
              <w:bottom w:w="113" w:type="dxa"/>
            </w:tcMar>
          </w:tcPr>
          <w:p w14:paraId="07A0DEDF" w14:textId="77777777" w:rsidR="00FF66C7" w:rsidRPr="000420CE" w:rsidRDefault="00FF66C7" w:rsidP="008D39B7">
            <w:pPr>
              <w:pStyle w:val="BodyText"/>
              <w:numPr>
                <w:ilvl w:val="0"/>
                <w:numId w:val="72"/>
              </w:numPr>
              <w:ind w:left="323" w:hanging="283"/>
              <w:rPr>
                <w:lang w:eastAsia="en-GB"/>
              </w:rPr>
            </w:pPr>
            <w:r w:rsidRPr="000420CE">
              <w:rPr>
                <w:lang w:eastAsia="en-GB"/>
              </w:rPr>
              <w:t xml:space="preserve">Give upper and lower bounds for data </w:t>
            </w:r>
            <w:r>
              <w:rPr>
                <w:lang w:eastAsia="en-GB"/>
              </w:rPr>
              <w:t>rounded</w:t>
            </w:r>
            <w:r w:rsidRPr="000420CE">
              <w:rPr>
                <w:lang w:eastAsia="en-GB"/>
              </w:rPr>
              <w:t xml:space="preserve"> to a specified accuracy.</w:t>
            </w:r>
          </w:p>
          <w:p w14:paraId="4192C65C" w14:textId="77777777" w:rsidR="00FF66C7" w:rsidRPr="000420CE" w:rsidRDefault="00FF66C7" w:rsidP="00AF5430">
            <w:pPr>
              <w:pStyle w:val="BodyText"/>
              <w:ind w:left="323" w:hanging="283"/>
              <w:rPr>
                <w:lang w:eastAsia="en-GB"/>
              </w:rPr>
            </w:pPr>
          </w:p>
          <w:p w14:paraId="36D09DDA" w14:textId="77777777" w:rsidR="00FF66C7" w:rsidRPr="004A4E17" w:rsidRDefault="00FF66C7" w:rsidP="008D39B7">
            <w:pPr>
              <w:pStyle w:val="ListParagraph"/>
              <w:numPr>
                <w:ilvl w:val="0"/>
                <w:numId w:val="72"/>
              </w:numPr>
              <w:shd w:val="clear" w:color="auto" w:fill="FEEFE6"/>
              <w:autoSpaceDE w:val="0"/>
              <w:autoSpaceDN w:val="0"/>
              <w:adjustRightInd w:val="0"/>
              <w:ind w:left="323" w:hanging="283"/>
              <w:rPr>
                <w:lang w:eastAsia="en-GB"/>
              </w:rPr>
            </w:pPr>
            <w:r w:rsidRPr="00AF5430">
              <w:rPr>
                <w:rFonts w:cs="Arial"/>
                <w:shd w:val="clear" w:color="auto" w:fill="FEEFE6"/>
                <w:lang w:eastAsia="en-GB"/>
              </w:rPr>
              <w:t>Find upper and lower bounds of the results of calculations which have used data rounded to a specified accuracy</w:t>
            </w:r>
            <w:r w:rsidRPr="00AF5430">
              <w:rPr>
                <w:shd w:val="clear" w:color="auto" w:fill="FEEFE6"/>
                <w:lang w:eastAsia="en-GB"/>
              </w:rPr>
              <w:t>.</w:t>
            </w:r>
          </w:p>
        </w:tc>
        <w:tc>
          <w:tcPr>
            <w:tcW w:w="9923" w:type="dxa"/>
            <w:tcMar>
              <w:top w:w="113" w:type="dxa"/>
              <w:bottom w:w="113" w:type="dxa"/>
            </w:tcMar>
          </w:tcPr>
          <w:p w14:paraId="7C447348" w14:textId="77777777" w:rsidR="00FF66C7" w:rsidRPr="000420CE" w:rsidRDefault="00FF66C7" w:rsidP="001B42A8">
            <w:pPr>
              <w:autoSpaceDE w:val="0"/>
              <w:autoSpaceDN w:val="0"/>
              <w:adjustRightInd w:val="0"/>
              <w:rPr>
                <w:rFonts w:cs="Arial"/>
                <w:szCs w:val="20"/>
                <w:lang w:eastAsia="en-GB"/>
              </w:rPr>
            </w:pPr>
            <w:r w:rsidRPr="000420CE">
              <w:rPr>
                <w:rFonts w:cs="Arial"/>
                <w:szCs w:val="20"/>
                <w:lang w:eastAsia="en-GB"/>
              </w:rPr>
              <w:t xml:space="preserve">Start this topic </w:t>
            </w:r>
            <w:r>
              <w:rPr>
                <w:rFonts w:cs="Arial"/>
                <w:szCs w:val="20"/>
                <w:lang w:eastAsia="en-GB"/>
              </w:rPr>
              <w:t>by giving learners problems</w:t>
            </w:r>
            <w:r w:rsidRPr="000420CE">
              <w:rPr>
                <w:rFonts w:cs="Arial"/>
                <w:szCs w:val="20"/>
                <w:lang w:eastAsia="en-GB"/>
              </w:rPr>
              <w:t xml:space="preserve"> to determine upper and lower bounds for data. Use simple examples and then progressively harder ones, such as: ‘a length, </w:t>
            </w:r>
            <w:r w:rsidRPr="000420CE">
              <w:rPr>
                <w:rFonts w:cs="Arial"/>
                <w:i/>
                <w:szCs w:val="20"/>
                <w:lang w:eastAsia="en-GB"/>
              </w:rPr>
              <w:t>l</w:t>
            </w:r>
            <w:r w:rsidRPr="000420CE">
              <w:rPr>
                <w:rFonts w:cs="Arial"/>
                <w:szCs w:val="20"/>
                <w:lang w:eastAsia="en-GB"/>
              </w:rPr>
              <w:t xml:space="preserve">, measured as 3 cm to the nearest millimetre has lower bound 2.95 cm and upper bound 3.05 cm’. Emphasise that the bounds, in this case, are not 2.5 and 3.5, which would be a common misconception. Show learners how this information can be written using inequality signs, </w:t>
            </w:r>
            <w:proofErr w:type="gramStart"/>
            <w:r w:rsidRPr="000420CE">
              <w:rPr>
                <w:rFonts w:cs="Arial"/>
                <w:szCs w:val="20"/>
                <w:lang w:eastAsia="en-GB"/>
              </w:rPr>
              <w:t>e.g.</w:t>
            </w:r>
            <w:proofErr w:type="gramEnd"/>
            <w:r w:rsidRPr="000420CE">
              <w:rPr>
                <w:rFonts w:cs="Arial"/>
                <w:szCs w:val="20"/>
                <w:lang w:eastAsia="en-GB"/>
              </w:rPr>
              <w:t xml:space="preserve"> 2.95 cm ≤ </w:t>
            </w:r>
            <w:r w:rsidRPr="000420CE">
              <w:rPr>
                <w:rFonts w:cs="Arial"/>
                <w:i/>
                <w:szCs w:val="20"/>
                <w:lang w:eastAsia="en-GB"/>
              </w:rPr>
              <w:t>l</w:t>
            </w:r>
            <w:r w:rsidRPr="000420CE">
              <w:rPr>
                <w:rFonts w:cs="Arial"/>
                <w:szCs w:val="20"/>
                <w:lang w:eastAsia="en-GB"/>
              </w:rPr>
              <w:t xml:space="preserve"> &lt; 3.05 cm. </w:t>
            </w:r>
            <w:r w:rsidRPr="000420CE">
              <w:rPr>
                <w:rFonts w:cs="Arial"/>
                <w:b/>
                <w:szCs w:val="20"/>
                <w:lang w:eastAsia="en-GB"/>
              </w:rPr>
              <w:t xml:space="preserve"> </w:t>
            </w:r>
          </w:p>
          <w:p w14:paraId="69078F1C" w14:textId="77777777" w:rsidR="00FF66C7" w:rsidRPr="000420CE" w:rsidRDefault="00FF66C7" w:rsidP="001B42A8">
            <w:pPr>
              <w:autoSpaceDE w:val="0"/>
              <w:autoSpaceDN w:val="0"/>
              <w:adjustRightInd w:val="0"/>
              <w:rPr>
                <w:rFonts w:cs="Arial"/>
                <w:szCs w:val="20"/>
                <w:lang w:eastAsia="en-GB"/>
              </w:rPr>
            </w:pPr>
          </w:p>
          <w:p w14:paraId="620A0C0C" w14:textId="77777777" w:rsidR="00FF66C7" w:rsidRPr="000420CE" w:rsidRDefault="00FF66C7" w:rsidP="001B42A8">
            <w:pPr>
              <w:shd w:val="clear" w:color="auto" w:fill="FEEFE6"/>
              <w:autoSpaceDE w:val="0"/>
              <w:autoSpaceDN w:val="0"/>
              <w:adjustRightInd w:val="0"/>
              <w:rPr>
                <w:rFonts w:cs="Arial"/>
                <w:b/>
                <w:szCs w:val="20"/>
                <w:lang w:eastAsia="en-GB"/>
              </w:rPr>
            </w:pPr>
            <w:r w:rsidRPr="000420CE">
              <w:rPr>
                <w:rFonts w:cs="Arial"/>
                <w:szCs w:val="20"/>
                <w:lang w:eastAsia="en-GB"/>
              </w:rPr>
              <w:t xml:space="preserve">For </w:t>
            </w:r>
            <w:r>
              <w:rPr>
                <w:rFonts w:cs="Arial"/>
                <w:szCs w:val="20"/>
                <w:lang w:eastAsia="en-GB"/>
              </w:rPr>
              <w:t>E</w:t>
            </w:r>
            <w:r w:rsidRPr="000420CE">
              <w:rPr>
                <w:rFonts w:cs="Arial"/>
                <w:szCs w:val="20"/>
                <w:lang w:eastAsia="en-GB"/>
              </w:rPr>
              <w:t xml:space="preserve">xtended learners, move on to looking at upper and lower bounds for quantities calculated from given formulae. </w:t>
            </w:r>
          </w:p>
          <w:p w14:paraId="367D1143" w14:textId="77777777" w:rsidR="00FF66C7" w:rsidRPr="000420CE" w:rsidRDefault="00FF66C7" w:rsidP="001B42A8">
            <w:pPr>
              <w:autoSpaceDE w:val="0"/>
              <w:autoSpaceDN w:val="0"/>
              <w:adjustRightInd w:val="0"/>
              <w:rPr>
                <w:rFonts w:cs="Arial"/>
                <w:szCs w:val="20"/>
                <w:lang w:eastAsia="en-GB"/>
              </w:rPr>
            </w:pPr>
          </w:p>
          <w:p w14:paraId="770BF634" w14:textId="77777777" w:rsidR="00FF66C7" w:rsidRPr="000420CE" w:rsidRDefault="00FF66C7" w:rsidP="001B42A8">
            <w:pPr>
              <w:autoSpaceDE w:val="0"/>
              <w:autoSpaceDN w:val="0"/>
              <w:adjustRightInd w:val="0"/>
              <w:rPr>
                <w:rFonts w:cs="Arial"/>
                <w:szCs w:val="20"/>
                <w:lang w:eastAsia="en-GB"/>
              </w:rPr>
            </w:pPr>
            <w:r w:rsidRPr="000420CE">
              <w:rPr>
                <w:rFonts w:cs="Arial"/>
                <w:szCs w:val="20"/>
                <w:lang w:eastAsia="en-GB"/>
              </w:rPr>
              <w:t>To check their understanding, learners try past paper question</w:t>
            </w:r>
            <w:r>
              <w:rPr>
                <w:rFonts w:cs="Arial"/>
                <w:szCs w:val="20"/>
                <w:lang w:eastAsia="en-GB"/>
              </w:rPr>
              <w:t>s</w:t>
            </w:r>
            <w:r w:rsidRPr="000420CE">
              <w:rPr>
                <w:rFonts w:cs="Arial"/>
                <w:szCs w:val="20"/>
                <w:lang w:eastAsia="en-GB"/>
              </w:rPr>
              <w:t xml:space="preserve">. </w:t>
            </w:r>
            <w:r w:rsidRPr="000420CE">
              <w:rPr>
                <w:rFonts w:cs="Arial"/>
                <w:b/>
                <w:szCs w:val="20"/>
                <w:lang w:eastAsia="en-GB"/>
              </w:rPr>
              <w:t>(F)</w:t>
            </w:r>
          </w:p>
          <w:p w14:paraId="20F111F1" w14:textId="77777777" w:rsidR="00FF66C7" w:rsidRPr="000420CE" w:rsidRDefault="00FF66C7" w:rsidP="001B42A8">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50"/>
              <w:gridCol w:w="7699"/>
            </w:tblGrid>
            <w:tr w:rsidR="00FF66C7" w:rsidRPr="000420CE" w14:paraId="4335CE32" w14:textId="77777777" w:rsidTr="001B42A8">
              <w:trPr>
                <w:trHeight w:val="195"/>
              </w:trPr>
              <w:tc>
                <w:tcPr>
                  <w:tcW w:w="1850" w:type="dxa"/>
                  <w:tcBorders>
                    <w:top w:val="single" w:sz="4" w:space="0" w:color="43B6E6"/>
                    <w:left w:val="single" w:sz="4" w:space="0" w:color="43B6E6"/>
                    <w:bottom w:val="single" w:sz="4" w:space="0" w:color="43B6E6"/>
                    <w:right w:val="single" w:sz="4" w:space="0" w:color="43B6E6"/>
                  </w:tcBorders>
                  <w:shd w:val="clear" w:color="auto" w:fill="43B6E6"/>
                </w:tcPr>
                <w:p w14:paraId="5B4A1780" w14:textId="77777777" w:rsidR="00FF66C7" w:rsidRPr="000420CE" w:rsidRDefault="00FF66C7" w:rsidP="001B42A8">
                  <w:pPr>
                    <w:rPr>
                      <w:rFonts w:cs="Arial"/>
                      <w:spacing w:val="-1"/>
                      <w:szCs w:val="20"/>
                    </w:rPr>
                  </w:pPr>
                  <w:r w:rsidRPr="000420CE">
                    <w:rPr>
                      <w:rFonts w:cs="Arial"/>
                      <w:color w:val="FFFFFF" w:themeColor="background1"/>
                      <w:spacing w:val="-1"/>
                      <w:szCs w:val="20"/>
                    </w:rPr>
                    <w:t>Resource Plus</w:t>
                  </w:r>
                </w:p>
              </w:tc>
              <w:tc>
                <w:tcPr>
                  <w:tcW w:w="7699" w:type="dxa"/>
                  <w:tcBorders>
                    <w:top w:val="nil"/>
                    <w:left w:val="single" w:sz="4" w:space="0" w:color="43B6E6"/>
                    <w:bottom w:val="single" w:sz="4" w:space="0" w:color="43B6E6"/>
                    <w:right w:val="nil"/>
                  </w:tcBorders>
                </w:tcPr>
                <w:p w14:paraId="4474783E" w14:textId="77777777" w:rsidR="00FF66C7" w:rsidRPr="000420CE" w:rsidRDefault="00FF66C7" w:rsidP="001B42A8">
                  <w:pPr>
                    <w:rPr>
                      <w:rFonts w:cs="Arial"/>
                      <w:spacing w:val="-1"/>
                      <w:szCs w:val="20"/>
                    </w:rPr>
                  </w:pPr>
                  <w:r w:rsidRPr="000420CE">
                    <w:rPr>
                      <w:rFonts w:cs="Arial"/>
                      <w:spacing w:val="-1"/>
                      <w:szCs w:val="20"/>
                    </w:rPr>
                    <w:t xml:space="preserve"> </w:t>
                  </w:r>
                </w:p>
              </w:tc>
            </w:tr>
            <w:tr w:rsidR="00FF66C7" w:rsidRPr="000420CE" w14:paraId="431045FC" w14:textId="77777777" w:rsidTr="001B42A8">
              <w:trPr>
                <w:trHeight w:val="1638"/>
              </w:trPr>
              <w:tc>
                <w:tcPr>
                  <w:tcW w:w="9549" w:type="dxa"/>
                  <w:gridSpan w:val="2"/>
                  <w:tcBorders>
                    <w:top w:val="single" w:sz="4" w:space="0" w:color="43B6E6"/>
                    <w:left w:val="single" w:sz="4" w:space="0" w:color="43B6E6"/>
                    <w:bottom w:val="single" w:sz="4" w:space="0" w:color="43B6E6"/>
                    <w:right w:val="single" w:sz="4" w:space="0" w:color="43B6E6"/>
                  </w:tcBorders>
                  <w:shd w:val="clear" w:color="auto" w:fill="auto"/>
                </w:tcPr>
                <w:p w14:paraId="02342EAE" w14:textId="77777777" w:rsidR="00FF66C7" w:rsidRPr="000420CE" w:rsidRDefault="00FF66C7" w:rsidP="001B42A8">
                  <w:pPr>
                    <w:rPr>
                      <w:rFonts w:cs="Arial"/>
                      <w:spacing w:val="-1"/>
                      <w:szCs w:val="20"/>
                    </w:rPr>
                  </w:pPr>
                  <w:r>
                    <w:rPr>
                      <w:rFonts w:cs="Arial"/>
                      <w:spacing w:val="-1"/>
                      <w:szCs w:val="20"/>
                    </w:rPr>
                    <w:t>Teaching Pack</w:t>
                  </w:r>
                  <w:r w:rsidRPr="000420CE">
                    <w:rPr>
                      <w:rFonts w:cs="Arial"/>
                      <w:spacing w:val="-1"/>
                      <w:szCs w:val="20"/>
                    </w:rPr>
                    <w:t>: Accuracy and bounds</w:t>
                  </w:r>
                </w:p>
                <w:p w14:paraId="26EF8CDF" w14:textId="77777777" w:rsidR="00FF66C7" w:rsidRPr="000420CE" w:rsidRDefault="00FF66C7" w:rsidP="001B42A8">
                  <w:pPr>
                    <w:rPr>
                      <w:rFonts w:cs="Arial"/>
                      <w:spacing w:val="-1"/>
                      <w:szCs w:val="20"/>
                    </w:rPr>
                  </w:pPr>
                  <w:r w:rsidRPr="000420CE">
                    <w:rPr>
                      <w:rFonts w:cs="Arial"/>
                      <w:spacing w:val="-1"/>
                      <w:szCs w:val="20"/>
                    </w:rPr>
                    <w:t xml:space="preserve">This </w:t>
                  </w:r>
                  <w:r>
                    <w:rPr>
                      <w:rFonts w:cs="Arial"/>
                      <w:spacing w:val="-1"/>
                      <w:szCs w:val="20"/>
                    </w:rPr>
                    <w:t>Teaching Pack</w:t>
                  </w:r>
                  <w:r w:rsidRPr="000420CE">
                    <w:rPr>
                      <w:rFonts w:cs="Arial"/>
                      <w:spacing w:val="-1"/>
                      <w:szCs w:val="20"/>
                    </w:rPr>
                    <w:t xml:space="preserve"> includes lessons that cover the following:</w:t>
                  </w:r>
                </w:p>
                <w:p w14:paraId="4EFC21AD" w14:textId="77777777" w:rsidR="00FF66C7" w:rsidRPr="000420CE" w:rsidRDefault="00FF66C7" w:rsidP="00F72313">
                  <w:pPr>
                    <w:pStyle w:val="ListParagraph"/>
                    <w:numPr>
                      <w:ilvl w:val="0"/>
                      <w:numId w:val="6"/>
                    </w:numPr>
                    <w:rPr>
                      <w:rFonts w:cs="Arial"/>
                      <w:spacing w:val="-1"/>
                    </w:rPr>
                  </w:pPr>
                  <w:r w:rsidRPr="000420CE">
                    <w:rPr>
                      <w:rFonts w:cs="Arial"/>
                      <w:spacing w:val="-1"/>
                    </w:rPr>
                    <w:t>accuracy and bounds to the nearest 10, 100 or 1000</w:t>
                  </w:r>
                </w:p>
                <w:p w14:paraId="39A4D273" w14:textId="77777777" w:rsidR="00FF66C7" w:rsidRPr="000420CE" w:rsidRDefault="00FF66C7" w:rsidP="00F72313">
                  <w:pPr>
                    <w:pStyle w:val="ListParagraph"/>
                    <w:numPr>
                      <w:ilvl w:val="0"/>
                      <w:numId w:val="6"/>
                    </w:numPr>
                    <w:rPr>
                      <w:rFonts w:cs="Arial"/>
                      <w:spacing w:val="-1"/>
                    </w:rPr>
                  </w:pPr>
                  <w:r w:rsidRPr="000420CE">
                    <w:rPr>
                      <w:rFonts w:cs="Arial"/>
                      <w:spacing w:val="-1"/>
                    </w:rPr>
                    <w:t>… to 3 decimal places</w:t>
                  </w:r>
                </w:p>
                <w:p w14:paraId="032A4F23" w14:textId="77777777" w:rsidR="00FF66C7" w:rsidRPr="000420CE" w:rsidRDefault="00FF66C7" w:rsidP="00F72313">
                  <w:pPr>
                    <w:pStyle w:val="ListParagraph"/>
                    <w:numPr>
                      <w:ilvl w:val="0"/>
                      <w:numId w:val="6"/>
                    </w:numPr>
                    <w:rPr>
                      <w:rFonts w:cs="Arial"/>
                      <w:spacing w:val="-1"/>
                    </w:rPr>
                  </w:pPr>
                  <w:r w:rsidRPr="000420CE">
                    <w:rPr>
                      <w:rFonts w:cs="Arial"/>
                      <w:spacing w:val="-1"/>
                    </w:rPr>
                    <w:t>… to significant figures</w:t>
                  </w:r>
                </w:p>
                <w:p w14:paraId="092A9E87" w14:textId="77777777" w:rsidR="00FF66C7" w:rsidRPr="000420CE" w:rsidRDefault="00FF66C7" w:rsidP="00F72313">
                  <w:pPr>
                    <w:pStyle w:val="ListParagraph"/>
                    <w:numPr>
                      <w:ilvl w:val="0"/>
                      <w:numId w:val="6"/>
                    </w:numPr>
                    <w:rPr>
                      <w:rFonts w:cs="Arial"/>
                      <w:spacing w:val="-1"/>
                    </w:rPr>
                  </w:pPr>
                  <w:r w:rsidRPr="000420CE">
                    <w:rPr>
                      <w:rFonts w:cs="Arial"/>
                      <w:shd w:val="clear" w:color="auto" w:fill="FEEFE6"/>
                      <w:lang w:eastAsia="en-GB"/>
                    </w:rPr>
                    <w:t>substituting bounds into formulae.</w:t>
                  </w:r>
                </w:p>
              </w:tc>
            </w:tr>
          </w:tbl>
          <w:p w14:paraId="6259B412" w14:textId="77777777" w:rsidR="00FF66C7" w:rsidRPr="004A4E17" w:rsidRDefault="00FF66C7" w:rsidP="001B42A8">
            <w:pPr>
              <w:pStyle w:val="BodyText"/>
            </w:pPr>
          </w:p>
        </w:tc>
      </w:tr>
      <w:tr w:rsidR="00263EC2" w:rsidRPr="00B34678" w14:paraId="0AD8FDB2" w14:textId="77777777" w:rsidTr="001B42A8">
        <w:tblPrEx>
          <w:tblCellMar>
            <w:top w:w="0" w:type="dxa"/>
            <w:bottom w:w="0" w:type="dxa"/>
          </w:tblCellMar>
        </w:tblPrEx>
        <w:tc>
          <w:tcPr>
            <w:tcW w:w="2552" w:type="dxa"/>
            <w:tcMar>
              <w:top w:w="113" w:type="dxa"/>
              <w:bottom w:w="113" w:type="dxa"/>
            </w:tcMar>
          </w:tcPr>
          <w:p w14:paraId="69710D76" w14:textId="25BC1644" w:rsidR="00263EC2" w:rsidRPr="00B34678" w:rsidRDefault="00263EC2" w:rsidP="001B42A8">
            <w:pPr>
              <w:autoSpaceDE w:val="0"/>
              <w:autoSpaceDN w:val="0"/>
              <w:adjustRightInd w:val="0"/>
              <w:rPr>
                <w:rFonts w:cs="Arial"/>
                <w:lang w:eastAsia="en-GB"/>
              </w:rPr>
            </w:pPr>
            <w:r w:rsidRPr="001B42A8">
              <w:rPr>
                <w:rFonts w:cs="Arial"/>
                <w:color w:val="000000" w:themeColor="text1"/>
                <w:szCs w:val="20"/>
                <w:shd w:val="clear" w:color="auto" w:fill="FEEFE6"/>
              </w:rPr>
              <w:t>E6.5</w:t>
            </w:r>
            <w:r w:rsidR="00430486">
              <w:rPr>
                <w:rFonts w:cs="Arial"/>
                <w:color w:val="000000" w:themeColor="text1"/>
                <w:szCs w:val="20"/>
                <w:shd w:val="clear" w:color="auto" w:fill="FEEFE6"/>
              </w:rPr>
              <w:t xml:space="preserve"> </w:t>
            </w:r>
            <w:proofErr w:type="gramStart"/>
            <w:r w:rsidR="00430486" w:rsidRPr="00430486">
              <w:rPr>
                <w:rFonts w:cs="Arial"/>
                <w:color w:val="000000" w:themeColor="text1"/>
                <w:szCs w:val="20"/>
                <w:shd w:val="clear" w:color="auto" w:fill="FEEFE6"/>
              </w:rPr>
              <w:t>Non-right</w:t>
            </w:r>
            <w:proofErr w:type="gramEnd"/>
            <w:r w:rsidR="00430486" w:rsidRPr="00430486">
              <w:rPr>
                <w:rFonts w:cs="Arial"/>
                <w:color w:val="000000" w:themeColor="text1"/>
                <w:szCs w:val="20"/>
                <w:shd w:val="clear" w:color="auto" w:fill="FEEFE6"/>
              </w:rPr>
              <w:t>-angled triangles</w:t>
            </w:r>
          </w:p>
        </w:tc>
        <w:tc>
          <w:tcPr>
            <w:tcW w:w="2126" w:type="dxa"/>
            <w:tcMar>
              <w:top w:w="113" w:type="dxa"/>
              <w:bottom w:w="113" w:type="dxa"/>
            </w:tcMar>
          </w:tcPr>
          <w:p w14:paraId="311E57A9" w14:textId="77777777" w:rsidR="00263EC2" w:rsidRPr="00430486" w:rsidRDefault="00263EC2" w:rsidP="008D39B7">
            <w:pPr>
              <w:pStyle w:val="ListParagraph"/>
              <w:numPr>
                <w:ilvl w:val="0"/>
                <w:numId w:val="73"/>
              </w:numPr>
              <w:shd w:val="clear" w:color="auto" w:fill="FEEFE6"/>
              <w:autoSpaceDE w:val="0"/>
              <w:autoSpaceDN w:val="0"/>
              <w:adjustRightInd w:val="0"/>
              <w:ind w:left="323" w:hanging="283"/>
              <w:rPr>
                <w:rFonts w:cs="Arial"/>
                <w:lang w:eastAsia="en-GB"/>
              </w:rPr>
            </w:pPr>
            <w:r w:rsidRPr="00430486">
              <w:rPr>
                <w:rFonts w:cs="Arial"/>
                <w:lang w:eastAsia="en-GB"/>
              </w:rPr>
              <w:t xml:space="preserve">Use </w:t>
            </w:r>
            <w:r w:rsidRPr="00430486">
              <w:rPr>
                <w:rFonts w:cs="Arial"/>
              </w:rPr>
              <w:t>the</w:t>
            </w:r>
            <w:r w:rsidRPr="00430486">
              <w:rPr>
                <w:rFonts w:cs="Arial"/>
                <w:lang w:eastAsia="en-GB"/>
              </w:rPr>
              <w:t xml:space="preserve"> sine and cosine rules in calculations involving lengths and angles for </w:t>
            </w:r>
            <w:r w:rsidRPr="00430486">
              <w:rPr>
                <w:rFonts w:cs="Arial"/>
                <w:lang w:eastAsia="en-GB"/>
              </w:rPr>
              <w:lastRenderedPageBreak/>
              <w:t xml:space="preserve">any triangle. </w:t>
            </w:r>
          </w:p>
          <w:p w14:paraId="7415C888" w14:textId="77777777" w:rsidR="00263EC2" w:rsidRDefault="00263EC2" w:rsidP="00430486">
            <w:pPr>
              <w:autoSpaceDE w:val="0"/>
              <w:autoSpaceDN w:val="0"/>
              <w:adjustRightInd w:val="0"/>
              <w:ind w:left="323" w:hanging="283"/>
              <w:rPr>
                <w:rFonts w:cs="Arial"/>
                <w:szCs w:val="20"/>
                <w:lang w:eastAsia="en-GB"/>
              </w:rPr>
            </w:pPr>
          </w:p>
          <w:p w14:paraId="02BAF6F5" w14:textId="77777777" w:rsidR="00263EC2" w:rsidRPr="00430486" w:rsidRDefault="00263EC2" w:rsidP="008D39B7">
            <w:pPr>
              <w:pStyle w:val="ListParagraph"/>
              <w:numPr>
                <w:ilvl w:val="0"/>
                <w:numId w:val="73"/>
              </w:numPr>
              <w:shd w:val="clear" w:color="auto" w:fill="FEEFE6"/>
              <w:autoSpaceDE w:val="0"/>
              <w:autoSpaceDN w:val="0"/>
              <w:adjustRightInd w:val="0"/>
              <w:ind w:left="323" w:hanging="283"/>
              <w:rPr>
                <w:rFonts w:cs="Arial"/>
                <w:iCs/>
                <w:lang w:eastAsia="en-GB"/>
              </w:rPr>
            </w:pPr>
            <w:r w:rsidRPr="00430486">
              <w:rPr>
                <w:rFonts w:cs="Arial"/>
                <w:lang w:eastAsia="en-GB"/>
              </w:rPr>
              <w:t>Use the formula area of triangle =</w:t>
            </w:r>
            <w:r w:rsidRPr="00430486">
              <w:rPr>
                <w:rFonts w:cs="Arial"/>
                <w:lang w:eastAsia="en-GB"/>
              </w:rPr>
              <w:br/>
              <w:t xml:space="preserve"> </w:t>
            </w:r>
            <m:oMath>
              <m:f>
                <m:fPr>
                  <m:ctrlPr>
                    <w:rPr>
                      <w:rFonts w:ascii="Cambria Math" w:hAnsi="Cambria Math" w:cs="Arial"/>
                      <w:i/>
                      <w:lang w:eastAsia="en-GB"/>
                    </w:rPr>
                  </m:ctrlPr>
                </m:fPr>
                <m:num>
                  <m:r>
                    <w:rPr>
                      <w:rFonts w:ascii="Cambria Math" w:hAnsi="Cambria Math" w:cs="Arial"/>
                      <w:lang w:eastAsia="en-GB"/>
                    </w:rPr>
                    <m:t>1</m:t>
                  </m:r>
                </m:num>
                <m:den>
                  <m:r>
                    <w:rPr>
                      <w:rFonts w:ascii="Cambria Math" w:hAnsi="Cambria Math" w:cs="Arial"/>
                      <w:lang w:eastAsia="en-GB"/>
                    </w:rPr>
                    <m:t>2</m:t>
                  </m:r>
                </m:den>
              </m:f>
              <m:r>
                <w:rPr>
                  <w:rFonts w:ascii="Cambria Math" w:hAnsi="Cambria Math" w:cs="Arial"/>
                  <w:lang w:eastAsia="en-GB"/>
                </w:rPr>
                <m:t xml:space="preserve"> </m:t>
              </m:r>
            </m:oMath>
            <w:r w:rsidRPr="00430486">
              <w:rPr>
                <w:rFonts w:cs="Arial"/>
                <w:i/>
                <w:iCs/>
                <w:lang w:eastAsia="en-GB"/>
              </w:rPr>
              <w:t xml:space="preserve">ab </w:t>
            </w:r>
            <w:r w:rsidRPr="00430486">
              <w:rPr>
                <w:rFonts w:cs="Arial"/>
                <w:lang w:eastAsia="en-GB"/>
              </w:rPr>
              <w:t xml:space="preserve">sin </w:t>
            </w:r>
            <w:r w:rsidRPr="00430486">
              <w:rPr>
                <w:rFonts w:cs="Arial"/>
                <w:i/>
                <w:iCs/>
                <w:lang w:eastAsia="en-GB"/>
              </w:rPr>
              <w:t>C</w:t>
            </w:r>
            <w:r w:rsidRPr="00430486">
              <w:rPr>
                <w:rFonts w:cs="Arial"/>
                <w:iCs/>
                <w:lang w:eastAsia="en-GB"/>
              </w:rPr>
              <w:t>.</w:t>
            </w:r>
          </w:p>
        </w:tc>
        <w:tc>
          <w:tcPr>
            <w:tcW w:w="9923" w:type="dxa"/>
            <w:tcMar>
              <w:top w:w="113" w:type="dxa"/>
              <w:bottom w:w="113" w:type="dxa"/>
            </w:tcMar>
          </w:tcPr>
          <w:p w14:paraId="59A0B7B2" w14:textId="77777777" w:rsidR="00263EC2" w:rsidRPr="00420B71" w:rsidRDefault="00263EC2" w:rsidP="001B42A8">
            <w:pPr>
              <w:shd w:val="clear" w:color="auto" w:fill="FEEFE6"/>
              <w:autoSpaceDE w:val="0"/>
              <w:autoSpaceDN w:val="0"/>
              <w:adjustRightInd w:val="0"/>
              <w:rPr>
                <w:rFonts w:cs="Arial"/>
                <w:szCs w:val="20"/>
                <w:lang w:eastAsia="en-GB"/>
              </w:rPr>
            </w:pPr>
            <w:r w:rsidRPr="00420B71">
              <w:rPr>
                <w:rFonts w:cs="Arial"/>
                <w:szCs w:val="20"/>
                <w:lang w:eastAsia="en-GB"/>
              </w:rPr>
              <w:lastRenderedPageBreak/>
              <w:t xml:space="preserve">Rearrange the formula for the area of a triangle </w:t>
            </w:r>
            <w:r w:rsidRPr="00420B71">
              <w:rPr>
                <w:rFonts w:cs="Arial"/>
                <w:position w:val="-18"/>
                <w:szCs w:val="20"/>
                <w:lang w:eastAsia="en-GB"/>
              </w:rPr>
              <w:object w:dxaOrig="420" w:dyaOrig="460" w14:anchorId="62F69DCF">
                <v:shape id="_x0000_i1028" type="#_x0000_t75" style="width:22.5pt;height:23.25pt" o:ole="">
                  <v:imagedata r:id="rId172" o:title=""/>
                </v:shape>
                <o:OLEObject Type="Embed" ProgID="Equation.DSMT4" ShapeID="_x0000_i1028" DrawAspect="Content" ObjectID="_1725717510" r:id="rId173"/>
              </w:object>
            </w:r>
            <w:r w:rsidRPr="00420B71">
              <w:rPr>
                <w:rFonts w:cs="Arial"/>
                <w:szCs w:val="20"/>
                <w:lang w:eastAsia="en-GB"/>
              </w:rPr>
              <w:t xml:space="preserve"> to the form </w:t>
            </w:r>
            <w:r w:rsidRPr="00420B71">
              <w:rPr>
                <w:rFonts w:cs="Arial"/>
                <w:position w:val="-18"/>
                <w:szCs w:val="20"/>
                <w:lang w:eastAsia="en-GB"/>
              </w:rPr>
              <w:object w:dxaOrig="859" w:dyaOrig="460" w14:anchorId="2A110171">
                <v:shape id="_x0000_i1029" type="#_x0000_t75" style="width:42.75pt;height:23.25pt" o:ole="">
                  <v:imagedata r:id="rId174" o:title=""/>
                </v:shape>
                <o:OLEObject Type="Embed" ProgID="Equation.DSMT4" ShapeID="_x0000_i1029" DrawAspect="Content" ObjectID="_1725717511" r:id="rId175"/>
              </w:object>
            </w:r>
            <w:r w:rsidRPr="00420B71">
              <w:rPr>
                <w:rFonts w:cs="Arial"/>
                <w:szCs w:val="20"/>
                <w:lang w:eastAsia="en-GB"/>
              </w:rPr>
              <w:t xml:space="preserve"> (</w:t>
            </w:r>
            <w:hyperlink r:id="rId176" w:history="1">
              <w:r w:rsidRPr="00420B71">
                <w:rPr>
                  <w:rStyle w:val="Hyperlink"/>
                  <w:rFonts w:cs="Arial"/>
                  <w:szCs w:val="20"/>
                  <w:lang w:eastAsia="en-GB"/>
                </w:rPr>
                <w:t>regentsprep.org</w:t>
              </w:r>
            </w:hyperlink>
            <w:r w:rsidRPr="00420B71">
              <w:rPr>
                <w:rFonts w:cs="Arial"/>
                <w:szCs w:val="20"/>
                <w:lang w:eastAsia="en-GB"/>
              </w:rPr>
              <w:t xml:space="preserve"> has a useful resource to support this). Illustrate its use with a few simple examples. Explain that the letters in the formula may change from problem to problem, so learners should try to remember the pattern of two sides and the sine of the included angle. </w:t>
            </w:r>
          </w:p>
          <w:p w14:paraId="05B40555" w14:textId="77777777" w:rsidR="00263EC2" w:rsidRPr="00420B71" w:rsidRDefault="00263EC2" w:rsidP="001B42A8">
            <w:pPr>
              <w:shd w:val="clear" w:color="auto" w:fill="FEEFE6"/>
              <w:autoSpaceDE w:val="0"/>
              <w:autoSpaceDN w:val="0"/>
              <w:adjustRightInd w:val="0"/>
              <w:rPr>
                <w:rFonts w:cs="Arial"/>
                <w:szCs w:val="20"/>
                <w:lang w:eastAsia="en-GB"/>
              </w:rPr>
            </w:pPr>
          </w:p>
          <w:p w14:paraId="663D33F1" w14:textId="77777777" w:rsidR="00263EC2" w:rsidRPr="00420B71" w:rsidRDefault="00263EC2" w:rsidP="001B42A8">
            <w:pPr>
              <w:shd w:val="clear" w:color="auto" w:fill="FEEFE6"/>
              <w:autoSpaceDE w:val="0"/>
              <w:autoSpaceDN w:val="0"/>
              <w:adjustRightInd w:val="0"/>
              <w:rPr>
                <w:rFonts w:cs="Arial"/>
                <w:szCs w:val="20"/>
                <w:lang w:eastAsia="en-GB"/>
              </w:rPr>
            </w:pPr>
            <w:r>
              <w:rPr>
                <w:rFonts w:cs="Arial"/>
                <w:szCs w:val="20"/>
                <w:lang w:eastAsia="en-GB"/>
              </w:rPr>
              <w:t>Move on</w:t>
            </w:r>
            <w:r w:rsidRPr="00420B71">
              <w:rPr>
                <w:rFonts w:cs="Arial"/>
                <w:szCs w:val="20"/>
                <w:lang w:eastAsia="en-GB"/>
              </w:rPr>
              <w:t xml:space="preserve"> to see if learners can use the formula to work out other problems, </w:t>
            </w:r>
            <w:proofErr w:type="gramStart"/>
            <w:r w:rsidRPr="00420B71">
              <w:rPr>
                <w:rFonts w:cs="Arial"/>
                <w:szCs w:val="20"/>
                <w:lang w:eastAsia="en-GB"/>
              </w:rPr>
              <w:t>e.g.</w:t>
            </w:r>
            <w:proofErr w:type="gramEnd"/>
            <w:r w:rsidRPr="00420B71">
              <w:rPr>
                <w:rFonts w:cs="Arial"/>
                <w:szCs w:val="20"/>
                <w:lang w:eastAsia="en-GB"/>
              </w:rPr>
              <w:t xml:space="preserve"> ‘calculate the area of a segment of a circle given the radius and the sector angle’ (using their knowledge of sector area work from topic </w:t>
            </w:r>
            <w:r>
              <w:rPr>
                <w:rFonts w:cs="Arial"/>
                <w:szCs w:val="20"/>
                <w:lang w:eastAsia="en-GB"/>
              </w:rPr>
              <w:t>5</w:t>
            </w:r>
            <w:r w:rsidRPr="00420B71">
              <w:rPr>
                <w:rFonts w:cs="Arial"/>
                <w:szCs w:val="20"/>
                <w:lang w:eastAsia="en-GB"/>
              </w:rPr>
              <w:t xml:space="preserve">.3) or ‘calculate the area of a parallelogram given two adjacent side lengths and any angle’. </w:t>
            </w:r>
            <w:r w:rsidRPr="00420B71">
              <w:rPr>
                <w:rFonts w:cs="Arial"/>
                <w:b/>
                <w:szCs w:val="20"/>
                <w:lang w:eastAsia="en-GB"/>
              </w:rPr>
              <w:t>(I)</w:t>
            </w:r>
            <w:r w:rsidRPr="00420B71">
              <w:rPr>
                <w:rFonts w:cs="Arial"/>
                <w:szCs w:val="20"/>
                <w:lang w:eastAsia="en-GB"/>
              </w:rPr>
              <w:t xml:space="preserve"> </w:t>
            </w:r>
          </w:p>
          <w:p w14:paraId="54FE88E1" w14:textId="77777777" w:rsidR="00263EC2" w:rsidRPr="00420B71" w:rsidRDefault="00263EC2"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Use examples to show how to solve problems using the sine rule, explaining that the version </w:t>
            </w:r>
            <m:oMath>
              <m:f>
                <m:fPr>
                  <m:ctrlPr>
                    <w:rPr>
                      <w:rFonts w:ascii="Cambria Math" w:hAnsi="Cambria Math" w:cs="Arial"/>
                      <w:i/>
                      <w:szCs w:val="20"/>
                      <w:lang w:eastAsia="en-GB"/>
                    </w:rPr>
                  </m:ctrlPr>
                </m:fPr>
                <m:num>
                  <m:r>
                    <w:rPr>
                      <w:rFonts w:ascii="Cambria Math" w:hAnsi="Cambria Math" w:cs="Arial"/>
                      <w:sz w:val="24"/>
                      <w:szCs w:val="20"/>
                      <w:lang w:eastAsia="en-GB"/>
                    </w:rPr>
                    <m:t>a</m:t>
                  </m:r>
                </m:num>
                <m:den>
                  <m:func>
                    <m:funcPr>
                      <m:ctrlPr>
                        <w:rPr>
                          <w:rFonts w:ascii="Cambria Math" w:hAnsi="Cambria Math" w:cs="Arial"/>
                          <w:i/>
                          <w:szCs w:val="20"/>
                          <w:lang w:eastAsia="en-GB"/>
                        </w:rPr>
                      </m:ctrlPr>
                    </m:funcPr>
                    <m:fName>
                      <m:r>
                        <m:rPr>
                          <m:sty m:val="p"/>
                        </m:rPr>
                        <w:rPr>
                          <w:rFonts w:ascii="Cambria Math" w:hAnsi="Cambria Math" w:cs="Arial"/>
                          <w:sz w:val="24"/>
                          <w:szCs w:val="20"/>
                          <w:lang w:eastAsia="en-GB"/>
                        </w:rPr>
                        <m:t>sin</m:t>
                      </m:r>
                    </m:fName>
                    <m:e>
                      <m:r>
                        <w:rPr>
                          <w:rFonts w:ascii="Cambria Math" w:hAnsi="Cambria Math" w:cs="Arial"/>
                          <w:sz w:val="24"/>
                          <w:szCs w:val="20"/>
                          <w:lang w:eastAsia="en-GB"/>
                        </w:rPr>
                        <m:t>A</m:t>
                      </m:r>
                    </m:e>
                  </m:func>
                </m:den>
              </m:f>
            </m:oMath>
            <w:r w:rsidRPr="00420B71">
              <w:rPr>
                <w:rFonts w:cs="Arial"/>
                <w:szCs w:val="20"/>
                <w:lang w:eastAsia="en-GB"/>
              </w:rPr>
              <w:t xml:space="preserve"> = </w:t>
            </w:r>
            <m:oMath>
              <m:f>
                <m:fPr>
                  <m:ctrlPr>
                    <w:rPr>
                      <w:rFonts w:ascii="Cambria Math" w:hAnsi="Cambria Math" w:cs="Arial"/>
                      <w:i/>
                      <w:szCs w:val="20"/>
                      <w:lang w:eastAsia="en-GB"/>
                    </w:rPr>
                  </m:ctrlPr>
                </m:fPr>
                <m:num>
                  <m:r>
                    <w:rPr>
                      <w:rFonts w:ascii="Cambria Math" w:hAnsi="Cambria Math" w:cs="Arial"/>
                      <w:sz w:val="24"/>
                      <w:szCs w:val="20"/>
                      <w:lang w:eastAsia="en-GB"/>
                    </w:rPr>
                    <m:t>b</m:t>
                  </m:r>
                </m:num>
                <m:den>
                  <m:func>
                    <m:funcPr>
                      <m:ctrlPr>
                        <w:rPr>
                          <w:rFonts w:ascii="Cambria Math" w:hAnsi="Cambria Math" w:cs="Arial"/>
                          <w:i/>
                          <w:szCs w:val="20"/>
                          <w:lang w:eastAsia="en-GB"/>
                        </w:rPr>
                      </m:ctrlPr>
                    </m:funcPr>
                    <m:fName>
                      <m:r>
                        <m:rPr>
                          <m:sty m:val="p"/>
                        </m:rPr>
                        <w:rPr>
                          <w:rFonts w:ascii="Cambria Math" w:hAnsi="Cambria Math" w:cs="Arial"/>
                          <w:sz w:val="24"/>
                          <w:szCs w:val="20"/>
                          <w:lang w:eastAsia="en-GB"/>
                        </w:rPr>
                        <m:t>sin</m:t>
                      </m:r>
                    </m:fName>
                    <m:e>
                      <m:r>
                        <w:rPr>
                          <w:rFonts w:ascii="Cambria Math" w:hAnsi="Cambria Math" w:cs="Arial"/>
                          <w:sz w:val="24"/>
                          <w:szCs w:val="20"/>
                          <w:lang w:eastAsia="en-GB"/>
                        </w:rPr>
                        <m:t>B</m:t>
                      </m:r>
                    </m:e>
                  </m:func>
                </m:den>
              </m:f>
            </m:oMath>
            <w:r w:rsidRPr="00420B71">
              <w:rPr>
                <w:rFonts w:cs="Arial"/>
                <w:szCs w:val="20"/>
                <w:lang w:eastAsia="en-GB"/>
              </w:rPr>
              <w:t xml:space="preserve"> is preferable for finding a side and the version </w:t>
            </w:r>
            <m:oMath>
              <m:f>
                <m:fPr>
                  <m:ctrlPr>
                    <w:rPr>
                      <w:rFonts w:ascii="Cambria Math" w:hAnsi="Cambria Math" w:cs="Arial"/>
                      <w:i/>
                      <w:szCs w:val="20"/>
                      <w:lang w:eastAsia="en-GB"/>
                    </w:rPr>
                  </m:ctrlPr>
                </m:fPr>
                <m:num>
                  <m:func>
                    <m:funcPr>
                      <m:ctrlPr>
                        <w:rPr>
                          <w:rFonts w:ascii="Cambria Math" w:hAnsi="Cambria Math" w:cs="Arial"/>
                          <w:i/>
                          <w:szCs w:val="20"/>
                          <w:lang w:eastAsia="en-GB"/>
                        </w:rPr>
                      </m:ctrlPr>
                    </m:funcPr>
                    <m:fName>
                      <m:r>
                        <m:rPr>
                          <m:sty m:val="p"/>
                        </m:rPr>
                        <w:rPr>
                          <w:rFonts w:ascii="Cambria Math" w:hAnsi="Cambria Math" w:cs="Arial"/>
                          <w:sz w:val="24"/>
                          <w:szCs w:val="20"/>
                          <w:lang w:eastAsia="en-GB"/>
                        </w:rPr>
                        <m:t>sin</m:t>
                      </m:r>
                    </m:fName>
                    <m:e>
                      <m:r>
                        <w:rPr>
                          <w:rFonts w:ascii="Cambria Math" w:hAnsi="Cambria Math" w:cs="Arial"/>
                          <w:sz w:val="24"/>
                          <w:szCs w:val="20"/>
                          <w:lang w:eastAsia="en-GB"/>
                        </w:rPr>
                        <m:t>A</m:t>
                      </m:r>
                    </m:e>
                  </m:func>
                </m:num>
                <m:den>
                  <m:r>
                    <w:rPr>
                      <w:rFonts w:ascii="Cambria Math" w:hAnsi="Cambria Math" w:cs="Arial"/>
                      <w:sz w:val="24"/>
                      <w:szCs w:val="20"/>
                      <w:lang w:eastAsia="en-GB"/>
                    </w:rPr>
                    <m:t>a</m:t>
                  </m:r>
                </m:den>
              </m:f>
            </m:oMath>
            <w:r w:rsidRPr="00420B71">
              <w:rPr>
                <w:rFonts w:cs="Arial"/>
                <w:szCs w:val="20"/>
                <w:lang w:eastAsia="en-GB"/>
              </w:rPr>
              <w:t xml:space="preserve"> = </w:t>
            </w:r>
            <m:oMath>
              <m:f>
                <m:fPr>
                  <m:ctrlPr>
                    <w:rPr>
                      <w:rFonts w:ascii="Cambria Math" w:hAnsi="Cambria Math" w:cs="Arial"/>
                      <w:i/>
                      <w:szCs w:val="20"/>
                      <w:lang w:eastAsia="en-GB"/>
                    </w:rPr>
                  </m:ctrlPr>
                </m:fPr>
                <m:num>
                  <m:func>
                    <m:funcPr>
                      <m:ctrlPr>
                        <w:rPr>
                          <w:rFonts w:ascii="Cambria Math" w:hAnsi="Cambria Math" w:cs="Arial"/>
                          <w:i/>
                          <w:szCs w:val="20"/>
                          <w:lang w:eastAsia="en-GB"/>
                        </w:rPr>
                      </m:ctrlPr>
                    </m:funcPr>
                    <m:fName>
                      <m:r>
                        <m:rPr>
                          <m:sty m:val="p"/>
                        </m:rPr>
                        <w:rPr>
                          <w:rFonts w:ascii="Cambria Math" w:hAnsi="Cambria Math" w:cs="Arial"/>
                          <w:sz w:val="24"/>
                          <w:szCs w:val="20"/>
                          <w:lang w:eastAsia="en-GB"/>
                        </w:rPr>
                        <m:t>sin</m:t>
                      </m:r>
                    </m:fName>
                    <m:e>
                      <m:r>
                        <w:rPr>
                          <w:rFonts w:ascii="Cambria Math" w:hAnsi="Cambria Math" w:cs="Arial"/>
                          <w:sz w:val="24"/>
                          <w:szCs w:val="20"/>
                          <w:lang w:eastAsia="en-GB"/>
                        </w:rPr>
                        <m:t>B</m:t>
                      </m:r>
                    </m:e>
                  </m:func>
                </m:num>
                <m:den>
                  <m:r>
                    <w:rPr>
                      <w:rFonts w:ascii="Cambria Math" w:hAnsi="Cambria Math" w:cs="Arial"/>
                      <w:sz w:val="24"/>
                      <w:szCs w:val="20"/>
                      <w:lang w:eastAsia="en-GB"/>
                    </w:rPr>
                    <m:t>b</m:t>
                  </m:r>
                </m:den>
              </m:f>
            </m:oMath>
            <w:r w:rsidRPr="00420B71">
              <w:rPr>
                <w:rFonts w:cs="Arial"/>
                <w:szCs w:val="20"/>
                <w:lang w:eastAsia="en-GB"/>
              </w:rPr>
              <w:t xml:space="preserve"> is preferable for finding an angle. </w:t>
            </w:r>
          </w:p>
          <w:p w14:paraId="43D601E5" w14:textId="77777777" w:rsidR="00263EC2" w:rsidRPr="00420B71" w:rsidRDefault="00263EC2" w:rsidP="001B42A8">
            <w:pPr>
              <w:shd w:val="clear" w:color="auto" w:fill="FEEFE6"/>
              <w:autoSpaceDE w:val="0"/>
              <w:autoSpaceDN w:val="0"/>
              <w:adjustRightInd w:val="0"/>
              <w:rPr>
                <w:rFonts w:cs="Arial"/>
                <w:szCs w:val="20"/>
                <w:lang w:eastAsia="en-GB"/>
              </w:rPr>
            </w:pPr>
          </w:p>
          <w:p w14:paraId="04138616" w14:textId="77777777" w:rsidR="00263EC2" w:rsidRPr="00420B71" w:rsidRDefault="00263EC2" w:rsidP="001B42A8">
            <w:pPr>
              <w:shd w:val="clear" w:color="auto" w:fill="FEEFE6"/>
              <w:autoSpaceDE w:val="0"/>
              <w:autoSpaceDN w:val="0"/>
              <w:adjustRightInd w:val="0"/>
              <w:rPr>
                <w:rFonts w:cs="Arial"/>
                <w:szCs w:val="20"/>
                <w:lang w:eastAsia="en-GB"/>
              </w:rPr>
            </w:pPr>
            <w:r w:rsidRPr="00420B71">
              <w:rPr>
                <w:rFonts w:cs="Arial"/>
                <w:szCs w:val="20"/>
                <w:lang w:eastAsia="en-GB"/>
              </w:rPr>
              <w:t>Use examples to show how to solve problems using the cosine rule. Make sure that learners either learn both rearrangements of the formula:</w:t>
            </w:r>
          </w:p>
          <w:p w14:paraId="7C0BAFF0" w14:textId="03DE3040" w:rsidR="00263EC2" w:rsidRPr="00420B71" w:rsidRDefault="00263EC2" w:rsidP="00F72313">
            <w:pPr>
              <w:pStyle w:val="ListParagraph"/>
              <w:numPr>
                <w:ilvl w:val="0"/>
                <w:numId w:val="16"/>
              </w:numPr>
              <w:shd w:val="clear" w:color="auto" w:fill="FEEFE6"/>
              <w:autoSpaceDE w:val="0"/>
              <w:autoSpaceDN w:val="0"/>
              <w:adjustRightInd w:val="0"/>
              <w:rPr>
                <w:rFonts w:cs="Arial"/>
                <w:lang w:eastAsia="en-GB"/>
              </w:rPr>
            </w:pPr>
            <w:r w:rsidRPr="00420B71">
              <w:rPr>
                <w:rFonts w:cs="Arial"/>
                <w:lang w:eastAsia="en-GB"/>
              </w:rPr>
              <w:t xml:space="preserve">to find a side </w:t>
            </w:r>
            <w:r w:rsidRPr="00420B71">
              <w:rPr>
                <w:rFonts w:cs="Arial"/>
                <w:i/>
                <w:lang w:eastAsia="en-GB"/>
              </w:rPr>
              <w:t>a</w:t>
            </w:r>
            <w:r w:rsidRPr="00420B71">
              <w:rPr>
                <w:rFonts w:cs="Arial"/>
                <w:vertAlign w:val="superscript"/>
                <w:lang w:eastAsia="en-GB"/>
              </w:rPr>
              <w:t>2</w:t>
            </w:r>
            <w:r w:rsidRPr="00420B71">
              <w:rPr>
                <w:rFonts w:cs="Arial"/>
                <w:lang w:eastAsia="en-GB"/>
              </w:rPr>
              <w:t xml:space="preserve"> = </w:t>
            </w:r>
            <w:r w:rsidRPr="00420B71">
              <w:rPr>
                <w:rFonts w:cs="Arial"/>
                <w:i/>
                <w:lang w:eastAsia="en-GB"/>
              </w:rPr>
              <w:t>b</w:t>
            </w:r>
            <w:r w:rsidRPr="00420B71">
              <w:rPr>
                <w:rFonts w:cs="Arial"/>
                <w:vertAlign w:val="superscript"/>
                <w:lang w:eastAsia="en-GB"/>
              </w:rPr>
              <w:t>2</w:t>
            </w:r>
            <w:r w:rsidRPr="00420B71">
              <w:rPr>
                <w:rFonts w:cs="Arial"/>
                <w:lang w:eastAsia="en-GB"/>
              </w:rPr>
              <w:t xml:space="preserve"> + </w:t>
            </w:r>
            <w:r w:rsidRPr="00420B71">
              <w:rPr>
                <w:rFonts w:cs="Arial"/>
                <w:i/>
                <w:lang w:eastAsia="en-GB"/>
              </w:rPr>
              <w:t>c</w:t>
            </w:r>
            <w:r w:rsidRPr="00420B71">
              <w:rPr>
                <w:rFonts w:cs="Arial"/>
                <w:vertAlign w:val="superscript"/>
                <w:lang w:eastAsia="en-GB"/>
              </w:rPr>
              <w:t>2</w:t>
            </w:r>
            <w:r w:rsidRPr="00420B71">
              <w:rPr>
                <w:rFonts w:cs="Arial"/>
                <w:lang w:eastAsia="en-GB"/>
              </w:rPr>
              <w:t xml:space="preserve"> – 2</w:t>
            </w:r>
            <w:r w:rsidRPr="00420B71">
              <w:rPr>
                <w:rFonts w:cs="Arial"/>
                <w:i/>
                <w:lang w:eastAsia="en-GB"/>
              </w:rPr>
              <w:t>bc</w:t>
            </w:r>
            <w:r w:rsidR="00AF044F">
              <w:rPr>
                <w:rFonts w:cs="Arial"/>
                <w:i/>
                <w:lang w:eastAsia="en-GB"/>
              </w:rPr>
              <w:t xml:space="preserve"> </w:t>
            </w:r>
            <w:r w:rsidRPr="00420B71">
              <w:rPr>
                <w:rFonts w:cs="Arial"/>
                <w:lang w:eastAsia="en-GB"/>
              </w:rPr>
              <w:t>cos</w:t>
            </w:r>
            <w:r w:rsidR="00AF044F">
              <w:rPr>
                <w:rFonts w:cs="Arial"/>
                <w:lang w:eastAsia="en-GB"/>
              </w:rPr>
              <w:t xml:space="preserve"> </w:t>
            </w:r>
            <w:r w:rsidRPr="00420B71">
              <w:rPr>
                <w:rFonts w:cs="Arial"/>
                <w:i/>
                <w:lang w:eastAsia="en-GB"/>
              </w:rPr>
              <w:t>A</w:t>
            </w:r>
            <w:r w:rsidRPr="00420B71">
              <w:rPr>
                <w:rFonts w:cs="Arial"/>
                <w:lang w:eastAsia="en-GB"/>
              </w:rPr>
              <w:t xml:space="preserve"> </w:t>
            </w:r>
          </w:p>
          <w:p w14:paraId="676981FF" w14:textId="7DEDB687" w:rsidR="00263EC2" w:rsidRPr="00420B71" w:rsidRDefault="00263EC2" w:rsidP="00F72313">
            <w:pPr>
              <w:pStyle w:val="ListParagraph"/>
              <w:numPr>
                <w:ilvl w:val="0"/>
                <w:numId w:val="16"/>
              </w:numPr>
              <w:shd w:val="clear" w:color="auto" w:fill="FEEFE6"/>
              <w:autoSpaceDE w:val="0"/>
              <w:autoSpaceDN w:val="0"/>
              <w:adjustRightInd w:val="0"/>
              <w:rPr>
                <w:rFonts w:cs="Arial"/>
                <w:lang w:eastAsia="en-GB"/>
              </w:rPr>
            </w:pPr>
            <w:r w:rsidRPr="00420B71">
              <w:rPr>
                <w:rFonts w:cs="Arial"/>
                <w:lang w:eastAsia="en-GB"/>
              </w:rPr>
              <w:t>to find an angle cos</w:t>
            </w:r>
            <w:r w:rsidR="00AF044F">
              <w:rPr>
                <w:rFonts w:cs="Arial"/>
                <w:lang w:eastAsia="en-GB"/>
              </w:rPr>
              <w:t xml:space="preserve"> </w:t>
            </w:r>
            <w:r w:rsidRPr="00420B71">
              <w:rPr>
                <w:rFonts w:cs="Arial"/>
                <w:i/>
                <w:lang w:eastAsia="en-GB"/>
              </w:rPr>
              <w:t>A</w:t>
            </w:r>
            <w:r w:rsidRPr="00420B71">
              <w:rPr>
                <w:rFonts w:cs="Arial"/>
                <w:lang w:eastAsia="en-GB"/>
              </w:rPr>
              <w:t xml:space="preserve"> = </w:t>
            </w:r>
            <m:oMath>
              <m:f>
                <m:fPr>
                  <m:ctrlPr>
                    <w:rPr>
                      <w:rFonts w:ascii="Cambria Math" w:hAnsi="Cambria Math" w:cs="Arial"/>
                      <w:i/>
                      <w:lang w:eastAsia="en-GB"/>
                    </w:rPr>
                  </m:ctrlPr>
                </m:fPr>
                <m:num>
                  <m:sSup>
                    <m:sSupPr>
                      <m:ctrlPr>
                        <w:rPr>
                          <w:rFonts w:ascii="Cambria Math" w:hAnsi="Cambria Math" w:cs="Arial"/>
                          <w:i/>
                          <w:lang w:eastAsia="en-GB"/>
                        </w:rPr>
                      </m:ctrlPr>
                    </m:sSupPr>
                    <m:e>
                      <m:r>
                        <w:rPr>
                          <w:rFonts w:ascii="Cambria Math" w:hAnsi="Cambria Math" w:cs="Arial"/>
                          <w:lang w:eastAsia="en-GB"/>
                        </w:rPr>
                        <m:t>b</m:t>
                      </m:r>
                    </m:e>
                    <m:sup>
                      <m:r>
                        <w:rPr>
                          <w:rFonts w:ascii="Cambria Math" w:hAnsi="Cambria Math" w:cs="Arial"/>
                          <w:lang w:eastAsia="en-GB"/>
                        </w:rPr>
                        <m:t>2</m:t>
                      </m:r>
                    </m:sup>
                  </m:sSup>
                  <m:r>
                    <w:rPr>
                      <w:rFonts w:ascii="Cambria Math" w:hAnsi="Cambria Math" w:cs="Arial"/>
                      <w:lang w:eastAsia="en-GB"/>
                    </w:rPr>
                    <m:t>+</m:t>
                  </m:r>
                  <m:sSup>
                    <m:sSupPr>
                      <m:ctrlPr>
                        <w:rPr>
                          <w:rFonts w:ascii="Cambria Math" w:hAnsi="Cambria Math" w:cs="Arial"/>
                          <w:i/>
                          <w:lang w:eastAsia="en-GB"/>
                        </w:rPr>
                      </m:ctrlPr>
                    </m:sSupPr>
                    <m:e>
                      <m:r>
                        <w:rPr>
                          <w:rFonts w:ascii="Cambria Math" w:hAnsi="Cambria Math" w:cs="Arial"/>
                          <w:lang w:eastAsia="en-GB"/>
                        </w:rPr>
                        <m:t>c</m:t>
                      </m:r>
                    </m:e>
                    <m:sup>
                      <m:r>
                        <w:rPr>
                          <w:rFonts w:ascii="Cambria Math" w:hAnsi="Cambria Math" w:cs="Arial"/>
                          <w:lang w:eastAsia="en-GB"/>
                        </w:rPr>
                        <m:t>2</m:t>
                      </m:r>
                    </m:sup>
                  </m:sSup>
                  <m:r>
                    <w:rPr>
                      <w:rFonts w:ascii="Cambria Math" w:hAnsi="Cambria Math" w:cs="Arial"/>
                      <w:lang w:eastAsia="en-GB"/>
                    </w:rPr>
                    <m:t>-</m:t>
                  </m:r>
                  <m:sSup>
                    <m:sSupPr>
                      <m:ctrlPr>
                        <w:rPr>
                          <w:rFonts w:ascii="Cambria Math" w:hAnsi="Cambria Math" w:cs="Arial"/>
                          <w:i/>
                          <w:lang w:eastAsia="en-GB"/>
                        </w:rPr>
                      </m:ctrlPr>
                    </m:sSupPr>
                    <m:e>
                      <m:r>
                        <w:rPr>
                          <w:rFonts w:ascii="Cambria Math" w:hAnsi="Cambria Math" w:cs="Arial"/>
                          <w:lang w:eastAsia="en-GB"/>
                        </w:rPr>
                        <m:t>a</m:t>
                      </m:r>
                    </m:e>
                    <m:sup>
                      <m:r>
                        <w:rPr>
                          <w:rFonts w:ascii="Cambria Math" w:hAnsi="Cambria Math" w:cs="Arial"/>
                          <w:lang w:eastAsia="en-GB"/>
                        </w:rPr>
                        <m:t>2</m:t>
                      </m:r>
                    </m:sup>
                  </m:sSup>
                </m:num>
                <m:den>
                  <m:r>
                    <w:rPr>
                      <w:rFonts w:ascii="Cambria Math" w:hAnsi="Cambria Math" w:cs="Arial"/>
                      <w:lang w:eastAsia="en-GB"/>
                    </w:rPr>
                    <m:t>2bc</m:t>
                  </m:r>
                </m:den>
              </m:f>
            </m:oMath>
            <w:r w:rsidRPr="00420B71">
              <w:rPr>
                <w:rFonts w:cs="Arial"/>
                <w:lang w:eastAsia="en-GB"/>
              </w:rPr>
              <w:t xml:space="preserve"> </w:t>
            </w:r>
          </w:p>
          <w:p w14:paraId="55ACFE8F" w14:textId="77777777" w:rsidR="00263EC2" w:rsidRPr="00420B71" w:rsidRDefault="00263EC2"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or can confidently rearrange from one to the other. </w:t>
            </w:r>
          </w:p>
          <w:p w14:paraId="68AE9581" w14:textId="77777777" w:rsidR="00263EC2" w:rsidRPr="00420B71" w:rsidRDefault="00263EC2" w:rsidP="001B42A8">
            <w:pPr>
              <w:shd w:val="clear" w:color="auto" w:fill="FEEFE6"/>
              <w:autoSpaceDE w:val="0"/>
              <w:autoSpaceDN w:val="0"/>
              <w:adjustRightInd w:val="0"/>
              <w:rPr>
                <w:rFonts w:cs="Arial"/>
                <w:szCs w:val="20"/>
                <w:lang w:eastAsia="en-GB"/>
              </w:rPr>
            </w:pPr>
          </w:p>
          <w:p w14:paraId="0CAA62BD" w14:textId="77777777" w:rsidR="00263EC2" w:rsidRPr="00420B71" w:rsidRDefault="00263EC2"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Give learners a set of questions where they can either use the sine rule or the cosine rule. Ask them not to work out the answers but instead to decide which rule to use. Explain how learners can tell whether they need the sine rule or the cosine rule, </w:t>
            </w:r>
            <w:proofErr w:type="gramStart"/>
            <w:r w:rsidRPr="00420B71">
              <w:rPr>
                <w:rFonts w:cs="Arial"/>
                <w:szCs w:val="20"/>
                <w:lang w:eastAsia="en-GB"/>
              </w:rPr>
              <w:t>i.e.</w:t>
            </w:r>
            <w:proofErr w:type="gramEnd"/>
            <w:r w:rsidRPr="00420B71">
              <w:rPr>
                <w:rFonts w:cs="Arial"/>
                <w:szCs w:val="20"/>
                <w:lang w:eastAsia="en-GB"/>
              </w:rPr>
              <w:t xml:space="preserve"> use the cosine rule when you know all three sides in a triangle or an enclosed angle and two sides, otherwise use the sine rule.</w:t>
            </w:r>
          </w:p>
          <w:p w14:paraId="7F9A9D36" w14:textId="77777777" w:rsidR="00263EC2" w:rsidRPr="00420B71" w:rsidRDefault="00263EC2" w:rsidP="001B42A8">
            <w:pPr>
              <w:shd w:val="clear" w:color="auto" w:fill="FEEFE6"/>
              <w:autoSpaceDE w:val="0"/>
              <w:autoSpaceDN w:val="0"/>
              <w:adjustRightInd w:val="0"/>
              <w:rPr>
                <w:rFonts w:cs="Arial"/>
                <w:szCs w:val="20"/>
                <w:lang w:eastAsia="en-GB"/>
              </w:rPr>
            </w:pPr>
          </w:p>
          <w:p w14:paraId="698E156E" w14:textId="77777777" w:rsidR="00263EC2" w:rsidRPr="00B34678" w:rsidRDefault="00263EC2" w:rsidP="001B42A8">
            <w:pPr>
              <w:pStyle w:val="BodyText"/>
              <w:shd w:val="clear" w:color="auto" w:fill="FEEFE6"/>
              <w:rPr>
                <w:b/>
                <w:bCs/>
              </w:rPr>
            </w:pPr>
            <w:r w:rsidRPr="00420B71">
              <w:t>The Maths is Fun website (</w:t>
            </w:r>
            <w:hyperlink r:id="rId177" w:history="1">
              <w:r w:rsidRPr="00420B71">
                <w:rPr>
                  <w:rStyle w:val="Hyperlink"/>
                  <w:rFonts w:cs="Arial"/>
                </w:rPr>
                <w:t>www.mathsisfun.com</w:t>
              </w:r>
            </w:hyperlink>
            <w:r w:rsidRPr="00420B71">
              <w:t xml:space="preserve">) has a useful page on ‘Area of triangles without right </w:t>
            </w:r>
            <w:proofErr w:type="gramStart"/>
            <w:r w:rsidRPr="00420B71">
              <w:t>angles’</w:t>
            </w:r>
            <w:proofErr w:type="gramEnd"/>
            <w:r w:rsidRPr="00420B71">
              <w:t>.</w:t>
            </w:r>
            <w:r>
              <w:rPr>
                <w:b/>
                <w:bCs/>
              </w:rPr>
              <w:t>(I)</w:t>
            </w:r>
          </w:p>
        </w:tc>
      </w:tr>
      <w:tr w:rsidR="00CA0E84" w:rsidRPr="004A4E17" w14:paraId="4C844583" w14:textId="77777777" w:rsidTr="00406858">
        <w:trPr>
          <w:trHeight w:hRule="exact" w:val="440"/>
          <w:tblHeader/>
        </w:trPr>
        <w:tc>
          <w:tcPr>
            <w:tcW w:w="14601" w:type="dxa"/>
            <w:gridSpan w:val="3"/>
            <w:shd w:val="clear" w:color="auto" w:fill="EA5B0C"/>
            <w:tcMar>
              <w:top w:w="113" w:type="dxa"/>
              <w:bottom w:w="113" w:type="dxa"/>
            </w:tcMar>
            <w:vAlign w:val="center"/>
          </w:tcPr>
          <w:p w14:paraId="0EE6EFA5" w14:textId="77777777" w:rsidR="00CA0E84" w:rsidRPr="00FB2E1E" w:rsidRDefault="00CA0E84" w:rsidP="00CA0E84">
            <w:pPr>
              <w:rPr>
                <w:rFonts w:cs="Arial"/>
                <w:b/>
                <w:color w:val="FFFFFF"/>
                <w:szCs w:val="20"/>
              </w:rPr>
            </w:pPr>
            <w:r w:rsidRPr="00FB2E1E">
              <w:rPr>
                <w:rFonts w:cs="Arial"/>
                <w:b/>
                <w:color w:val="FFFFFF"/>
                <w:szCs w:val="20"/>
              </w:rPr>
              <w:lastRenderedPageBreak/>
              <w:t>Past and specimen papers</w:t>
            </w:r>
          </w:p>
        </w:tc>
      </w:tr>
      <w:tr w:rsidR="00CA0E84" w:rsidRPr="004A4E17" w14:paraId="7EC34072" w14:textId="77777777" w:rsidTr="00406858">
        <w:tblPrEx>
          <w:tblCellMar>
            <w:top w:w="0" w:type="dxa"/>
            <w:bottom w:w="0" w:type="dxa"/>
          </w:tblCellMar>
        </w:tblPrEx>
        <w:tc>
          <w:tcPr>
            <w:tcW w:w="14601" w:type="dxa"/>
            <w:gridSpan w:val="3"/>
            <w:tcMar>
              <w:top w:w="113" w:type="dxa"/>
              <w:bottom w:w="113" w:type="dxa"/>
            </w:tcMar>
          </w:tcPr>
          <w:p w14:paraId="7B0FE5FB" w14:textId="77777777" w:rsidR="00CA0E84" w:rsidRDefault="00CA0E84" w:rsidP="00CA0E84">
            <w:pPr>
              <w:pStyle w:val="BodyText"/>
              <w:rPr>
                <w:rStyle w:val="Bold"/>
              </w:rPr>
            </w:pPr>
            <w:r>
              <w:rPr>
                <w:lang w:eastAsia="en-GB"/>
              </w:rPr>
              <w:t xml:space="preserve">Past/specimen papers and mark schemes are available to download at </w:t>
            </w:r>
            <w:hyperlink r:id="rId178" w:history="1">
              <w:r w:rsidRPr="00C8122F">
                <w:rPr>
                  <w:rStyle w:val="WebLink"/>
                </w:rPr>
                <w:t>www.cambridgeinternational.org/support</w:t>
              </w:r>
            </w:hyperlink>
            <w:r w:rsidRPr="00C8122F">
              <w:rPr>
                <w:rStyle w:val="BodyChar"/>
              </w:rPr>
              <w:t xml:space="preserve"> </w:t>
            </w:r>
            <w:r w:rsidRPr="00C8122F">
              <w:rPr>
                <w:rStyle w:val="Bold"/>
              </w:rPr>
              <w:t>(F)</w:t>
            </w:r>
          </w:p>
          <w:p w14:paraId="096B91C1" w14:textId="2BF6D8E1" w:rsidR="00346654" w:rsidRPr="004E2FD6" w:rsidRDefault="00346654" w:rsidP="00CA0E84">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179"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189124B5" w14:textId="77777777" w:rsidR="00AB53F2" w:rsidRDefault="00AB53F2" w:rsidP="003947CA">
      <w:pPr>
        <w:rPr>
          <w:bCs/>
          <w:szCs w:val="20"/>
        </w:rPr>
      </w:pPr>
    </w:p>
    <w:p w14:paraId="310C413A" w14:textId="77777777" w:rsidR="00AB53F2" w:rsidRDefault="00AB53F2" w:rsidP="003947CA">
      <w:pPr>
        <w:rPr>
          <w:bCs/>
          <w:szCs w:val="20"/>
        </w:rPr>
      </w:pPr>
    </w:p>
    <w:p w14:paraId="4798A486" w14:textId="1339F22C" w:rsidR="00AB53F2" w:rsidRDefault="00AB53F2" w:rsidP="003947CA">
      <w:pPr>
        <w:rPr>
          <w:bCs/>
          <w:szCs w:val="20"/>
        </w:rPr>
        <w:sectPr w:rsidR="00AB53F2" w:rsidSect="00F12A5D">
          <w:footerReference w:type="even" r:id="rId180"/>
          <w:pgSz w:w="16838" w:h="11906" w:orient="landscape"/>
          <w:pgMar w:top="1134" w:right="1134" w:bottom="284" w:left="1134" w:header="567" w:footer="567" w:gutter="0"/>
          <w:cols w:space="708"/>
          <w:docGrid w:linePitch="360"/>
        </w:sectPr>
      </w:pPr>
    </w:p>
    <w:p w14:paraId="49497D9C" w14:textId="6F496CDC" w:rsidR="00AB53F2" w:rsidRPr="00393536" w:rsidRDefault="00AB53F2" w:rsidP="00AB53F2">
      <w:pPr>
        <w:pStyle w:val="Heading1"/>
      </w:pPr>
      <w:bookmarkStart w:id="17" w:name="_Toc114658144"/>
      <w:r>
        <w:lastRenderedPageBreak/>
        <w:t xml:space="preserve">9. </w:t>
      </w:r>
      <w:r w:rsidR="00327B24" w:rsidRPr="00327B24">
        <w:t>Sets, scatter diagrams, 3D trig and vector geometry</w:t>
      </w:r>
      <w:bookmarkEnd w:id="17"/>
    </w:p>
    <w:p w14:paraId="2364A144" w14:textId="77777777" w:rsidR="00AB53F2" w:rsidRDefault="00AB53F2" w:rsidP="00AB53F2">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AB53F2" w:rsidRPr="004A4E17" w14:paraId="364E4494" w14:textId="77777777" w:rsidTr="00406858">
        <w:trPr>
          <w:trHeight w:hRule="exact" w:val="440"/>
          <w:tblHeader/>
        </w:trPr>
        <w:tc>
          <w:tcPr>
            <w:tcW w:w="2552" w:type="dxa"/>
            <w:shd w:val="clear" w:color="auto" w:fill="EA5B0C"/>
            <w:tcMar>
              <w:top w:w="113" w:type="dxa"/>
              <w:bottom w:w="113" w:type="dxa"/>
            </w:tcMar>
            <w:vAlign w:val="center"/>
          </w:tcPr>
          <w:p w14:paraId="668B6E24" w14:textId="2F7C69D6" w:rsidR="00AB53F2" w:rsidRPr="004A4E17" w:rsidRDefault="00AB53F2" w:rsidP="00406858">
            <w:pPr>
              <w:pStyle w:val="TableHead"/>
            </w:pPr>
            <w:r w:rsidRPr="004A4E17">
              <w:t>Syllabus ref</w:t>
            </w:r>
            <w:r w:rsidR="007C7EBA">
              <w:t>.</w:t>
            </w:r>
          </w:p>
        </w:tc>
        <w:tc>
          <w:tcPr>
            <w:tcW w:w="2126" w:type="dxa"/>
            <w:shd w:val="clear" w:color="auto" w:fill="EA5B0C"/>
            <w:tcMar>
              <w:top w:w="113" w:type="dxa"/>
              <w:bottom w:w="113" w:type="dxa"/>
            </w:tcMar>
            <w:vAlign w:val="center"/>
          </w:tcPr>
          <w:p w14:paraId="0E0D3D03" w14:textId="77777777" w:rsidR="00AB53F2" w:rsidRPr="004A4E17" w:rsidRDefault="00AB53F2" w:rsidP="00406858">
            <w:pPr>
              <w:pStyle w:val="TableHead"/>
            </w:pPr>
            <w:r w:rsidRPr="004A4E17">
              <w:t>Learning objectives</w:t>
            </w:r>
          </w:p>
        </w:tc>
        <w:tc>
          <w:tcPr>
            <w:tcW w:w="9923" w:type="dxa"/>
            <w:shd w:val="clear" w:color="auto" w:fill="EA5B0C"/>
            <w:tcMar>
              <w:top w:w="113" w:type="dxa"/>
              <w:bottom w:w="113" w:type="dxa"/>
            </w:tcMar>
            <w:vAlign w:val="center"/>
          </w:tcPr>
          <w:p w14:paraId="2CEA5F14" w14:textId="77777777" w:rsidR="00AB53F2" w:rsidRPr="00DF2AEF" w:rsidRDefault="00AB53F2" w:rsidP="00406858">
            <w:pPr>
              <w:pStyle w:val="TableHead"/>
            </w:pPr>
            <w:r w:rsidRPr="00DF2AEF">
              <w:t>Suggested teaching activities</w:t>
            </w:r>
            <w:r>
              <w:t xml:space="preserve"> </w:t>
            </w:r>
          </w:p>
        </w:tc>
      </w:tr>
      <w:tr w:rsidR="00BC2B6D" w:rsidRPr="004A4E17" w14:paraId="68A9FA80" w14:textId="77777777" w:rsidTr="001B42A8">
        <w:tblPrEx>
          <w:tblCellMar>
            <w:top w:w="0" w:type="dxa"/>
            <w:bottom w:w="0" w:type="dxa"/>
          </w:tblCellMar>
        </w:tblPrEx>
        <w:tc>
          <w:tcPr>
            <w:tcW w:w="2552" w:type="dxa"/>
            <w:tcMar>
              <w:top w:w="113" w:type="dxa"/>
              <w:bottom w:w="113" w:type="dxa"/>
            </w:tcMar>
          </w:tcPr>
          <w:p w14:paraId="066B9E48" w14:textId="7FA9F708" w:rsidR="00BC2B6D" w:rsidRPr="004A4E17" w:rsidRDefault="00BC2B6D" w:rsidP="001B42A8">
            <w:pPr>
              <w:pStyle w:val="BodyText"/>
              <w:rPr>
                <w:lang w:eastAsia="en-GB"/>
              </w:rPr>
            </w:pPr>
            <w:r w:rsidRPr="00BF002D">
              <w:t xml:space="preserve">C1.2 </w:t>
            </w:r>
            <w:r w:rsidR="009D5325">
              <w:t>Sets</w:t>
            </w:r>
          </w:p>
        </w:tc>
        <w:tc>
          <w:tcPr>
            <w:tcW w:w="2126" w:type="dxa"/>
            <w:tcMar>
              <w:top w:w="113" w:type="dxa"/>
              <w:bottom w:w="113" w:type="dxa"/>
            </w:tcMar>
          </w:tcPr>
          <w:p w14:paraId="69A3E68D" w14:textId="77777777" w:rsidR="00BC2B6D" w:rsidRPr="00BF002D" w:rsidRDefault="00BC2B6D" w:rsidP="001B42A8">
            <w:pPr>
              <w:pStyle w:val="BodyText"/>
              <w:tabs>
                <w:tab w:val="left" w:pos="1744"/>
              </w:tabs>
            </w:pPr>
            <w:r w:rsidRPr="00BF002D">
              <w:t xml:space="preserve">Understand </w:t>
            </w:r>
            <w:r>
              <w:t xml:space="preserve">and use set language, </w:t>
            </w:r>
            <w:proofErr w:type="gramStart"/>
            <w:r>
              <w:t>notation</w:t>
            </w:r>
            <w:proofErr w:type="gramEnd"/>
            <w:r>
              <w:t xml:space="preserve"> and </w:t>
            </w:r>
            <w:r w:rsidRPr="00BF002D">
              <w:t>Venn</w:t>
            </w:r>
            <w:r w:rsidRPr="00BF002D">
              <w:rPr>
                <w:spacing w:val="-26"/>
              </w:rPr>
              <w:t xml:space="preserve"> </w:t>
            </w:r>
            <w:r w:rsidRPr="00BF002D">
              <w:t>diagrams</w:t>
            </w:r>
            <w:r>
              <w:t xml:space="preserve"> to describe sets. </w:t>
            </w:r>
          </w:p>
          <w:p w14:paraId="4E61901C" w14:textId="77777777" w:rsidR="003E2554" w:rsidRDefault="003E2554" w:rsidP="001B42A8">
            <w:pPr>
              <w:pStyle w:val="BodyText"/>
            </w:pPr>
          </w:p>
          <w:p w14:paraId="4FD0AA7B" w14:textId="5F36B785" w:rsidR="00BC2B6D" w:rsidRPr="00BF002D" w:rsidRDefault="003E2554" w:rsidP="001B42A8">
            <w:pPr>
              <w:pStyle w:val="BodyText"/>
            </w:pPr>
            <w:r>
              <w:t>Example d</w:t>
            </w:r>
            <w:r w:rsidR="00BC2B6D" w:rsidRPr="00BF002D">
              <w:t>efinition of sets</w:t>
            </w:r>
            <w:r>
              <w:t>:</w:t>
            </w:r>
          </w:p>
          <w:p w14:paraId="132902CF" w14:textId="77777777" w:rsidR="00BC2B6D" w:rsidRPr="00BF002D" w:rsidRDefault="00BC2B6D" w:rsidP="001B42A8">
            <w:pPr>
              <w:pStyle w:val="BodyText"/>
              <w:spacing w:before="55"/>
            </w:pPr>
            <w:r w:rsidRPr="00BF002D">
              <w:t xml:space="preserve">e.g. </w:t>
            </w:r>
            <w:r>
              <w:rPr>
                <w:i/>
              </w:rPr>
              <w:t xml:space="preserve"> </w:t>
            </w:r>
            <w:r w:rsidRPr="00BF002D">
              <w:rPr>
                <w:i/>
              </w:rPr>
              <w:t xml:space="preserve">A </w:t>
            </w:r>
            <w:r w:rsidRPr="00BF002D">
              <w:t>= {</w:t>
            </w:r>
            <w:r w:rsidRPr="00BF002D">
              <w:rPr>
                <w:i/>
              </w:rPr>
              <w:t>x</w:t>
            </w:r>
            <w:r w:rsidRPr="00BF002D">
              <w:t xml:space="preserve">: </w:t>
            </w:r>
            <w:r w:rsidRPr="00BF002D">
              <w:rPr>
                <w:i/>
              </w:rPr>
              <w:t xml:space="preserve">x </w:t>
            </w:r>
            <w:r w:rsidRPr="00BF002D">
              <w:t>is a natural number}</w:t>
            </w:r>
          </w:p>
          <w:p w14:paraId="275D75AD" w14:textId="77777777" w:rsidR="00BC2B6D" w:rsidRDefault="00BC2B6D" w:rsidP="001B42A8">
            <w:pPr>
              <w:pStyle w:val="BodyText"/>
              <w:spacing w:before="55"/>
              <w:rPr>
                <w:iCs/>
              </w:rPr>
            </w:pPr>
            <w:r w:rsidRPr="00BF002D">
              <w:rPr>
                <w:i/>
              </w:rPr>
              <w:t xml:space="preserve">B = </w:t>
            </w:r>
            <w:r w:rsidRPr="00A83A78">
              <w:rPr>
                <w:iCs/>
              </w:rPr>
              <w:t>{</w:t>
            </w:r>
            <w:proofErr w:type="spellStart"/>
            <w:r w:rsidRPr="00BF002D">
              <w:rPr>
                <w:i/>
              </w:rPr>
              <w:t>a,b,</w:t>
            </w:r>
            <w:proofErr w:type="gramStart"/>
            <w:r w:rsidRPr="00BF002D">
              <w:rPr>
                <w:i/>
              </w:rPr>
              <w:t>c</w:t>
            </w:r>
            <w:proofErr w:type="spellEnd"/>
            <w:r w:rsidRPr="00BF002D">
              <w:rPr>
                <w:i/>
              </w:rPr>
              <w:t>,…</w:t>
            </w:r>
            <w:proofErr w:type="gramEnd"/>
            <w:r w:rsidRPr="00BF002D">
              <w:rPr>
                <w:i/>
              </w:rPr>
              <w:t>…</w:t>
            </w:r>
            <w:r w:rsidRPr="00A83A78">
              <w:rPr>
                <w:iCs/>
              </w:rPr>
              <w:t>.}</w:t>
            </w:r>
          </w:p>
          <w:p w14:paraId="47782359" w14:textId="77777777" w:rsidR="00BC2B6D" w:rsidRPr="00156034" w:rsidRDefault="00BC2B6D" w:rsidP="001B42A8">
            <w:pPr>
              <w:pStyle w:val="BodyText"/>
              <w:spacing w:before="55"/>
              <w:rPr>
                <w:iCs/>
              </w:rPr>
            </w:pPr>
            <w:r>
              <w:rPr>
                <w:i/>
              </w:rPr>
              <w:t>C</w:t>
            </w:r>
            <w:r>
              <w:rPr>
                <w:iCs/>
              </w:rPr>
              <w:t xml:space="preserve"> = {</w:t>
            </w:r>
            <w:r>
              <w:rPr>
                <w:i/>
              </w:rPr>
              <w:t xml:space="preserve">x </w:t>
            </w:r>
            <w:r>
              <w:rPr>
                <w:iCs/>
              </w:rPr>
              <w:t>:</w:t>
            </w:r>
            <w:r>
              <w:rPr>
                <w:i/>
              </w:rPr>
              <w:t xml:space="preserve"> a ≤ x ≤ b</w:t>
            </w:r>
            <w:r>
              <w:rPr>
                <w:iCs/>
              </w:rPr>
              <w:t>}</w:t>
            </w:r>
          </w:p>
          <w:p w14:paraId="66F0DB55" w14:textId="77777777" w:rsidR="00BC2B6D" w:rsidRPr="004A4E17" w:rsidRDefault="00BC2B6D" w:rsidP="001B42A8">
            <w:pPr>
              <w:pStyle w:val="BodyText"/>
              <w:rPr>
                <w:lang w:eastAsia="en-GB"/>
              </w:rPr>
            </w:pPr>
          </w:p>
        </w:tc>
        <w:tc>
          <w:tcPr>
            <w:tcW w:w="9923" w:type="dxa"/>
            <w:tcMar>
              <w:top w:w="113" w:type="dxa"/>
              <w:bottom w:w="113" w:type="dxa"/>
            </w:tcMar>
          </w:tcPr>
          <w:p w14:paraId="411B2917" w14:textId="77777777" w:rsidR="00BC2B6D" w:rsidRDefault="00BC2B6D" w:rsidP="001B42A8">
            <w:pPr>
              <w:rPr>
                <w:lang w:eastAsia="en-GB"/>
              </w:rPr>
            </w:pPr>
            <w:r w:rsidRPr="00BF002D">
              <w:rPr>
                <w:lang w:eastAsia="en-GB"/>
              </w:rPr>
              <w:t xml:space="preserve">It </w:t>
            </w:r>
            <w:r w:rsidRPr="006C046E">
              <w:rPr>
                <w:rStyle w:val="BodyChar"/>
              </w:rPr>
              <w:t>is useful to start by introducing/revising simple Venn diagrams. For example, group learners who wear glasses in one circle and learners with brown hair in another circle, and ask learners to describe those in the overlapping region. Encourage learners to actively participate by asking them to place physical objects into the regions of a Venn diagram. You could even get learners to create their own version of the Venn diagram by moving around the classroom based on their appearance; for example, for the glasses and hair colour example above.</w:t>
            </w:r>
            <w:r w:rsidRPr="00BF002D">
              <w:rPr>
                <w:lang w:eastAsia="en-GB"/>
              </w:rPr>
              <w:t xml:space="preserve"> </w:t>
            </w:r>
          </w:p>
          <w:p w14:paraId="4A042FB2" w14:textId="77777777" w:rsidR="00BC2B6D" w:rsidRDefault="00BC2B6D" w:rsidP="001B42A8">
            <w:pPr>
              <w:autoSpaceDE w:val="0"/>
              <w:autoSpaceDN w:val="0"/>
              <w:adjustRightInd w:val="0"/>
              <w:rPr>
                <w:rFonts w:cs="Arial"/>
                <w:szCs w:val="20"/>
                <w:lang w:eastAsia="en-GB"/>
              </w:rPr>
            </w:pPr>
          </w:p>
          <w:p w14:paraId="1DA69F6D" w14:textId="77777777" w:rsidR="00BC2B6D" w:rsidRPr="00BF002D" w:rsidRDefault="00BC2B6D" w:rsidP="001B42A8">
            <w:pPr>
              <w:autoSpaceDE w:val="0"/>
              <w:autoSpaceDN w:val="0"/>
              <w:adjustRightInd w:val="0"/>
              <w:rPr>
                <w:rFonts w:cs="Arial"/>
                <w:szCs w:val="20"/>
                <w:lang w:eastAsia="en-GB"/>
              </w:rPr>
            </w:pPr>
            <w:r>
              <w:rPr>
                <w:rFonts w:cs="Arial"/>
                <w:szCs w:val="20"/>
                <w:lang w:eastAsia="en-GB"/>
              </w:rPr>
              <w:t>I</w:t>
            </w:r>
            <w:r w:rsidRPr="00BF002D">
              <w:rPr>
                <w:rFonts w:cs="Arial"/>
                <w:szCs w:val="20"/>
                <w:lang w:eastAsia="en-GB"/>
              </w:rPr>
              <w:t xml:space="preserve">ntroduce the idea of a union in the intersection visually, and then link this to the notation that </w:t>
            </w:r>
            <w:r>
              <w:rPr>
                <w:rFonts w:cs="Arial"/>
                <w:szCs w:val="20"/>
                <w:lang w:eastAsia="en-GB"/>
              </w:rPr>
              <w:t>learners</w:t>
            </w:r>
            <w:r w:rsidRPr="00BF002D">
              <w:rPr>
                <w:rFonts w:cs="Arial"/>
                <w:szCs w:val="20"/>
                <w:lang w:eastAsia="en-GB"/>
              </w:rPr>
              <w:t xml:space="preserve"> need to use. </w:t>
            </w:r>
            <w:r w:rsidRPr="00BF002D">
              <w:rPr>
                <w:rFonts w:cs="Arial"/>
                <w:b/>
                <w:szCs w:val="20"/>
                <w:lang w:eastAsia="en-GB"/>
              </w:rPr>
              <w:t>(I)</w:t>
            </w:r>
            <w:r w:rsidRPr="00BF002D">
              <w:rPr>
                <w:rFonts w:cs="Arial"/>
                <w:szCs w:val="20"/>
                <w:lang w:eastAsia="en-GB"/>
              </w:rPr>
              <w:t xml:space="preserve"> </w:t>
            </w:r>
          </w:p>
          <w:p w14:paraId="1C3ED152" w14:textId="77777777" w:rsidR="00BC2B6D" w:rsidRPr="00BF002D" w:rsidRDefault="00BC2B6D" w:rsidP="001B42A8">
            <w:pPr>
              <w:autoSpaceDE w:val="0"/>
              <w:autoSpaceDN w:val="0"/>
              <w:adjustRightInd w:val="0"/>
              <w:rPr>
                <w:rFonts w:cs="Arial"/>
                <w:szCs w:val="20"/>
                <w:lang w:eastAsia="en-GB"/>
              </w:rPr>
            </w:pPr>
          </w:p>
          <w:p w14:paraId="30F0FD86" w14:textId="77777777" w:rsidR="00BC2B6D" w:rsidRDefault="00BC2B6D" w:rsidP="001B42A8">
            <w:pPr>
              <w:pStyle w:val="Body"/>
              <w:rPr>
                <w:b/>
              </w:rPr>
            </w:pPr>
            <w:r w:rsidRPr="00BF002D">
              <w:t xml:space="preserve">There is some </w:t>
            </w:r>
            <w:r w:rsidRPr="006C046E">
              <w:rPr>
                <w:rStyle w:val="BodyChar"/>
              </w:rPr>
              <w:t>useful</w:t>
            </w:r>
            <w:r w:rsidRPr="00BF002D">
              <w:t xml:space="preserve"> material on sets and set notation on the Maths Is Fun website (</w:t>
            </w:r>
            <w:hyperlink r:id="rId181" w:history="1">
              <w:r w:rsidRPr="00BF002D">
                <w:rPr>
                  <w:rStyle w:val="Hyperlink"/>
                  <w:rFonts w:cs="Arial"/>
                </w:rPr>
                <w:t>www.mathsisfun.com</w:t>
              </w:r>
            </w:hyperlink>
            <w:r w:rsidRPr="00BF002D">
              <w:t>). Search for ‘Introduction to Sets’ and ‘Sets and Venn Diagrams’ These resources also include some multiple</w:t>
            </w:r>
            <w:r>
              <w:t>-</w:t>
            </w:r>
            <w:r w:rsidRPr="00BF002D">
              <w:t xml:space="preserve"> choice questions that learners could use to check their understanding. </w:t>
            </w:r>
            <w:r w:rsidRPr="00BF002D">
              <w:rPr>
                <w:b/>
              </w:rPr>
              <w:t>(F)</w:t>
            </w:r>
          </w:p>
          <w:p w14:paraId="283AC324" w14:textId="77777777" w:rsidR="00BC2B6D" w:rsidRPr="00BF002D" w:rsidRDefault="00BC2B6D" w:rsidP="001B42A8">
            <w:pPr>
              <w:pStyle w:val="Body"/>
              <w:rPr>
                <w:b/>
              </w:rPr>
            </w:pPr>
          </w:p>
          <w:p w14:paraId="715CFE2A" w14:textId="215968E6" w:rsidR="00BC2B6D" w:rsidRPr="00BF002D" w:rsidRDefault="00BC2B6D" w:rsidP="001B42A8">
            <w:pPr>
              <w:rPr>
                <w:rFonts w:cs="Arial"/>
                <w:szCs w:val="20"/>
              </w:rPr>
            </w:pPr>
            <w:r w:rsidRPr="00BF002D">
              <w:rPr>
                <w:rFonts w:cs="Arial"/>
                <w:szCs w:val="20"/>
              </w:rPr>
              <w:t xml:space="preserve">Venn diagrams are a great way to visualise the structure of set relationships. </w:t>
            </w:r>
            <w:r w:rsidRPr="00BF002D">
              <w:rPr>
                <w:rFonts w:cs="Arial"/>
                <w:color w:val="0D0D0D" w:themeColor="text1" w:themeTint="F2"/>
                <w:szCs w:val="20"/>
              </w:rPr>
              <w:t xml:space="preserve">They can be used to help visualise a broad range of problems across the mathematics curriculum </w:t>
            </w:r>
            <w:r w:rsidRPr="00BF002D">
              <w:rPr>
                <w:rFonts w:cs="Arial"/>
                <w:szCs w:val="20"/>
              </w:rPr>
              <w:t>where you want to explore the relationships between groups. For example, they can be used to help solve probability questions (see syllabus ref. C8.1, C8.</w:t>
            </w:r>
            <w:r>
              <w:rPr>
                <w:rFonts w:cs="Arial"/>
                <w:szCs w:val="20"/>
              </w:rPr>
              <w:t>3</w:t>
            </w:r>
            <w:r w:rsidRPr="00BF002D">
              <w:rPr>
                <w:rFonts w:cs="Arial"/>
                <w:szCs w:val="20"/>
              </w:rPr>
              <w:t xml:space="preserve">, </w:t>
            </w:r>
            <w:r>
              <w:rPr>
                <w:rFonts w:cs="Arial"/>
                <w:szCs w:val="20"/>
              </w:rPr>
              <w:t>C</w:t>
            </w:r>
            <w:r w:rsidRPr="00BF002D">
              <w:rPr>
                <w:rFonts w:cs="Arial"/>
                <w:szCs w:val="20"/>
              </w:rPr>
              <w:t>8.</w:t>
            </w:r>
            <w:r>
              <w:rPr>
                <w:rFonts w:cs="Arial"/>
                <w:szCs w:val="20"/>
              </w:rPr>
              <w:t>4</w:t>
            </w:r>
            <w:r w:rsidRPr="00BF002D">
              <w:rPr>
                <w:rFonts w:cs="Arial"/>
                <w:szCs w:val="20"/>
              </w:rPr>
              <w:t xml:space="preserve">). They can also be used across strands as a way of enhancing conceptual understanding </w:t>
            </w:r>
            <w:proofErr w:type="gramStart"/>
            <w:r w:rsidRPr="00BF002D">
              <w:rPr>
                <w:rFonts w:cs="Arial"/>
                <w:szCs w:val="20"/>
              </w:rPr>
              <w:t>by the use of</w:t>
            </w:r>
            <w:proofErr w:type="gramEnd"/>
            <w:r w:rsidRPr="00BF002D">
              <w:rPr>
                <w:rFonts w:cs="Arial"/>
                <w:szCs w:val="20"/>
              </w:rPr>
              <w:t xml:space="preserve"> multiple representations. </w:t>
            </w:r>
          </w:p>
          <w:p w14:paraId="178F730B" w14:textId="77777777" w:rsidR="00BC2B6D" w:rsidRPr="00BF002D" w:rsidRDefault="00BC2B6D" w:rsidP="001B42A8">
            <w:pPr>
              <w:rPr>
                <w:rFonts w:cs="Arial"/>
                <w:szCs w:val="20"/>
              </w:rPr>
            </w:pPr>
          </w:p>
          <w:p w14:paraId="753D221E" w14:textId="77777777" w:rsidR="00BC2B6D" w:rsidRPr="00BF002D" w:rsidRDefault="00BC2B6D" w:rsidP="001B42A8">
            <w:pPr>
              <w:rPr>
                <w:rFonts w:cs="Arial"/>
                <w:szCs w:val="20"/>
              </w:rPr>
            </w:pPr>
            <w:r w:rsidRPr="00BF002D">
              <w:rPr>
                <w:rFonts w:cs="Arial"/>
                <w:szCs w:val="20"/>
              </w:rPr>
              <w:t xml:space="preserve">Venn diagrams work well for two or even three sets, </w:t>
            </w:r>
            <w:r>
              <w:rPr>
                <w:rFonts w:cs="Arial"/>
                <w:szCs w:val="20"/>
              </w:rPr>
              <w:t xml:space="preserve">but </w:t>
            </w:r>
            <w:r w:rsidRPr="00BF002D">
              <w:rPr>
                <w:rFonts w:cs="Arial"/>
                <w:szCs w:val="20"/>
              </w:rPr>
              <w:t xml:space="preserve">they very quickly break down when the number of sets gets beyond three. It is important that learners understand that </w:t>
            </w:r>
            <w:r>
              <w:rPr>
                <w:rFonts w:cs="Arial"/>
                <w:szCs w:val="20"/>
              </w:rPr>
              <w:t>Venn diagrams</w:t>
            </w:r>
            <w:r w:rsidRPr="00BF002D">
              <w:rPr>
                <w:rFonts w:cs="Arial"/>
                <w:szCs w:val="20"/>
              </w:rPr>
              <w:t xml:space="preserve"> </w:t>
            </w:r>
            <w:r>
              <w:rPr>
                <w:rFonts w:cs="Arial"/>
                <w:szCs w:val="20"/>
              </w:rPr>
              <w:t xml:space="preserve">are </w:t>
            </w:r>
            <w:r w:rsidRPr="00BF002D">
              <w:rPr>
                <w:rFonts w:cs="Arial"/>
                <w:szCs w:val="20"/>
              </w:rPr>
              <w:t xml:space="preserve">a tool for visualising a problem but not really the solution to the problem that itself. </w:t>
            </w:r>
          </w:p>
          <w:p w14:paraId="4552D0C9" w14:textId="77777777" w:rsidR="00BC2B6D" w:rsidRPr="00BF002D" w:rsidRDefault="00BC2B6D" w:rsidP="001B42A8">
            <w:pPr>
              <w:rPr>
                <w:rFonts w:cs="Arial"/>
                <w:color w:val="0D0D0D" w:themeColor="text1" w:themeTint="F2"/>
                <w:szCs w:val="20"/>
              </w:rPr>
            </w:pPr>
          </w:p>
          <w:tbl>
            <w:tblPr>
              <w:tblStyle w:val="TableGrid"/>
              <w:tblW w:w="0" w:type="auto"/>
              <w:tblLayout w:type="fixed"/>
              <w:tblLook w:val="04A0" w:firstRow="1" w:lastRow="0" w:firstColumn="1" w:lastColumn="0" w:noHBand="0" w:noVBand="1"/>
            </w:tblPr>
            <w:tblGrid>
              <w:gridCol w:w="1809"/>
              <w:gridCol w:w="7882"/>
            </w:tblGrid>
            <w:tr w:rsidR="00BC2B6D" w:rsidRPr="00BF002D" w14:paraId="24BF029A"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15207A7A" w14:textId="77777777" w:rsidR="00BC2B6D" w:rsidRPr="00BF002D" w:rsidRDefault="00BC2B6D" w:rsidP="001B42A8">
                  <w:pPr>
                    <w:rPr>
                      <w:rFonts w:cs="Arial"/>
                      <w:spacing w:val="-1"/>
                      <w:szCs w:val="20"/>
                    </w:rPr>
                  </w:pPr>
                  <w:r w:rsidRPr="00BF002D">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1A074A6D" w14:textId="77777777" w:rsidR="00BC2B6D" w:rsidRPr="00BF002D" w:rsidRDefault="00BC2B6D" w:rsidP="001B42A8">
                  <w:pPr>
                    <w:rPr>
                      <w:rFonts w:cs="Arial"/>
                      <w:spacing w:val="-1"/>
                      <w:szCs w:val="20"/>
                    </w:rPr>
                  </w:pPr>
                  <w:r w:rsidRPr="00BF002D">
                    <w:rPr>
                      <w:rFonts w:cs="Arial"/>
                      <w:spacing w:val="-1"/>
                      <w:szCs w:val="20"/>
                    </w:rPr>
                    <w:t xml:space="preserve"> </w:t>
                  </w:r>
                </w:p>
              </w:tc>
            </w:tr>
            <w:tr w:rsidR="00BC2B6D" w:rsidRPr="00BF002D" w14:paraId="09045FC4"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auto"/>
                </w:tcPr>
                <w:p w14:paraId="4ED3A0F7" w14:textId="77777777" w:rsidR="00BC2B6D" w:rsidRPr="00BF002D" w:rsidRDefault="00BC2B6D" w:rsidP="001B42A8">
                  <w:pPr>
                    <w:rPr>
                      <w:rFonts w:cs="Arial"/>
                      <w:spacing w:val="-1"/>
                      <w:szCs w:val="20"/>
                    </w:rPr>
                  </w:pPr>
                  <w:r>
                    <w:rPr>
                      <w:rFonts w:cs="Arial"/>
                      <w:spacing w:val="-1"/>
                      <w:szCs w:val="20"/>
                    </w:rPr>
                    <w:t>Teaching Pack</w:t>
                  </w:r>
                  <w:r w:rsidRPr="00BF002D">
                    <w:rPr>
                      <w:rFonts w:cs="Arial"/>
                      <w:spacing w:val="-1"/>
                      <w:szCs w:val="20"/>
                    </w:rPr>
                    <w:t>: Venn diagrams</w:t>
                  </w:r>
                </w:p>
                <w:p w14:paraId="27D30776" w14:textId="77777777" w:rsidR="00BC2B6D" w:rsidRPr="00BF002D" w:rsidRDefault="00BC2B6D" w:rsidP="001B42A8">
                  <w:pPr>
                    <w:rPr>
                      <w:rFonts w:cs="Arial"/>
                      <w:spacing w:val="-1"/>
                      <w:szCs w:val="20"/>
                    </w:rPr>
                  </w:pPr>
                  <w:r w:rsidRPr="00BF002D">
                    <w:rPr>
                      <w:rFonts w:cs="Arial"/>
                      <w:spacing w:val="-1"/>
                      <w:szCs w:val="20"/>
                    </w:rPr>
                    <w:t xml:space="preserve">This </w:t>
                  </w:r>
                  <w:r>
                    <w:rPr>
                      <w:rFonts w:cs="Arial"/>
                      <w:spacing w:val="-1"/>
                      <w:szCs w:val="20"/>
                    </w:rPr>
                    <w:t>Teaching Pack</w:t>
                  </w:r>
                  <w:r w:rsidRPr="00BF002D">
                    <w:rPr>
                      <w:rFonts w:cs="Arial"/>
                      <w:spacing w:val="-1"/>
                      <w:szCs w:val="20"/>
                    </w:rPr>
                    <w:t xml:space="preserve"> includes lessons that cover the following:</w:t>
                  </w:r>
                </w:p>
                <w:p w14:paraId="65D20AA3" w14:textId="77777777" w:rsidR="00BC2B6D" w:rsidRPr="00BF002D" w:rsidRDefault="00BC2B6D" w:rsidP="00F72313">
                  <w:pPr>
                    <w:pStyle w:val="ListParagraph"/>
                    <w:numPr>
                      <w:ilvl w:val="0"/>
                      <w:numId w:val="6"/>
                    </w:numPr>
                    <w:rPr>
                      <w:rFonts w:cs="Arial"/>
                      <w:spacing w:val="-1"/>
                    </w:rPr>
                  </w:pPr>
                  <w:r w:rsidRPr="00BF002D">
                    <w:rPr>
                      <w:rFonts w:cs="Arial"/>
                      <w:spacing w:val="-1"/>
                    </w:rPr>
                    <w:t>using Venn diagrams</w:t>
                  </w:r>
                </w:p>
                <w:p w14:paraId="45EF0813" w14:textId="77777777" w:rsidR="00BC2B6D" w:rsidRPr="00BF002D" w:rsidRDefault="00BC2B6D" w:rsidP="00F72313">
                  <w:pPr>
                    <w:pStyle w:val="ListParagraph"/>
                    <w:numPr>
                      <w:ilvl w:val="0"/>
                      <w:numId w:val="6"/>
                    </w:numPr>
                    <w:rPr>
                      <w:rFonts w:cs="Arial"/>
                      <w:spacing w:val="-1"/>
                    </w:rPr>
                  </w:pPr>
                  <w:r w:rsidRPr="00BF002D">
                    <w:rPr>
                      <w:rFonts w:cs="Arial"/>
                      <w:spacing w:val="-1"/>
                    </w:rPr>
                    <w:t>formal notation used with Venn diagrams</w:t>
                  </w:r>
                </w:p>
                <w:p w14:paraId="7E159A37" w14:textId="77777777" w:rsidR="00BC2B6D" w:rsidRPr="00BF002D" w:rsidRDefault="00BC2B6D" w:rsidP="00F72313">
                  <w:pPr>
                    <w:pStyle w:val="ListParagraph"/>
                    <w:numPr>
                      <w:ilvl w:val="0"/>
                      <w:numId w:val="6"/>
                    </w:numPr>
                    <w:rPr>
                      <w:rFonts w:cs="Arial"/>
                      <w:spacing w:val="-1"/>
                    </w:rPr>
                  </w:pPr>
                  <w:r w:rsidRPr="00BF002D">
                    <w:rPr>
                      <w:rFonts w:cs="Arial"/>
                      <w:spacing w:val="-1"/>
                    </w:rPr>
                    <w:t>constructing Venn diagrams to solve problems</w:t>
                  </w:r>
                </w:p>
                <w:p w14:paraId="1DCA1D9A" w14:textId="77777777" w:rsidR="00BC2B6D" w:rsidRPr="00493F09" w:rsidRDefault="00BC2B6D" w:rsidP="00F72313">
                  <w:pPr>
                    <w:pStyle w:val="ListParagraph"/>
                    <w:numPr>
                      <w:ilvl w:val="0"/>
                      <w:numId w:val="6"/>
                    </w:numPr>
                    <w:rPr>
                      <w:rFonts w:cs="Arial"/>
                      <w:spacing w:val="-1"/>
                    </w:rPr>
                  </w:pPr>
                  <w:r w:rsidRPr="00493F09">
                    <w:rPr>
                      <w:rFonts w:cs="Arial"/>
                      <w:spacing w:val="-1"/>
                    </w:rPr>
                    <w:t>calculating simple probabilities using Venn diagrams.</w:t>
                  </w:r>
                </w:p>
                <w:p w14:paraId="6DDE6CE4" w14:textId="77777777" w:rsidR="00BC2B6D" w:rsidRPr="00BF002D" w:rsidRDefault="00BC2B6D" w:rsidP="001B42A8">
                  <w:pPr>
                    <w:pStyle w:val="ListParagraph"/>
                    <w:rPr>
                      <w:rFonts w:cs="Arial"/>
                      <w:spacing w:val="-1"/>
                    </w:rPr>
                  </w:pPr>
                </w:p>
              </w:tc>
            </w:tr>
          </w:tbl>
          <w:p w14:paraId="07DA9C47" w14:textId="7DFD2844" w:rsidR="00BC2B6D" w:rsidRPr="004A4E17" w:rsidRDefault="001C4250" w:rsidP="001B42A8">
            <w:pPr>
              <w:pStyle w:val="BodyText"/>
            </w:pPr>
            <w:r>
              <w:t xml:space="preserve"> </w:t>
            </w:r>
          </w:p>
        </w:tc>
      </w:tr>
      <w:tr w:rsidR="00BC2B6D" w:rsidRPr="004A4E17" w14:paraId="4A412FE9" w14:textId="77777777" w:rsidTr="001B42A8">
        <w:tblPrEx>
          <w:tblCellMar>
            <w:top w:w="0" w:type="dxa"/>
            <w:bottom w:w="0" w:type="dxa"/>
          </w:tblCellMar>
        </w:tblPrEx>
        <w:tc>
          <w:tcPr>
            <w:tcW w:w="2552" w:type="dxa"/>
            <w:tcMar>
              <w:top w:w="113" w:type="dxa"/>
              <w:bottom w:w="113" w:type="dxa"/>
            </w:tcMar>
          </w:tcPr>
          <w:p w14:paraId="5BFBEEDE" w14:textId="6220971F" w:rsidR="00BC2B6D" w:rsidRPr="004A4E17" w:rsidRDefault="00BC2B6D" w:rsidP="001B42A8">
            <w:pPr>
              <w:pStyle w:val="BodyText"/>
              <w:rPr>
                <w:lang w:eastAsia="en-GB"/>
              </w:rPr>
            </w:pPr>
            <w:r w:rsidRPr="001B42A8">
              <w:rPr>
                <w:shd w:val="clear" w:color="auto" w:fill="FEEFE6"/>
                <w:lang w:eastAsia="en-GB"/>
              </w:rPr>
              <w:lastRenderedPageBreak/>
              <w:t>E1.2</w:t>
            </w:r>
            <w:r w:rsidR="00FC721B">
              <w:rPr>
                <w:shd w:val="clear" w:color="auto" w:fill="FEEFE6"/>
                <w:lang w:eastAsia="en-GB"/>
              </w:rPr>
              <w:t xml:space="preserve"> Sets</w:t>
            </w:r>
          </w:p>
        </w:tc>
        <w:tc>
          <w:tcPr>
            <w:tcW w:w="2126" w:type="dxa"/>
            <w:tcMar>
              <w:top w:w="113" w:type="dxa"/>
              <w:bottom w:w="113" w:type="dxa"/>
            </w:tcMar>
          </w:tcPr>
          <w:p w14:paraId="6B07A9D7" w14:textId="77777777" w:rsidR="00BC2B6D" w:rsidRPr="00BF002D" w:rsidRDefault="00BC2B6D" w:rsidP="001B42A8">
            <w:pPr>
              <w:shd w:val="clear" w:color="auto" w:fill="FEEFE6"/>
              <w:autoSpaceDE w:val="0"/>
              <w:autoSpaceDN w:val="0"/>
              <w:adjustRightInd w:val="0"/>
              <w:rPr>
                <w:rFonts w:cs="Arial"/>
                <w:szCs w:val="20"/>
                <w:lang w:eastAsia="en-GB"/>
              </w:rPr>
            </w:pPr>
            <w:r>
              <w:rPr>
                <w:rFonts w:cs="Arial"/>
                <w:szCs w:val="20"/>
                <w:lang w:eastAsia="en-GB"/>
              </w:rPr>
              <w:t>Understand and u</w:t>
            </w:r>
            <w:r w:rsidRPr="00BF002D">
              <w:rPr>
                <w:rFonts w:cs="Arial"/>
                <w:szCs w:val="20"/>
                <w:lang w:eastAsia="en-GB"/>
              </w:rPr>
              <w:t xml:space="preserve">se </w:t>
            </w:r>
            <w:r>
              <w:rPr>
                <w:rFonts w:cs="Arial"/>
                <w:szCs w:val="20"/>
                <w:lang w:eastAsia="en-GB"/>
              </w:rPr>
              <w:t xml:space="preserve">set </w:t>
            </w:r>
            <w:r w:rsidRPr="00BF002D">
              <w:rPr>
                <w:rFonts w:cs="Arial"/>
                <w:szCs w:val="20"/>
                <w:lang w:eastAsia="en-GB"/>
              </w:rPr>
              <w:t xml:space="preserve">language, </w:t>
            </w:r>
            <w:proofErr w:type="gramStart"/>
            <w:r w:rsidRPr="00BF002D">
              <w:rPr>
                <w:rFonts w:cs="Arial"/>
                <w:szCs w:val="20"/>
                <w:lang w:eastAsia="en-GB"/>
              </w:rPr>
              <w:t>notation</w:t>
            </w:r>
            <w:proofErr w:type="gramEnd"/>
            <w:r w:rsidRPr="00BF002D">
              <w:rPr>
                <w:rFonts w:cs="Arial"/>
                <w:szCs w:val="20"/>
                <w:lang w:eastAsia="en-GB"/>
              </w:rPr>
              <w:t xml:space="preserve"> and Venn diagrams to </w:t>
            </w:r>
            <w:r w:rsidRPr="001B42A8">
              <w:rPr>
                <w:rFonts w:cs="Arial"/>
                <w:szCs w:val="20"/>
                <w:shd w:val="clear" w:color="auto" w:fill="FEEFE6"/>
                <w:lang w:eastAsia="en-GB"/>
              </w:rPr>
              <w:t>describe</w:t>
            </w:r>
            <w:r w:rsidRPr="00BF002D">
              <w:rPr>
                <w:rFonts w:cs="Arial"/>
                <w:szCs w:val="20"/>
                <w:lang w:eastAsia="en-GB"/>
              </w:rPr>
              <w:t xml:space="preserve"> sets and represent relationships between sets.</w:t>
            </w:r>
          </w:p>
          <w:p w14:paraId="200B8C3A" w14:textId="77777777" w:rsidR="00BC2B6D" w:rsidRPr="00BF002D" w:rsidRDefault="00BC2B6D" w:rsidP="001B42A8">
            <w:pPr>
              <w:autoSpaceDE w:val="0"/>
              <w:autoSpaceDN w:val="0"/>
              <w:adjustRightInd w:val="0"/>
              <w:rPr>
                <w:rFonts w:cs="Arial"/>
                <w:szCs w:val="20"/>
                <w:lang w:eastAsia="en-GB"/>
              </w:rPr>
            </w:pPr>
          </w:p>
          <w:p w14:paraId="760F4EEE" w14:textId="3680977C" w:rsidR="00BC2B6D" w:rsidRPr="001B42A8" w:rsidRDefault="001C4250" w:rsidP="001B42A8">
            <w:pPr>
              <w:shd w:val="clear" w:color="auto" w:fill="FEEFE6"/>
              <w:autoSpaceDE w:val="0"/>
              <w:autoSpaceDN w:val="0"/>
              <w:adjustRightInd w:val="0"/>
              <w:rPr>
                <w:rFonts w:cs="Arial"/>
                <w:szCs w:val="20"/>
                <w:lang w:eastAsia="en-GB"/>
              </w:rPr>
            </w:pPr>
            <w:r>
              <w:rPr>
                <w:rFonts w:cs="Arial"/>
                <w:szCs w:val="20"/>
                <w:lang w:eastAsia="en-GB"/>
              </w:rPr>
              <w:t>Example</w:t>
            </w:r>
            <w:r w:rsidR="000E59C5">
              <w:rPr>
                <w:rFonts w:cs="Arial"/>
                <w:szCs w:val="20"/>
                <w:lang w:eastAsia="en-GB"/>
              </w:rPr>
              <w:t xml:space="preserve"> d</w:t>
            </w:r>
            <w:r w:rsidR="00BC2B6D" w:rsidRPr="001B42A8">
              <w:rPr>
                <w:rFonts w:cs="Arial"/>
                <w:szCs w:val="20"/>
                <w:lang w:eastAsia="en-GB"/>
              </w:rPr>
              <w:t>efinition of sets:</w:t>
            </w:r>
          </w:p>
          <w:p w14:paraId="4453F3B3"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proofErr w:type="gramStart"/>
            <w:r w:rsidRPr="001B42A8">
              <w:rPr>
                <w:rFonts w:cs="Arial"/>
                <w:szCs w:val="20"/>
                <w:shd w:val="clear" w:color="auto" w:fill="FEEFE6"/>
                <w:lang w:eastAsia="en-GB"/>
              </w:rPr>
              <w:t>e.g.</w:t>
            </w:r>
            <w:proofErr w:type="gramEnd"/>
            <w:r w:rsidRPr="001B42A8">
              <w:rPr>
                <w:rFonts w:cs="Arial"/>
                <w:szCs w:val="20"/>
                <w:shd w:val="clear" w:color="auto" w:fill="FEEFE6"/>
                <w:lang w:eastAsia="en-GB"/>
              </w:rPr>
              <w:t xml:space="preserve"> </w:t>
            </w:r>
            <w:r w:rsidRPr="001B42A8">
              <w:rPr>
                <w:rFonts w:cs="Arial"/>
                <w:szCs w:val="20"/>
                <w:shd w:val="clear" w:color="auto" w:fill="FEEFE6"/>
                <w:lang w:eastAsia="en-GB"/>
              </w:rPr>
              <w:br/>
              <w:t>A = {x: x is a natural number}</w:t>
            </w:r>
          </w:p>
          <w:p w14:paraId="63B901F3"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r w:rsidRPr="001B42A8">
              <w:rPr>
                <w:rFonts w:cs="Arial"/>
                <w:szCs w:val="20"/>
                <w:shd w:val="clear" w:color="auto" w:fill="FEEFE6"/>
                <w:lang w:eastAsia="en-GB"/>
              </w:rPr>
              <w:t>B = {(</w:t>
            </w:r>
            <w:proofErr w:type="spellStart"/>
            <w:r w:rsidRPr="001B42A8">
              <w:rPr>
                <w:rFonts w:cs="Arial"/>
                <w:szCs w:val="20"/>
                <w:shd w:val="clear" w:color="auto" w:fill="FEEFE6"/>
                <w:lang w:eastAsia="en-GB"/>
              </w:rPr>
              <w:t>x,y</w:t>
            </w:r>
            <w:proofErr w:type="spellEnd"/>
            <w:r w:rsidRPr="001B42A8">
              <w:rPr>
                <w:rFonts w:cs="Arial"/>
                <w:szCs w:val="20"/>
                <w:shd w:val="clear" w:color="auto" w:fill="FEEFE6"/>
                <w:lang w:eastAsia="en-GB"/>
              </w:rPr>
              <w:t>): y = mx + c}</w:t>
            </w:r>
          </w:p>
          <w:p w14:paraId="4B8CC502"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r w:rsidRPr="001B42A8">
              <w:rPr>
                <w:rFonts w:cs="Arial"/>
                <w:szCs w:val="20"/>
                <w:shd w:val="clear" w:color="auto" w:fill="FEEFE6"/>
                <w:lang w:eastAsia="en-GB"/>
              </w:rPr>
              <w:t>C = {x: a ≤ x ≤ b}</w:t>
            </w:r>
          </w:p>
          <w:p w14:paraId="726EAF9F"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r w:rsidRPr="001B42A8">
              <w:rPr>
                <w:rFonts w:cs="Arial"/>
                <w:szCs w:val="20"/>
                <w:shd w:val="clear" w:color="auto" w:fill="FEEFE6"/>
                <w:lang w:eastAsia="en-GB"/>
              </w:rPr>
              <w:t>D = {a, b, c, …}</w:t>
            </w:r>
          </w:p>
          <w:p w14:paraId="1B54550F" w14:textId="77777777" w:rsidR="00BC2B6D" w:rsidRDefault="00BC2B6D" w:rsidP="001B42A8">
            <w:pPr>
              <w:autoSpaceDE w:val="0"/>
              <w:autoSpaceDN w:val="0"/>
              <w:adjustRightInd w:val="0"/>
              <w:rPr>
                <w:rFonts w:cs="Arial"/>
                <w:sz w:val="18"/>
                <w:szCs w:val="20"/>
                <w:lang w:eastAsia="en-GB"/>
              </w:rPr>
            </w:pPr>
          </w:p>
          <w:p w14:paraId="0D4FE251"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r w:rsidRPr="001B42A8">
              <w:rPr>
                <w:rFonts w:cs="Arial"/>
                <w:szCs w:val="20"/>
                <w:shd w:val="clear" w:color="auto" w:fill="FEEFE6"/>
                <w:lang w:eastAsia="en-GB"/>
              </w:rPr>
              <w:t xml:space="preserve">Union of A and B;    </w:t>
            </w:r>
            <w:r w:rsidRPr="00525C10">
              <w:rPr>
                <w:rFonts w:cs="Arial"/>
                <w:szCs w:val="20"/>
                <w:shd w:val="clear" w:color="auto" w:fill="FEEFE6"/>
                <w:lang w:eastAsia="en-GB"/>
              </w:rPr>
              <w:object w:dxaOrig="600" w:dyaOrig="240" w14:anchorId="4012EEBE">
                <v:shape id="_x0000_i1030" type="#_x0000_t75" style="width:30.75pt;height:12.75pt" o:ole="">
                  <v:imagedata r:id="rId182" o:title=""/>
                </v:shape>
                <o:OLEObject Type="Embed" ProgID="Equation.DSMT4" ShapeID="_x0000_i1030" DrawAspect="Content" ObjectID="_1725717512" r:id="rId183"/>
              </w:object>
            </w:r>
            <w:r w:rsidRPr="001B42A8">
              <w:rPr>
                <w:rFonts w:cs="Arial"/>
                <w:szCs w:val="20"/>
                <w:shd w:val="clear" w:color="auto" w:fill="FEEFE6"/>
                <w:lang w:eastAsia="en-GB"/>
              </w:rPr>
              <w:t xml:space="preserve"> </w:t>
            </w:r>
          </w:p>
          <w:p w14:paraId="4CA9E3F0" w14:textId="77777777" w:rsidR="00BC2B6D" w:rsidRPr="004A4E17" w:rsidRDefault="00BC2B6D" w:rsidP="001B42A8">
            <w:pPr>
              <w:shd w:val="clear" w:color="auto" w:fill="FEEFE6"/>
              <w:autoSpaceDE w:val="0"/>
              <w:autoSpaceDN w:val="0"/>
              <w:adjustRightInd w:val="0"/>
              <w:rPr>
                <w:lang w:eastAsia="en-GB"/>
              </w:rPr>
            </w:pPr>
            <w:r w:rsidRPr="001B42A8">
              <w:rPr>
                <w:rFonts w:cs="Arial"/>
                <w:szCs w:val="20"/>
                <w:shd w:val="clear" w:color="auto" w:fill="FEEFE6"/>
                <w:lang w:eastAsia="en-GB"/>
              </w:rPr>
              <w:t>Intersection of A and B;</w:t>
            </w:r>
            <w:r w:rsidRPr="00BF002D">
              <w:rPr>
                <w:i/>
                <w:iCs/>
                <w:sz w:val="18"/>
                <w:lang w:eastAsia="en-GB"/>
              </w:rPr>
              <w:t xml:space="preserve"> </w:t>
            </w:r>
            <w:r w:rsidRPr="00BF002D">
              <w:rPr>
                <w:i/>
                <w:iCs/>
                <w:position w:val="-4"/>
                <w:sz w:val="18"/>
                <w:lang w:eastAsia="en-GB"/>
              </w:rPr>
              <w:object w:dxaOrig="600" w:dyaOrig="240" w14:anchorId="315DC8CA">
                <v:shape id="_x0000_i1031" type="#_x0000_t75" style="width:30.75pt;height:12.75pt" o:ole="">
                  <v:imagedata r:id="rId184" o:title=""/>
                </v:shape>
                <o:OLEObject Type="Embed" ProgID="Equation.DSMT4" ShapeID="_x0000_i1031" DrawAspect="Content" ObjectID="_1725717513" r:id="rId185"/>
              </w:object>
            </w:r>
            <w:r w:rsidRPr="00BF002D">
              <w:rPr>
                <w:i/>
                <w:iCs/>
                <w:sz w:val="18"/>
                <w:lang w:eastAsia="en-GB"/>
              </w:rPr>
              <w:t xml:space="preserve"> </w:t>
            </w:r>
          </w:p>
        </w:tc>
        <w:tc>
          <w:tcPr>
            <w:tcW w:w="9923" w:type="dxa"/>
            <w:tcMar>
              <w:top w:w="113" w:type="dxa"/>
              <w:bottom w:w="113" w:type="dxa"/>
            </w:tcMar>
          </w:tcPr>
          <w:p w14:paraId="2C9A55F7"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r w:rsidRPr="00BF002D">
              <w:rPr>
                <w:rFonts w:cs="Arial"/>
                <w:szCs w:val="20"/>
                <w:lang w:eastAsia="en-GB"/>
              </w:rPr>
              <w:t xml:space="preserve">It is </w:t>
            </w:r>
            <w:r w:rsidRPr="001B42A8">
              <w:rPr>
                <w:rFonts w:cs="Arial"/>
                <w:szCs w:val="20"/>
                <w:shd w:val="clear" w:color="auto" w:fill="FEEFE6"/>
                <w:lang w:eastAsia="en-GB"/>
              </w:rPr>
              <w:t xml:space="preserve">useful to start with revising simple Venn diagrams. For example, group learners who wear glasses in one circle and learners with brown hair in another </w:t>
            </w:r>
            <w:proofErr w:type="gramStart"/>
            <w:r w:rsidRPr="001B42A8">
              <w:rPr>
                <w:rFonts w:cs="Arial"/>
                <w:szCs w:val="20"/>
                <w:shd w:val="clear" w:color="auto" w:fill="FEEFE6"/>
                <w:lang w:eastAsia="en-GB"/>
              </w:rPr>
              <w:t>circle, and</w:t>
            </w:r>
            <w:proofErr w:type="gramEnd"/>
            <w:r w:rsidRPr="001B42A8">
              <w:rPr>
                <w:rFonts w:cs="Arial"/>
                <w:szCs w:val="20"/>
                <w:shd w:val="clear" w:color="auto" w:fill="FEEFE6"/>
                <w:lang w:eastAsia="en-GB"/>
              </w:rPr>
              <w:t xml:space="preserve"> ask learners to describe the people in the overlapping region. </w:t>
            </w:r>
          </w:p>
          <w:p w14:paraId="37E0AE29"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p>
          <w:p w14:paraId="41863509" w14:textId="2F2C958C" w:rsidR="00BC2B6D" w:rsidRPr="001B42A8" w:rsidRDefault="00BC2B6D" w:rsidP="001B42A8">
            <w:pPr>
              <w:shd w:val="clear" w:color="auto" w:fill="FEEFE6"/>
              <w:autoSpaceDE w:val="0"/>
              <w:autoSpaceDN w:val="0"/>
              <w:adjustRightInd w:val="0"/>
              <w:rPr>
                <w:rFonts w:cs="Arial"/>
                <w:szCs w:val="20"/>
                <w:shd w:val="clear" w:color="auto" w:fill="FEEFE6"/>
                <w:lang w:eastAsia="en-GB"/>
              </w:rPr>
            </w:pPr>
            <w:r w:rsidRPr="001B42A8">
              <w:rPr>
                <w:rFonts w:cs="Arial"/>
                <w:szCs w:val="20"/>
                <w:shd w:val="clear" w:color="auto" w:fill="FEEFE6"/>
                <w:lang w:eastAsia="en-GB"/>
              </w:rPr>
              <w:t xml:space="preserve">Extend this to general Venn diagrams concentrating more on the shading of the regions representing the sets </w:t>
            </w:r>
            <w:r w:rsidRPr="00525C10">
              <w:rPr>
                <w:rFonts w:cs="Arial"/>
                <w:szCs w:val="20"/>
                <w:shd w:val="clear" w:color="auto" w:fill="FEEFE6"/>
                <w:lang w:eastAsia="en-GB"/>
              </w:rPr>
              <w:object w:dxaOrig="600" w:dyaOrig="240" w14:anchorId="75ECB815">
                <v:shape id="_x0000_i1032" type="#_x0000_t75" style="width:30.75pt;height:12.75pt" o:ole="">
                  <v:imagedata r:id="rId186" o:title=""/>
                </v:shape>
                <o:OLEObject Type="Embed" ProgID="Equation.DSMT4" ShapeID="_x0000_i1032" DrawAspect="Content" ObjectID="_1725717514" r:id="rId187"/>
              </w:object>
            </w:r>
            <w:r w:rsidRPr="001B42A8">
              <w:rPr>
                <w:rFonts w:cs="Arial"/>
                <w:szCs w:val="20"/>
                <w:shd w:val="clear" w:color="auto" w:fill="FEEFE6"/>
                <w:lang w:eastAsia="en-GB"/>
              </w:rPr>
              <w:t xml:space="preserve">, </w:t>
            </w:r>
            <w:r w:rsidRPr="00525C10">
              <w:rPr>
                <w:rFonts w:cs="Arial"/>
                <w:szCs w:val="20"/>
                <w:shd w:val="clear" w:color="auto" w:fill="FEEFE6"/>
                <w:lang w:eastAsia="en-GB"/>
              </w:rPr>
              <w:object w:dxaOrig="600" w:dyaOrig="240" w14:anchorId="155F0181">
                <v:shape id="_x0000_i1033" type="#_x0000_t75" style="width:30.75pt;height:12.75pt" o:ole="">
                  <v:imagedata r:id="rId188" o:title=""/>
                </v:shape>
                <o:OLEObject Type="Embed" ProgID="Equation.DSMT4" ShapeID="_x0000_i1033" DrawAspect="Content" ObjectID="_1725717515" r:id="rId189"/>
              </w:object>
            </w:r>
            <w:r w:rsidRPr="001B42A8">
              <w:rPr>
                <w:rFonts w:cs="Arial"/>
                <w:szCs w:val="20"/>
                <w:shd w:val="clear" w:color="auto" w:fill="FEEFE6"/>
                <w:lang w:eastAsia="en-GB"/>
              </w:rPr>
              <w:t xml:space="preserve">, </w:t>
            </w:r>
            <w:r w:rsidRPr="00525C10">
              <w:rPr>
                <w:rFonts w:cs="Arial"/>
                <w:szCs w:val="20"/>
                <w:shd w:val="clear" w:color="auto" w:fill="FEEFE6"/>
                <w:lang w:eastAsia="en-GB"/>
              </w:rPr>
              <w:object w:dxaOrig="620" w:dyaOrig="240" w14:anchorId="78C97FB6">
                <v:shape id="_x0000_i1034" type="#_x0000_t75" style="width:30.75pt;height:12.75pt" o:ole="">
                  <v:imagedata r:id="rId190" o:title=""/>
                </v:shape>
                <o:OLEObject Type="Embed" ProgID="Equation.DSMT4" ShapeID="_x0000_i1034" DrawAspect="Content" ObjectID="_1725717516" r:id="rId191"/>
              </w:object>
            </w:r>
            <w:r w:rsidRPr="001B42A8">
              <w:rPr>
                <w:rFonts w:cs="Arial"/>
                <w:szCs w:val="20"/>
                <w:shd w:val="clear" w:color="auto" w:fill="FEEFE6"/>
                <w:lang w:eastAsia="en-GB"/>
              </w:rPr>
              <w:t xml:space="preserve">, </w:t>
            </w:r>
            <w:r w:rsidRPr="00525C10">
              <w:rPr>
                <w:rFonts w:cs="Arial"/>
                <w:szCs w:val="20"/>
                <w:shd w:val="clear" w:color="auto" w:fill="FEEFE6"/>
                <w:lang w:eastAsia="en-GB"/>
              </w:rPr>
              <w:object w:dxaOrig="660" w:dyaOrig="240" w14:anchorId="65355EC1">
                <v:shape id="_x0000_i1035" type="#_x0000_t75" style="width:33.75pt;height:12.75pt" o:ole="">
                  <v:imagedata r:id="rId192" o:title=""/>
                </v:shape>
                <o:OLEObject Type="Embed" ProgID="Equation.DSMT4" ShapeID="_x0000_i1035" DrawAspect="Content" ObjectID="_1725717517" r:id="rId193"/>
              </w:object>
            </w:r>
            <w:r w:rsidRPr="001B42A8">
              <w:rPr>
                <w:rFonts w:cs="Arial"/>
                <w:szCs w:val="20"/>
                <w:shd w:val="clear" w:color="auto" w:fill="FEEFE6"/>
                <w:lang w:eastAsia="en-GB"/>
              </w:rPr>
              <w:t xml:space="preserve">, </w:t>
            </w:r>
            <w:r w:rsidRPr="00525C10">
              <w:rPr>
                <w:rFonts w:cs="Arial"/>
                <w:szCs w:val="20"/>
                <w:shd w:val="clear" w:color="auto" w:fill="FEEFE6"/>
                <w:lang w:eastAsia="en-GB"/>
              </w:rPr>
              <w:object w:dxaOrig="620" w:dyaOrig="240" w14:anchorId="4B80F2D8">
                <v:shape id="_x0000_i1036" type="#_x0000_t75" style="width:30.75pt;height:12.75pt" o:ole="">
                  <v:imagedata r:id="rId194" o:title=""/>
                </v:shape>
                <o:OLEObject Type="Embed" ProgID="Equation.DSMT4" ShapeID="_x0000_i1036" DrawAspect="Content" ObjectID="_1725717518" r:id="rId195"/>
              </w:object>
            </w:r>
            <w:r w:rsidRPr="001B42A8">
              <w:rPr>
                <w:rFonts w:cs="Arial"/>
                <w:szCs w:val="20"/>
                <w:shd w:val="clear" w:color="auto" w:fill="FEEFE6"/>
                <w:lang w:eastAsia="en-GB"/>
              </w:rPr>
              <w:t xml:space="preserve">, </w:t>
            </w:r>
            <w:r w:rsidRPr="00525C10">
              <w:rPr>
                <w:rFonts w:cs="Arial"/>
                <w:szCs w:val="20"/>
                <w:shd w:val="clear" w:color="auto" w:fill="FEEFE6"/>
                <w:lang w:eastAsia="en-GB"/>
              </w:rPr>
              <w:object w:dxaOrig="660" w:dyaOrig="240" w14:anchorId="2CF1356A">
                <v:shape id="_x0000_i1037" type="#_x0000_t75" style="width:33.75pt;height:12.75pt" o:ole="">
                  <v:imagedata r:id="rId196" o:title=""/>
                </v:shape>
                <o:OLEObject Type="Embed" ProgID="Equation.DSMT4" ShapeID="_x0000_i1037" DrawAspect="Content" ObjectID="_1725717519" r:id="rId197"/>
              </w:object>
            </w:r>
            <w:r w:rsidRPr="001B42A8">
              <w:rPr>
                <w:rFonts w:cs="Arial"/>
                <w:szCs w:val="20"/>
                <w:shd w:val="clear" w:color="auto" w:fill="FEEFE6"/>
                <w:lang w:eastAsia="en-GB"/>
              </w:rPr>
              <w:t xml:space="preserve">, </w:t>
            </w:r>
            <w:r w:rsidRPr="00525C10">
              <w:rPr>
                <w:rFonts w:cs="Arial"/>
                <w:szCs w:val="20"/>
                <w:shd w:val="clear" w:color="auto" w:fill="FEEFE6"/>
                <w:lang w:eastAsia="en-GB"/>
              </w:rPr>
              <w:object w:dxaOrig="680" w:dyaOrig="240" w14:anchorId="3C9B0165">
                <v:shape id="_x0000_i1038" type="#_x0000_t75" style="width:34.5pt;height:12.75pt" o:ole="">
                  <v:imagedata r:id="rId198" o:title=""/>
                </v:shape>
                <o:OLEObject Type="Embed" ProgID="Equation.DSMT4" ShapeID="_x0000_i1038" DrawAspect="Content" ObjectID="_1725717520" r:id="rId199"/>
              </w:object>
            </w:r>
            <w:r w:rsidRPr="001B42A8">
              <w:rPr>
                <w:rFonts w:cs="Arial"/>
                <w:szCs w:val="20"/>
                <w:shd w:val="clear" w:color="auto" w:fill="FEEFE6"/>
                <w:lang w:eastAsia="en-GB"/>
              </w:rPr>
              <w:t xml:space="preserve"> and </w:t>
            </w:r>
            <w:r w:rsidRPr="00525C10">
              <w:rPr>
                <w:rFonts w:cs="Arial"/>
                <w:szCs w:val="20"/>
                <w:shd w:val="clear" w:color="auto" w:fill="FEEFE6"/>
                <w:lang w:eastAsia="en-GB"/>
              </w:rPr>
              <w:object w:dxaOrig="680" w:dyaOrig="240" w14:anchorId="21914A06">
                <v:shape id="_x0000_i1039" type="#_x0000_t75" style="width:34.5pt;height:12.75pt" o:ole="">
                  <v:imagedata r:id="rId200" o:title=""/>
                </v:shape>
                <o:OLEObject Type="Embed" ProgID="Equation.DSMT4" ShapeID="_x0000_i1039" DrawAspect="Content" ObjectID="_1725717521" r:id="rId201"/>
              </w:object>
            </w:r>
            <w:r w:rsidRPr="001B42A8">
              <w:rPr>
                <w:rFonts w:cs="Arial"/>
                <w:szCs w:val="20"/>
                <w:shd w:val="clear" w:color="auto" w:fill="FEEFE6"/>
                <w:lang w:eastAsia="en-GB"/>
              </w:rPr>
              <w:t xml:space="preserve"> helping learners to understand the notation. </w:t>
            </w:r>
          </w:p>
          <w:p w14:paraId="54AD6173"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p>
          <w:p w14:paraId="1A80680C"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r w:rsidRPr="001B42A8">
              <w:rPr>
                <w:rFonts w:cs="Arial"/>
                <w:szCs w:val="20"/>
                <w:shd w:val="clear" w:color="auto" w:fill="FEEFE6"/>
                <w:lang w:eastAsia="en-GB"/>
              </w:rPr>
              <w:t xml:space="preserve">Show learners that </w:t>
            </w:r>
            <w:r w:rsidRPr="00525C10">
              <w:rPr>
                <w:rFonts w:cs="Arial"/>
                <w:szCs w:val="20"/>
                <w:shd w:val="clear" w:color="auto" w:fill="FEEFE6"/>
                <w:lang w:eastAsia="en-GB"/>
              </w:rPr>
              <w:object w:dxaOrig="820" w:dyaOrig="300" w14:anchorId="5DD182D9">
                <v:shape id="_x0000_i1040" type="#_x0000_t75" style="width:41.25pt;height:14.25pt" o:ole="">
                  <v:imagedata r:id="rId202" o:title=""/>
                </v:shape>
                <o:OLEObject Type="Embed" ProgID="Equation.DSMT4" ShapeID="_x0000_i1040" DrawAspect="Content" ObjectID="_1725717522" r:id="rId203"/>
              </w:object>
            </w:r>
            <w:r w:rsidRPr="001B42A8">
              <w:rPr>
                <w:rFonts w:cs="Arial"/>
                <w:szCs w:val="20"/>
                <w:shd w:val="clear" w:color="auto" w:fill="FEEFE6"/>
                <w:lang w:eastAsia="en-GB"/>
              </w:rPr>
              <w:t xml:space="preserve"> is the same as </w:t>
            </w:r>
            <w:r w:rsidRPr="00525C10">
              <w:rPr>
                <w:rFonts w:cs="Arial"/>
                <w:szCs w:val="20"/>
                <w:shd w:val="clear" w:color="auto" w:fill="FEEFE6"/>
                <w:lang w:eastAsia="en-GB"/>
              </w:rPr>
              <w:object w:dxaOrig="680" w:dyaOrig="240" w14:anchorId="4995A14A">
                <v:shape id="_x0000_i1041" type="#_x0000_t75" style="width:34.5pt;height:12.75pt" o:ole="">
                  <v:imagedata r:id="rId200" o:title=""/>
                </v:shape>
                <o:OLEObject Type="Embed" ProgID="Equation.DSMT4" ShapeID="_x0000_i1041" DrawAspect="Content" ObjectID="_1725717523" r:id="rId204"/>
              </w:object>
            </w:r>
            <w:r w:rsidRPr="001B42A8">
              <w:rPr>
                <w:rFonts w:cs="Arial"/>
                <w:szCs w:val="20"/>
                <w:shd w:val="clear" w:color="auto" w:fill="FEEFE6"/>
                <w:lang w:eastAsia="en-GB"/>
              </w:rPr>
              <w:t xml:space="preserve"> and that </w:t>
            </w:r>
            <w:r w:rsidRPr="00525C10">
              <w:rPr>
                <w:rFonts w:cs="Arial"/>
                <w:szCs w:val="20"/>
                <w:shd w:val="clear" w:color="auto" w:fill="FEEFE6"/>
                <w:lang w:eastAsia="en-GB"/>
              </w:rPr>
              <w:object w:dxaOrig="820" w:dyaOrig="300" w14:anchorId="0C59614A">
                <v:shape id="_x0000_i1042" type="#_x0000_t75" style="width:41.25pt;height:14.25pt" o:ole="">
                  <v:imagedata r:id="rId205" o:title=""/>
                </v:shape>
                <o:OLEObject Type="Embed" ProgID="Equation.DSMT4" ShapeID="_x0000_i1042" DrawAspect="Content" ObjectID="_1725717524" r:id="rId206"/>
              </w:object>
            </w:r>
            <w:r w:rsidRPr="001B42A8">
              <w:rPr>
                <w:rFonts w:cs="Arial"/>
                <w:szCs w:val="20"/>
                <w:shd w:val="clear" w:color="auto" w:fill="FEEFE6"/>
                <w:lang w:eastAsia="en-GB"/>
              </w:rPr>
              <w:t xml:space="preserve">is the same as </w:t>
            </w:r>
            <w:r w:rsidRPr="00525C10">
              <w:rPr>
                <w:rFonts w:cs="Arial"/>
                <w:szCs w:val="20"/>
                <w:shd w:val="clear" w:color="auto" w:fill="FEEFE6"/>
                <w:lang w:eastAsia="en-GB"/>
              </w:rPr>
              <w:object w:dxaOrig="680" w:dyaOrig="240" w14:anchorId="5BF5F958">
                <v:shape id="_x0000_i1043" type="#_x0000_t75" style="width:34.5pt;height:12.75pt" o:ole="">
                  <v:imagedata r:id="rId198" o:title=""/>
                </v:shape>
                <o:OLEObject Type="Embed" ProgID="Equation.DSMT4" ShapeID="_x0000_i1043" DrawAspect="Content" ObjectID="_1725717525" r:id="rId207"/>
              </w:object>
            </w:r>
            <w:r w:rsidRPr="001B42A8">
              <w:rPr>
                <w:rFonts w:cs="Arial"/>
                <w:szCs w:val="20"/>
                <w:shd w:val="clear" w:color="auto" w:fill="FEEFE6"/>
                <w:lang w:eastAsia="en-GB"/>
              </w:rPr>
              <w:t xml:space="preserve">. Make sure that learners understand the language associated with sets and Venn diagrams. </w:t>
            </w:r>
          </w:p>
          <w:p w14:paraId="4B246415" w14:textId="77777777" w:rsidR="00BC2B6D" w:rsidRPr="001B42A8" w:rsidRDefault="00BC2B6D" w:rsidP="001B42A8">
            <w:pPr>
              <w:shd w:val="clear" w:color="auto" w:fill="FEEFE6"/>
              <w:autoSpaceDE w:val="0"/>
              <w:autoSpaceDN w:val="0"/>
              <w:adjustRightInd w:val="0"/>
              <w:rPr>
                <w:rFonts w:cs="Arial"/>
                <w:szCs w:val="20"/>
                <w:shd w:val="clear" w:color="auto" w:fill="FEEFE6"/>
                <w:lang w:eastAsia="en-GB"/>
              </w:rPr>
            </w:pPr>
          </w:p>
          <w:p w14:paraId="4E205DA8" w14:textId="77777777" w:rsidR="00BC2B6D" w:rsidRPr="00BF002D" w:rsidRDefault="00BC2B6D" w:rsidP="001B42A8">
            <w:pPr>
              <w:shd w:val="clear" w:color="auto" w:fill="FEEFE6"/>
              <w:autoSpaceDE w:val="0"/>
              <w:autoSpaceDN w:val="0"/>
              <w:adjustRightInd w:val="0"/>
              <w:rPr>
                <w:rFonts w:cs="Arial"/>
                <w:szCs w:val="20"/>
                <w:lang w:eastAsia="en-GB"/>
              </w:rPr>
            </w:pPr>
            <w:r w:rsidRPr="001B42A8">
              <w:rPr>
                <w:rFonts w:cs="Arial"/>
                <w:szCs w:val="20"/>
                <w:shd w:val="clear" w:color="auto" w:fill="FEEFE6"/>
                <w:lang w:eastAsia="en-GB"/>
              </w:rPr>
              <w:t>The work</w:t>
            </w:r>
            <w:r w:rsidRPr="00BF002D">
              <w:rPr>
                <w:rFonts w:cs="Arial"/>
                <w:szCs w:val="20"/>
                <w:lang w:eastAsia="en-GB"/>
              </w:rPr>
              <w:t xml:space="preserve"> on Venn diagrams can be extended to look at unions and intersections when there are three sets. </w:t>
            </w:r>
          </w:p>
          <w:p w14:paraId="4AB5E2AD" w14:textId="77777777" w:rsidR="00BC2B6D" w:rsidRPr="00BF002D" w:rsidRDefault="00BC2B6D" w:rsidP="001B42A8">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09"/>
              <w:gridCol w:w="7882"/>
            </w:tblGrid>
            <w:tr w:rsidR="00BC2B6D" w:rsidRPr="00BF002D" w14:paraId="5AC025D9"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3EC5EF39" w14:textId="77777777" w:rsidR="00BC2B6D" w:rsidRPr="00BF002D" w:rsidRDefault="00BC2B6D" w:rsidP="001B42A8">
                  <w:pPr>
                    <w:rPr>
                      <w:rFonts w:cs="Arial"/>
                      <w:spacing w:val="-1"/>
                      <w:szCs w:val="20"/>
                    </w:rPr>
                  </w:pPr>
                  <w:r w:rsidRPr="00BF002D">
                    <w:rPr>
                      <w:rFonts w:cs="Arial"/>
                      <w:color w:val="FFFFFF" w:themeColor="background1"/>
                      <w:spacing w:val="-1"/>
                      <w:szCs w:val="20"/>
                    </w:rPr>
                    <w:t>Resource Plus</w:t>
                  </w:r>
                </w:p>
              </w:tc>
              <w:tc>
                <w:tcPr>
                  <w:tcW w:w="7882" w:type="dxa"/>
                  <w:tcBorders>
                    <w:top w:val="nil"/>
                    <w:left w:val="single" w:sz="4" w:space="0" w:color="43B6E6"/>
                    <w:bottom w:val="single" w:sz="4" w:space="0" w:color="43B6E6"/>
                    <w:right w:val="nil"/>
                  </w:tcBorders>
                </w:tcPr>
                <w:p w14:paraId="4A773885" w14:textId="77777777" w:rsidR="00BC2B6D" w:rsidRPr="00BF002D" w:rsidRDefault="00BC2B6D" w:rsidP="001B42A8">
                  <w:pPr>
                    <w:rPr>
                      <w:rFonts w:cs="Arial"/>
                      <w:spacing w:val="-1"/>
                      <w:szCs w:val="20"/>
                    </w:rPr>
                  </w:pPr>
                  <w:r w:rsidRPr="00BF002D">
                    <w:rPr>
                      <w:rFonts w:cs="Arial"/>
                      <w:spacing w:val="-1"/>
                      <w:szCs w:val="20"/>
                    </w:rPr>
                    <w:t xml:space="preserve"> </w:t>
                  </w:r>
                </w:p>
              </w:tc>
            </w:tr>
            <w:tr w:rsidR="00BC2B6D" w:rsidRPr="00BF002D" w14:paraId="5D7FD616" w14:textId="77777777" w:rsidTr="001B42A8">
              <w:tc>
                <w:tcPr>
                  <w:tcW w:w="9691" w:type="dxa"/>
                  <w:gridSpan w:val="2"/>
                  <w:tcBorders>
                    <w:top w:val="single" w:sz="4" w:space="0" w:color="43B6E6"/>
                    <w:left w:val="single" w:sz="4" w:space="0" w:color="43B6E6"/>
                    <w:bottom w:val="single" w:sz="4" w:space="0" w:color="43B6E6"/>
                    <w:right w:val="single" w:sz="4" w:space="0" w:color="43B6E6"/>
                  </w:tcBorders>
                  <w:shd w:val="clear" w:color="auto" w:fill="FFFFFF" w:themeFill="background1"/>
                </w:tcPr>
                <w:p w14:paraId="1878E661" w14:textId="77777777" w:rsidR="00BC2B6D" w:rsidRPr="00BF002D" w:rsidRDefault="00BC2B6D" w:rsidP="001B42A8">
                  <w:pPr>
                    <w:rPr>
                      <w:rFonts w:cs="Arial"/>
                      <w:spacing w:val="-1"/>
                      <w:szCs w:val="20"/>
                    </w:rPr>
                  </w:pPr>
                  <w:r>
                    <w:rPr>
                      <w:rFonts w:cs="Arial"/>
                      <w:spacing w:val="-1"/>
                      <w:szCs w:val="20"/>
                    </w:rPr>
                    <w:t>Teaching Pack</w:t>
                  </w:r>
                  <w:r w:rsidRPr="00BF002D">
                    <w:rPr>
                      <w:rFonts w:cs="Arial"/>
                      <w:spacing w:val="-1"/>
                      <w:szCs w:val="20"/>
                    </w:rPr>
                    <w:t>: Venn diagrams</w:t>
                  </w:r>
                </w:p>
                <w:p w14:paraId="712AC3F8" w14:textId="77777777" w:rsidR="00BC2B6D" w:rsidRPr="00BF002D" w:rsidRDefault="00BC2B6D" w:rsidP="001B42A8">
                  <w:pPr>
                    <w:rPr>
                      <w:rFonts w:cs="Arial"/>
                      <w:spacing w:val="-1"/>
                      <w:szCs w:val="20"/>
                    </w:rPr>
                  </w:pPr>
                  <w:r w:rsidRPr="00BF002D">
                    <w:rPr>
                      <w:rFonts w:cs="Arial"/>
                      <w:spacing w:val="-1"/>
                      <w:szCs w:val="20"/>
                    </w:rPr>
                    <w:t xml:space="preserve">This </w:t>
                  </w:r>
                  <w:r>
                    <w:rPr>
                      <w:rFonts w:cs="Arial"/>
                      <w:spacing w:val="-1"/>
                      <w:szCs w:val="20"/>
                    </w:rPr>
                    <w:t>Teaching Pack</w:t>
                  </w:r>
                  <w:r w:rsidRPr="00BF002D">
                    <w:rPr>
                      <w:rFonts w:cs="Arial"/>
                      <w:spacing w:val="-1"/>
                      <w:szCs w:val="20"/>
                    </w:rPr>
                    <w:t xml:space="preserve"> includes lessons that cover the following:</w:t>
                  </w:r>
                </w:p>
                <w:p w14:paraId="10ACEBCB" w14:textId="77777777" w:rsidR="00BC2B6D" w:rsidRPr="00BF002D" w:rsidRDefault="00BC2B6D" w:rsidP="00F72313">
                  <w:pPr>
                    <w:pStyle w:val="ListParagraph"/>
                    <w:numPr>
                      <w:ilvl w:val="0"/>
                      <w:numId w:val="6"/>
                    </w:numPr>
                    <w:rPr>
                      <w:rFonts w:cs="Arial"/>
                      <w:spacing w:val="-1"/>
                    </w:rPr>
                  </w:pPr>
                  <w:r w:rsidRPr="00BF002D">
                    <w:rPr>
                      <w:rFonts w:cs="Arial"/>
                      <w:spacing w:val="-1"/>
                    </w:rPr>
                    <w:t>using Venn diagrams</w:t>
                  </w:r>
                </w:p>
                <w:p w14:paraId="54DE9766" w14:textId="77777777" w:rsidR="00BC2B6D" w:rsidRPr="00BF002D" w:rsidRDefault="00BC2B6D" w:rsidP="00F72313">
                  <w:pPr>
                    <w:pStyle w:val="ListParagraph"/>
                    <w:numPr>
                      <w:ilvl w:val="0"/>
                      <w:numId w:val="6"/>
                    </w:numPr>
                    <w:rPr>
                      <w:rFonts w:cs="Arial"/>
                      <w:spacing w:val="-1"/>
                    </w:rPr>
                  </w:pPr>
                  <w:r w:rsidRPr="00BF002D">
                    <w:rPr>
                      <w:rFonts w:cs="Arial"/>
                      <w:spacing w:val="-1"/>
                    </w:rPr>
                    <w:t>formal notation used with Venn diagrams</w:t>
                  </w:r>
                </w:p>
                <w:p w14:paraId="7A62F6EC" w14:textId="77777777" w:rsidR="00BC2B6D" w:rsidRPr="00BF002D" w:rsidRDefault="00BC2B6D" w:rsidP="00F72313">
                  <w:pPr>
                    <w:pStyle w:val="ListParagraph"/>
                    <w:numPr>
                      <w:ilvl w:val="0"/>
                      <w:numId w:val="6"/>
                    </w:numPr>
                    <w:rPr>
                      <w:rFonts w:cs="Arial"/>
                      <w:spacing w:val="-1"/>
                    </w:rPr>
                  </w:pPr>
                  <w:r w:rsidRPr="00BF002D">
                    <w:rPr>
                      <w:rFonts w:cs="Arial"/>
                      <w:spacing w:val="-1"/>
                    </w:rPr>
                    <w:t>constructing Venn diagrams to solve problems</w:t>
                  </w:r>
                </w:p>
                <w:p w14:paraId="41A7B7E4" w14:textId="77777777" w:rsidR="00BC2B6D" w:rsidRPr="00BF002D" w:rsidRDefault="00BC2B6D" w:rsidP="00F72313">
                  <w:pPr>
                    <w:pStyle w:val="ListParagraph"/>
                    <w:numPr>
                      <w:ilvl w:val="0"/>
                      <w:numId w:val="6"/>
                    </w:numPr>
                    <w:rPr>
                      <w:rFonts w:cs="Arial"/>
                      <w:spacing w:val="-1"/>
                    </w:rPr>
                  </w:pPr>
                  <w:r w:rsidRPr="00BF002D">
                    <w:rPr>
                      <w:rFonts w:cs="Arial"/>
                      <w:spacing w:val="-1"/>
                    </w:rPr>
                    <w:t>calculating simple probabilities using Venn diagrams.</w:t>
                  </w:r>
                </w:p>
                <w:p w14:paraId="5A467EEB" w14:textId="77777777" w:rsidR="00BC2B6D" w:rsidRPr="00BF002D" w:rsidRDefault="00BC2B6D" w:rsidP="001B42A8">
                  <w:pPr>
                    <w:pStyle w:val="ListParagraph"/>
                    <w:rPr>
                      <w:rFonts w:cs="Arial"/>
                      <w:spacing w:val="-1"/>
                    </w:rPr>
                  </w:pPr>
                </w:p>
              </w:tc>
            </w:tr>
          </w:tbl>
          <w:p w14:paraId="0C44E63B" w14:textId="77777777" w:rsidR="00BC2B6D" w:rsidRPr="004A4E17" w:rsidRDefault="00BC2B6D" w:rsidP="001B42A8">
            <w:pPr>
              <w:pStyle w:val="BodyText"/>
            </w:pPr>
          </w:p>
        </w:tc>
      </w:tr>
      <w:tr w:rsidR="000E5A4F" w:rsidRPr="004A4E17" w14:paraId="703AE1AC" w14:textId="77777777" w:rsidTr="00406858">
        <w:tblPrEx>
          <w:tblCellMar>
            <w:top w:w="0" w:type="dxa"/>
            <w:bottom w:w="0" w:type="dxa"/>
          </w:tblCellMar>
        </w:tblPrEx>
        <w:trPr>
          <w:trHeight w:val="487"/>
        </w:trPr>
        <w:tc>
          <w:tcPr>
            <w:tcW w:w="2552" w:type="dxa"/>
            <w:tcMar>
              <w:top w:w="113" w:type="dxa"/>
              <w:bottom w:w="113" w:type="dxa"/>
            </w:tcMar>
          </w:tcPr>
          <w:p w14:paraId="4D708E25" w14:textId="77777777" w:rsidR="003A2A2B" w:rsidRDefault="00AD4396" w:rsidP="00D16C56">
            <w:pPr>
              <w:pStyle w:val="BodyText"/>
              <w:rPr>
                <w:lang w:eastAsia="en-GB"/>
              </w:rPr>
            </w:pPr>
            <w:r>
              <w:rPr>
                <w:lang w:eastAsia="en-GB"/>
              </w:rPr>
              <w:t>C9.5</w:t>
            </w:r>
          </w:p>
          <w:p w14:paraId="6D5169A4" w14:textId="0FB452BD" w:rsidR="0025522E" w:rsidRPr="007C7EBA" w:rsidRDefault="00AD4396" w:rsidP="007C7EBA">
            <w:pPr>
              <w:pStyle w:val="BodyText"/>
              <w:rPr>
                <w:shd w:val="clear" w:color="auto" w:fill="FEEFE6"/>
                <w:lang w:eastAsia="en-GB"/>
              </w:rPr>
            </w:pPr>
            <w:r>
              <w:rPr>
                <w:lang w:eastAsia="en-GB"/>
              </w:rPr>
              <w:t xml:space="preserve">and </w:t>
            </w:r>
            <w:r w:rsidRPr="005F6B5E">
              <w:rPr>
                <w:shd w:val="clear" w:color="auto" w:fill="FEEFE6"/>
                <w:lang w:eastAsia="en-GB"/>
              </w:rPr>
              <w:t>E9.5</w:t>
            </w:r>
            <w:r w:rsidR="000E59C5" w:rsidRPr="000E59C5">
              <w:rPr>
                <w:lang w:eastAsia="en-GB"/>
              </w:rPr>
              <w:t xml:space="preserve"> Scatter diagrams</w:t>
            </w:r>
          </w:p>
        </w:tc>
        <w:tc>
          <w:tcPr>
            <w:tcW w:w="2126" w:type="dxa"/>
            <w:tcMar>
              <w:top w:w="113" w:type="dxa"/>
              <w:bottom w:w="113" w:type="dxa"/>
            </w:tcMar>
          </w:tcPr>
          <w:p w14:paraId="324E30B2" w14:textId="77777777" w:rsidR="000E5A4F" w:rsidRPr="00BC4B4D" w:rsidRDefault="000E5A4F" w:rsidP="008D39B7">
            <w:pPr>
              <w:pStyle w:val="ListParagraph"/>
              <w:numPr>
                <w:ilvl w:val="0"/>
                <w:numId w:val="74"/>
              </w:numPr>
              <w:autoSpaceDE w:val="0"/>
              <w:autoSpaceDN w:val="0"/>
              <w:adjustRightInd w:val="0"/>
              <w:ind w:left="323" w:hanging="283"/>
              <w:rPr>
                <w:rFonts w:cs="Arial"/>
                <w:iCs/>
                <w:lang w:eastAsia="en-GB"/>
              </w:rPr>
            </w:pPr>
            <w:r w:rsidRPr="00BC4B4D">
              <w:rPr>
                <w:rFonts w:cs="Arial"/>
                <w:iCs/>
                <w:lang w:eastAsia="en-GB"/>
              </w:rPr>
              <w:t>Draw and interpret scatter diagrams.</w:t>
            </w:r>
          </w:p>
          <w:p w14:paraId="7CAEFD78" w14:textId="77777777" w:rsidR="000E5A4F" w:rsidRPr="00420B71" w:rsidRDefault="000E5A4F" w:rsidP="00BC4B4D">
            <w:pPr>
              <w:autoSpaceDE w:val="0"/>
              <w:autoSpaceDN w:val="0"/>
              <w:adjustRightInd w:val="0"/>
              <w:ind w:left="323" w:hanging="283"/>
              <w:rPr>
                <w:rFonts w:cs="Arial"/>
                <w:iCs/>
                <w:szCs w:val="20"/>
                <w:lang w:eastAsia="en-GB"/>
              </w:rPr>
            </w:pPr>
          </w:p>
          <w:p w14:paraId="3DB38E0D" w14:textId="77777777" w:rsidR="000E5A4F" w:rsidRPr="00BC4B4D" w:rsidRDefault="000E5A4F" w:rsidP="008D39B7">
            <w:pPr>
              <w:pStyle w:val="ListParagraph"/>
              <w:numPr>
                <w:ilvl w:val="0"/>
                <w:numId w:val="74"/>
              </w:numPr>
              <w:autoSpaceDE w:val="0"/>
              <w:autoSpaceDN w:val="0"/>
              <w:adjustRightInd w:val="0"/>
              <w:ind w:left="323" w:hanging="283"/>
              <w:rPr>
                <w:rFonts w:cs="Arial"/>
                <w:lang w:eastAsia="en-GB"/>
              </w:rPr>
            </w:pPr>
            <w:r w:rsidRPr="00BC4B4D">
              <w:rPr>
                <w:rFonts w:cs="Arial"/>
                <w:lang w:eastAsia="en-GB"/>
              </w:rPr>
              <w:t>Understand what is meant by positive, negative and zero correlation.</w:t>
            </w:r>
          </w:p>
          <w:p w14:paraId="16AEF392" w14:textId="77777777" w:rsidR="000E5A4F" w:rsidRDefault="000E5A4F" w:rsidP="00BC4B4D">
            <w:pPr>
              <w:autoSpaceDE w:val="0"/>
              <w:autoSpaceDN w:val="0"/>
              <w:adjustRightInd w:val="0"/>
              <w:ind w:left="323" w:hanging="283"/>
              <w:rPr>
                <w:rFonts w:cs="Arial"/>
                <w:szCs w:val="20"/>
                <w:lang w:eastAsia="en-GB"/>
              </w:rPr>
            </w:pPr>
          </w:p>
          <w:p w14:paraId="674EAB24" w14:textId="52723229" w:rsidR="000E5A4F" w:rsidRPr="00BC4B4D" w:rsidRDefault="000E5A4F" w:rsidP="008D39B7">
            <w:pPr>
              <w:pStyle w:val="ListParagraph"/>
              <w:numPr>
                <w:ilvl w:val="0"/>
                <w:numId w:val="74"/>
              </w:numPr>
              <w:autoSpaceDE w:val="0"/>
              <w:autoSpaceDN w:val="0"/>
              <w:adjustRightInd w:val="0"/>
              <w:ind w:left="323" w:hanging="283"/>
              <w:rPr>
                <w:rFonts w:cs="Arial"/>
                <w:lang w:eastAsia="en-GB"/>
              </w:rPr>
            </w:pPr>
            <w:r w:rsidRPr="00BC4B4D">
              <w:rPr>
                <w:rFonts w:cs="Arial"/>
                <w:lang w:eastAsia="en-GB"/>
              </w:rPr>
              <w:t xml:space="preserve">Draw by eye, </w:t>
            </w:r>
            <w:proofErr w:type="gramStart"/>
            <w:r w:rsidRPr="00BC4B4D">
              <w:rPr>
                <w:rFonts w:cs="Arial"/>
                <w:lang w:eastAsia="en-GB"/>
              </w:rPr>
              <w:t>interpret</w:t>
            </w:r>
            <w:proofErr w:type="gramEnd"/>
            <w:r w:rsidRPr="00BC4B4D">
              <w:rPr>
                <w:rFonts w:cs="Arial"/>
                <w:lang w:eastAsia="en-GB"/>
              </w:rPr>
              <w:t xml:space="preserve"> and use a straight line of best fit.</w:t>
            </w:r>
          </w:p>
        </w:tc>
        <w:tc>
          <w:tcPr>
            <w:tcW w:w="9923" w:type="dxa"/>
            <w:tcMar>
              <w:top w:w="113" w:type="dxa"/>
              <w:bottom w:w="113" w:type="dxa"/>
            </w:tcMar>
          </w:tcPr>
          <w:p w14:paraId="3D437309" w14:textId="77777777" w:rsidR="00AD4396" w:rsidRDefault="00AD4396" w:rsidP="00E26010">
            <w:pPr>
              <w:autoSpaceDE w:val="0"/>
              <w:autoSpaceDN w:val="0"/>
              <w:adjustRightInd w:val="0"/>
              <w:rPr>
                <w:rFonts w:cs="Arial"/>
                <w:szCs w:val="20"/>
                <w:lang w:eastAsia="en-GB"/>
              </w:rPr>
            </w:pPr>
            <w:r w:rsidRPr="00420B71">
              <w:rPr>
                <w:rFonts w:cs="Arial"/>
                <w:szCs w:val="20"/>
                <w:lang w:eastAsia="en-GB"/>
              </w:rPr>
              <w:t xml:space="preserve">Explain how to draw scatter diagrams with </w:t>
            </w:r>
            <w:r>
              <w:rPr>
                <w:rFonts w:cs="Arial"/>
                <w:szCs w:val="20"/>
                <w:lang w:eastAsia="en-GB"/>
              </w:rPr>
              <w:t xml:space="preserve">a </w:t>
            </w:r>
            <w:r w:rsidRPr="00420B71">
              <w:rPr>
                <w:rFonts w:cs="Arial"/>
                <w:szCs w:val="20"/>
                <w:lang w:eastAsia="en-GB"/>
              </w:rPr>
              <w:t>simple example</w:t>
            </w:r>
            <w:r>
              <w:rPr>
                <w:rFonts w:cs="Arial"/>
                <w:szCs w:val="20"/>
                <w:lang w:eastAsia="en-GB"/>
              </w:rPr>
              <w:t xml:space="preserve">. </w:t>
            </w:r>
          </w:p>
          <w:p w14:paraId="3C4C057E" w14:textId="77777777" w:rsidR="00AD4396" w:rsidRDefault="00AD4396" w:rsidP="00E26010">
            <w:pPr>
              <w:autoSpaceDE w:val="0"/>
              <w:autoSpaceDN w:val="0"/>
              <w:adjustRightInd w:val="0"/>
              <w:rPr>
                <w:rFonts w:cs="Arial"/>
                <w:szCs w:val="20"/>
                <w:lang w:eastAsia="en-GB"/>
              </w:rPr>
            </w:pPr>
          </w:p>
          <w:p w14:paraId="5DBA159C" w14:textId="77777777" w:rsidR="00AD4396" w:rsidRDefault="00E26010" w:rsidP="00E26010">
            <w:pPr>
              <w:autoSpaceDE w:val="0"/>
              <w:autoSpaceDN w:val="0"/>
              <w:adjustRightInd w:val="0"/>
              <w:rPr>
                <w:rFonts w:cs="Arial"/>
                <w:szCs w:val="20"/>
                <w:lang w:eastAsia="en-GB"/>
              </w:rPr>
            </w:pPr>
            <w:r w:rsidRPr="003F0EC2">
              <w:rPr>
                <w:rFonts w:cs="Arial"/>
                <w:szCs w:val="20"/>
                <w:lang w:eastAsia="en-GB"/>
              </w:rPr>
              <w:t xml:space="preserve">Use simple examples of scatter diagrams to explain the terms and meanings of positive, negative and zero correlation. </w:t>
            </w:r>
          </w:p>
          <w:p w14:paraId="7FC2713E" w14:textId="77777777" w:rsidR="00AD4396" w:rsidRDefault="00AD4396" w:rsidP="00E26010">
            <w:pPr>
              <w:autoSpaceDE w:val="0"/>
              <w:autoSpaceDN w:val="0"/>
              <w:adjustRightInd w:val="0"/>
              <w:rPr>
                <w:rFonts w:cs="Arial"/>
                <w:szCs w:val="20"/>
                <w:lang w:eastAsia="en-GB"/>
              </w:rPr>
            </w:pPr>
          </w:p>
          <w:p w14:paraId="6F2493B1" w14:textId="258EBC0B" w:rsidR="00E26010" w:rsidRPr="003F0EC2" w:rsidRDefault="00AD4396" w:rsidP="00E26010">
            <w:pPr>
              <w:autoSpaceDE w:val="0"/>
              <w:autoSpaceDN w:val="0"/>
              <w:adjustRightInd w:val="0"/>
              <w:rPr>
                <w:rFonts w:cs="Arial"/>
                <w:b/>
                <w:szCs w:val="20"/>
                <w:lang w:eastAsia="en-GB"/>
              </w:rPr>
            </w:pPr>
            <w:r>
              <w:rPr>
                <w:rFonts w:cs="Arial"/>
                <w:szCs w:val="20"/>
                <w:lang w:eastAsia="en-GB"/>
              </w:rPr>
              <w:t>Practi</w:t>
            </w:r>
            <w:r w:rsidR="00AE7ED5">
              <w:rPr>
                <w:rFonts w:cs="Arial"/>
                <w:szCs w:val="20"/>
                <w:lang w:eastAsia="en-GB"/>
              </w:rPr>
              <w:t>s</w:t>
            </w:r>
            <w:r>
              <w:rPr>
                <w:rFonts w:cs="Arial"/>
                <w:szCs w:val="20"/>
                <w:lang w:eastAsia="en-GB"/>
              </w:rPr>
              <w:t>e</w:t>
            </w:r>
            <w:r w:rsidR="00E26010" w:rsidRPr="003F0EC2">
              <w:rPr>
                <w:rFonts w:cs="Arial"/>
                <w:szCs w:val="20"/>
                <w:lang w:eastAsia="en-GB"/>
              </w:rPr>
              <w:t xml:space="preserve"> drawing scatter diagrams and describe the resulting correlation. </w:t>
            </w:r>
            <w:r>
              <w:rPr>
                <w:rFonts w:cs="Arial"/>
                <w:szCs w:val="20"/>
                <w:lang w:eastAsia="en-GB"/>
              </w:rPr>
              <w:t>Discuss</w:t>
            </w:r>
            <w:r w:rsidR="00E26010" w:rsidRPr="003F0EC2">
              <w:rPr>
                <w:rFonts w:cs="Arial"/>
                <w:szCs w:val="20"/>
                <w:lang w:eastAsia="en-GB"/>
              </w:rPr>
              <w:t xml:space="preserve"> why and where scatter graphs are useful, </w:t>
            </w:r>
            <w:proofErr w:type="gramStart"/>
            <w:r w:rsidR="00E26010" w:rsidRPr="003F0EC2">
              <w:rPr>
                <w:rFonts w:cs="Arial"/>
                <w:szCs w:val="20"/>
                <w:lang w:eastAsia="en-GB"/>
              </w:rPr>
              <w:t>e.g.</w:t>
            </w:r>
            <w:proofErr w:type="gramEnd"/>
            <w:r w:rsidR="00E26010" w:rsidRPr="003F0EC2">
              <w:rPr>
                <w:rFonts w:cs="Arial"/>
                <w:szCs w:val="20"/>
                <w:lang w:eastAsia="en-GB"/>
              </w:rPr>
              <w:t xml:space="preserve"> in making predictions. </w:t>
            </w:r>
          </w:p>
          <w:p w14:paraId="6942EF00" w14:textId="3122809D" w:rsidR="00E26010" w:rsidRDefault="00E26010" w:rsidP="00E26010">
            <w:pPr>
              <w:autoSpaceDE w:val="0"/>
              <w:autoSpaceDN w:val="0"/>
              <w:adjustRightInd w:val="0"/>
              <w:rPr>
                <w:rFonts w:cs="Arial"/>
                <w:b/>
                <w:szCs w:val="20"/>
                <w:lang w:eastAsia="en-GB"/>
              </w:rPr>
            </w:pPr>
          </w:p>
          <w:p w14:paraId="13ACC920" w14:textId="3509865E" w:rsidR="003B7B68" w:rsidRPr="003B7B68" w:rsidRDefault="003B7B68" w:rsidP="00E26010">
            <w:pPr>
              <w:autoSpaceDE w:val="0"/>
              <w:autoSpaceDN w:val="0"/>
              <w:adjustRightInd w:val="0"/>
              <w:rPr>
                <w:rFonts w:cs="Arial"/>
                <w:szCs w:val="20"/>
                <w:lang w:eastAsia="en-GB"/>
              </w:rPr>
            </w:pPr>
            <w:r w:rsidRPr="003B7B68">
              <w:rPr>
                <w:rFonts w:cs="Arial"/>
                <w:szCs w:val="20"/>
                <w:lang w:eastAsia="en-GB"/>
              </w:rPr>
              <w:t xml:space="preserve">Explore the </w:t>
            </w:r>
            <w:proofErr w:type="spellStart"/>
            <w:r w:rsidRPr="003B7B68">
              <w:rPr>
                <w:rFonts w:cs="Arial"/>
                <w:szCs w:val="20"/>
                <w:lang w:eastAsia="en-GB"/>
              </w:rPr>
              <w:t>Gapminder</w:t>
            </w:r>
            <w:proofErr w:type="spellEnd"/>
            <w:r w:rsidRPr="003B7B68">
              <w:rPr>
                <w:rFonts w:cs="Arial"/>
                <w:szCs w:val="20"/>
                <w:lang w:eastAsia="en-GB"/>
              </w:rPr>
              <w:t xml:space="preserve"> website (</w:t>
            </w:r>
            <w:hyperlink r:id="rId208" w:history="1">
              <w:r w:rsidR="00231B57" w:rsidRPr="005F6B5E">
                <w:rPr>
                  <w:rStyle w:val="Hyperlink"/>
                  <w:rFonts w:cs="Arial"/>
                  <w:szCs w:val="20"/>
                  <w:lang w:eastAsia="en-GB"/>
                </w:rPr>
                <w:t>www.gapminder.org/</w:t>
              </w:r>
            </w:hyperlink>
            <w:r w:rsidRPr="003B7B68">
              <w:rPr>
                <w:rStyle w:val="Hyperlink"/>
                <w:rFonts w:cs="Arial"/>
                <w:color w:val="auto"/>
                <w:szCs w:val="20"/>
                <w:u w:val="none"/>
              </w:rPr>
              <w:t>)</w:t>
            </w:r>
            <w:r w:rsidRPr="003B7B68">
              <w:rPr>
                <w:rFonts w:cs="Arial"/>
                <w:szCs w:val="20"/>
                <w:lang w:eastAsia="en-GB"/>
              </w:rPr>
              <w:t xml:space="preserve"> for innovative approaches to scatter diagrams and videos that you could use to engage learners using some real</w:t>
            </w:r>
            <w:r w:rsidR="00AC5872">
              <w:rPr>
                <w:rFonts w:cs="Arial"/>
                <w:szCs w:val="20"/>
                <w:lang w:eastAsia="en-GB"/>
              </w:rPr>
              <w:t>-</w:t>
            </w:r>
            <w:r w:rsidRPr="003B7B68">
              <w:rPr>
                <w:rFonts w:cs="Arial"/>
                <w:szCs w:val="20"/>
                <w:lang w:eastAsia="en-GB"/>
              </w:rPr>
              <w:t>life topical contexts.</w:t>
            </w:r>
          </w:p>
          <w:p w14:paraId="0B5D4FB4" w14:textId="77777777" w:rsidR="003B7B68" w:rsidRPr="003F0EC2" w:rsidRDefault="003B7B68" w:rsidP="00E26010">
            <w:pPr>
              <w:autoSpaceDE w:val="0"/>
              <w:autoSpaceDN w:val="0"/>
              <w:adjustRightInd w:val="0"/>
              <w:rPr>
                <w:rFonts w:cs="Arial"/>
                <w:b/>
                <w:szCs w:val="20"/>
                <w:lang w:eastAsia="en-GB"/>
              </w:rPr>
            </w:pPr>
          </w:p>
          <w:p w14:paraId="47D7BD06" w14:textId="79C12A21" w:rsidR="00E26010" w:rsidRPr="003F0EC2" w:rsidRDefault="00E26010" w:rsidP="00E26010">
            <w:pPr>
              <w:autoSpaceDE w:val="0"/>
              <w:autoSpaceDN w:val="0"/>
              <w:adjustRightInd w:val="0"/>
              <w:rPr>
                <w:rFonts w:cs="Arial"/>
                <w:szCs w:val="20"/>
                <w:lang w:eastAsia="en-GB"/>
              </w:rPr>
            </w:pPr>
            <w:r w:rsidRPr="003F0EC2">
              <w:rPr>
                <w:rFonts w:cs="Arial"/>
                <w:szCs w:val="20"/>
                <w:lang w:eastAsia="en-GB"/>
              </w:rPr>
              <w:t>Ask learners to collect some bivariate data of their choice and to predict the correlation, if any, that they expect to find</w:t>
            </w:r>
            <w:r w:rsidR="00AC5872">
              <w:rPr>
                <w:rFonts w:cs="Arial"/>
                <w:szCs w:val="20"/>
                <w:lang w:eastAsia="en-GB"/>
              </w:rPr>
              <w:t>,</w:t>
            </w:r>
            <w:r w:rsidRPr="003F0EC2">
              <w:rPr>
                <w:rFonts w:cs="Arial"/>
                <w:szCs w:val="20"/>
                <w:lang w:eastAsia="en-GB"/>
              </w:rPr>
              <w:t xml:space="preserve"> </w:t>
            </w:r>
            <w:r w:rsidR="00AC5872">
              <w:rPr>
                <w:rFonts w:cs="Arial"/>
                <w:szCs w:val="20"/>
                <w:lang w:eastAsia="en-GB"/>
              </w:rPr>
              <w:t>f</w:t>
            </w:r>
            <w:r w:rsidRPr="003F0EC2">
              <w:rPr>
                <w:rFonts w:cs="Arial"/>
                <w:szCs w:val="20"/>
                <w:lang w:eastAsia="en-GB"/>
              </w:rPr>
              <w:t xml:space="preserve">or example, height and arm span for members of the class. Use collected data to draw a scatter diagram and then look for the expected correlation. Discuss the results. </w:t>
            </w:r>
          </w:p>
          <w:p w14:paraId="3A7B69D8" w14:textId="77777777" w:rsidR="00E26010" w:rsidRPr="003F0EC2" w:rsidRDefault="00E26010" w:rsidP="00E26010">
            <w:pPr>
              <w:autoSpaceDE w:val="0"/>
              <w:autoSpaceDN w:val="0"/>
              <w:adjustRightInd w:val="0"/>
              <w:rPr>
                <w:rFonts w:cs="Arial"/>
                <w:szCs w:val="20"/>
                <w:lang w:eastAsia="en-GB"/>
              </w:rPr>
            </w:pPr>
          </w:p>
          <w:p w14:paraId="2B985511" w14:textId="22F2276A" w:rsidR="00E26010" w:rsidRPr="003F0EC2" w:rsidRDefault="00AC5872" w:rsidP="00E26010">
            <w:pPr>
              <w:autoSpaceDE w:val="0"/>
              <w:autoSpaceDN w:val="0"/>
              <w:adjustRightInd w:val="0"/>
              <w:rPr>
                <w:rFonts w:cs="Arial"/>
                <w:szCs w:val="20"/>
                <w:lang w:eastAsia="en-GB"/>
              </w:rPr>
            </w:pPr>
            <w:r>
              <w:rPr>
                <w:rFonts w:cs="Arial"/>
                <w:szCs w:val="20"/>
                <w:lang w:eastAsia="en-GB"/>
              </w:rPr>
              <w:t>U</w:t>
            </w:r>
            <w:r w:rsidR="00E26010" w:rsidRPr="003F0EC2">
              <w:rPr>
                <w:rFonts w:cs="Arial"/>
                <w:szCs w:val="20"/>
                <w:lang w:eastAsia="en-GB"/>
              </w:rPr>
              <w:t xml:space="preserve">se the ‘How does income relate to life expectancy’ presentation on the </w:t>
            </w:r>
            <w:proofErr w:type="spellStart"/>
            <w:r w:rsidR="00E26010" w:rsidRPr="003F0EC2">
              <w:rPr>
                <w:rFonts w:cs="Arial"/>
                <w:szCs w:val="20"/>
                <w:lang w:eastAsia="en-GB"/>
              </w:rPr>
              <w:t>Gapminder</w:t>
            </w:r>
            <w:proofErr w:type="spellEnd"/>
            <w:r w:rsidR="00E26010" w:rsidRPr="003F0EC2">
              <w:rPr>
                <w:rFonts w:cs="Arial"/>
                <w:szCs w:val="20"/>
                <w:lang w:eastAsia="en-GB"/>
              </w:rPr>
              <w:t xml:space="preserve"> website </w:t>
            </w:r>
            <w:r w:rsidR="00E26010" w:rsidRPr="003F0EC2">
              <w:rPr>
                <w:rFonts w:cs="Arial"/>
                <w:szCs w:val="20"/>
                <w:lang w:eastAsia="en-GB"/>
              </w:rPr>
              <w:lastRenderedPageBreak/>
              <w:t>(</w:t>
            </w:r>
            <w:hyperlink r:id="rId209" w:history="1">
              <w:r w:rsidR="00231B57" w:rsidRPr="00231B57">
                <w:rPr>
                  <w:rStyle w:val="Hyperlink"/>
                  <w:rFonts w:cs="Arial"/>
                  <w:szCs w:val="20"/>
                  <w:lang w:eastAsia="en-GB"/>
                </w:rPr>
                <w:t>www.gapminder.org/</w:t>
              </w:r>
            </w:hyperlink>
            <w:r w:rsidR="00E26010" w:rsidRPr="003F0EC2">
              <w:rPr>
                <w:rFonts w:cs="Arial"/>
                <w:szCs w:val="20"/>
                <w:lang w:eastAsia="en-GB"/>
              </w:rPr>
              <w:t xml:space="preserve">) to demonstrate the use of correlation to explore social problems. </w:t>
            </w:r>
          </w:p>
          <w:p w14:paraId="0E043F9A" w14:textId="77777777" w:rsidR="00E26010" w:rsidRPr="003F0EC2" w:rsidRDefault="00E26010" w:rsidP="00E26010">
            <w:pPr>
              <w:autoSpaceDE w:val="0"/>
              <w:autoSpaceDN w:val="0"/>
              <w:adjustRightInd w:val="0"/>
              <w:rPr>
                <w:rFonts w:cs="Arial"/>
                <w:szCs w:val="20"/>
                <w:lang w:eastAsia="en-GB"/>
              </w:rPr>
            </w:pPr>
          </w:p>
          <w:p w14:paraId="1E8A9AC9" w14:textId="60CF2867" w:rsidR="003B7B68" w:rsidRDefault="00E26010" w:rsidP="00E26010">
            <w:pPr>
              <w:rPr>
                <w:rFonts w:cs="Arial"/>
                <w:szCs w:val="20"/>
                <w:lang w:eastAsia="en-GB"/>
              </w:rPr>
            </w:pPr>
            <w:r w:rsidRPr="003F0EC2">
              <w:rPr>
                <w:rFonts w:cs="Arial"/>
                <w:szCs w:val="20"/>
                <w:lang w:eastAsia="en-GB"/>
              </w:rPr>
              <w:t>Explain that if there are too few points on a scatter diagram</w:t>
            </w:r>
            <w:r w:rsidR="00AC5872">
              <w:rPr>
                <w:rFonts w:cs="Arial"/>
                <w:szCs w:val="20"/>
                <w:lang w:eastAsia="en-GB"/>
              </w:rPr>
              <w:t>,</w:t>
            </w:r>
            <w:r w:rsidRPr="003F0EC2">
              <w:rPr>
                <w:rFonts w:cs="Arial"/>
                <w:szCs w:val="20"/>
                <w:lang w:eastAsia="en-GB"/>
              </w:rPr>
              <w:t xml:space="preserve"> </w:t>
            </w:r>
            <w:r w:rsidR="00AC5872">
              <w:rPr>
                <w:rFonts w:cs="Arial"/>
                <w:szCs w:val="20"/>
                <w:lang w:eastAsia="en-GB"/>
              </w:rPr>
              <w:t xml:space="preserve">there may appear to be </w:t>
            </w:r>
            <w:r w:rsidRPr="003F0EC2">
              <w:rPr>
                <w:rFonts w:cs="Arial"/>
                <w:szCs w:val="20"/>
                <w:lang w:eastAsia="en-GB"/>
              </w:rPr>
              <w:t>a correlation when in fact there is no real relationship between the variables.</w:t>
            </w:r>
            <w:r w:rsidRPr="003F0EC2">
              <w:rPr>
                <w:rFonts w:cs="Arial"/>
                <w:b/>
                <w:szCs w:val="20"/>
                <w:lang w:eastAsia="en-GB"/>
              </w:rPr>
              <w:t xml:space="preserve"> </w:t>
            </w:r>
            <w:r w:rsidRPr="003F0EC2">
              <w:rPr>
                <w:rFonts w:cs="Arial"/>
                <w:szCs w:val="20"/>
                <w:lang w:eastAsia="en-GB"/>
              </w:rPr>
              <w:t xml:space="preserve">Learners should understand that a correlation does not prove cause and effect it just provides evidence to support a potential relationship and/or identify an area for further research. For example, a third unidentified variable </w:t>
            </w:r>
            <w:r w:rsidR="00AC5872">
              <w:rPr>
                <w:rFonts w:cs="Arial"/>
                <w:szCs w:val="20"/>
                <w:lang w:eastAsia="en-GB"/>
              </w:rPr>
              <w:t>may be</w:t>
            </w:r>
            <w:r w:rsidR="00AC5872" w:rsidRPr="003F0EC2">
              <w:rPr>
                <w:rFonts w:cs="Arial"/>
                <w:szCs w:val="20"/>
                <w:lang w:eastAsia="en-GB"/>
              </w:rPr>
              <w:t xml:space="preserve"> </w:t>
            </w:r>
            <w:r w:rsidRPr="003F0EC2">
              <w:rPr>
                <w:rFonts w:cs="Arial"/>
                <w:szCs w:val="20"/>
                <w:lang w:eastAsia="en-GB"/>
              </w:rPr>
              <w:t xml:space="preserve">causing the apparent correlation. </w:t>
            </w:r>
          </w:p>
          <w:p w14:paraId="057052EB" w14:textId="77777777" w:rsidR="00271645" w:rsidRDefault="00271645" w:rsidP="00E26010">
            <w:pPr>
              <w:rPr>
                <w:rFonts w:cs="Arial"/>
                <w:szCs w:val="20"/>
                <w:lang w:eastAsia="en-GB"/>
              </w:rPr>
            </w:pPr>
          </w:p>
          <w:p w14:paraId="5408A2ED" w14:textId="064DD0E3" w:rsidR="00E26010" w:rsidRDefault="00E26010" w:rsidP="00E26010">
            <w:pPr>
              <w:rPr>
                <w:rFonts w:eastAsia="Times New Roman" w:cs="Arial"/>
                <w:bCs/>
                <w:color w:val="000000"/>
                <w:szCs w:val="20"/>
                <w:lang w:eastAsia="en-GB"/>
              </w:rPr>
            </w:pPr>
            <w:r w:rsidRPr="003F0EC2">
              <w:rPr>
                <w:rFonts w:cs="Arial"/>
                <w:szCs w:val="20"/>
                <w:lang w:eastAsia="en-GB"/>
              </w:rPr>
              <w:t>Learners could do a web search for the ‘</w:t>
            </w:r>
            <w:r w:rsidRPr="003F0EC2">
              <w:rPr>
                <w:rFonts w:eastAsia="Times New Roman" w:cs="Arial"/>
                <w:bCs/>
                <w:color w:val="000000"/>
                <w:szCs w:val="20"/>
                <w:lang w:eastAsia="en-GB"/>
              </w:rPr>
              <w:t>Televisions, Physicians, and Life Expectancy’ problem to demonstrate this phenomenon.</w:t>
            </w:r>
            <w:r w:rsidR="00CD4230">
              <w:rPr>
                <w:rFonts w:eastAsia="Times New Roman" w:cs="Arial"/>
                <w:bCs/>
                <w:color w:val="000000"/>
                <w:szCs w:val="20"/>
                <w:lang w:eastAsia="en-GB"/>
              </w:rPr>
              <w:t xml:space="preserve"> </w:t>
            </w:r>
            <w:r w:rsidR="00CD4230">
              <w:rPr>
                <w:rFonts w:eastAsia="Times New Roman" w:cs="Arial"/>
                <w:b/>
                <w:bCs/>
                <w:color w:val="000000"/>
                <w:szCs w:val="20"/>
                <w:lang w:eastAsia="en-GB"/>
              </w:rPr>
              <w:t>(E)</w:t>
            </w:r>
          </w:p>
          <w:p w14:paraId="0E52B4C7" w14:textId="15EE0160" w:rsidR="003B7B68" w:rsidRDefault="003B7B68" w:rsidP="00E26010">
            <w:pPr>
              <w:rPr>
                <w:rFonts w:eastAsia="Times New Roman" w:cs="Arial"/>
                <w:bCs/>
                <w:color w:val="000000"/>
                <w:szCs w:val="20"/>
                <w:lang w:eastAsia="en-GB"/>
              </w:rPr>
            </w:pPr>
          </w:p>
          <w:p w14:paraId="26D6D51C" w14:textId="77777777" w:rsidR="003B7B68" w:rsidRPr="003F0EC2" w:rsidRDefault="003B7B68" w:rsidP="003B7B68">
            <w:pPr>
              <w:autoSpaceDE w:val="0"/>
              <w:autoSpaceDN w:val="0"/>
              <w:adjustRightInd w:val="0"/>
              <w:rPr>
                <w:rFonts w:cs="Arial"/>
                <w:szCs w:val="20"/>
                <w:lang w:eastAsia="en-GB"/>
              </w:rPr>
            </w:pPr>
            <w:r w:rsidRPr="003F0EC2">
              <w:rPr>
                <w:rFonts w:cs="Arial"/>
                <w:szCs w:val="20"/>
                <w:lang w:eastAsia="en-GB"/>
              </w:rPr>
              <w:t xml:space="preserve">Explain, with diagrams, that the purpose of a good line of best fit is to have the sum of the vertical distances from each point to the line as small as possible. In simpler terms, ask learners to aim for a similar number of points on each side of the line and as many points as possible on the line or as close to it as possible. </w:t>
            </w:r>
          </w:p>
          <w:p w14:paraId="1ABA6452" w14:textId="77777777" w:rsidR="003B7B68" w:rsidRPr="003F0EC2" w:rsidRDefault="003B7B68" w:rsidP="003B7B68">
            <w:pPr>
              <w:autoSpaceDE w:val="0"/>
              <w:autoSpaceDN w:val="0"/>
              <w:adjustRightInd w:val="0"/>
              <w:rPr>
                <w:rFonts w:cs="Arial"/>
                <w:szCs w:val="20"/>
                <w:lang w:eastAsia="en-GB"/>
              </w:rPr>
            </w:pPr>
          </w:p>
          <w:p w14:paraId="66B77380" w14:textId="69B52936" w:rsidR="003B7B68" w:rsidRDefault="003B7B68" w:rsidP="003B7B68">
            <w:pPr>
              <w:rPr>
                <w:rFonts w:cs="Arial"/>
                <w:szCs w:val="20"/>
                <w:lang w:eastAsia="en-GB"/>
              </w:rPr>
            </w:pPr>
            <w:r w:rsidRPr="003F0EC2">
              <w:rPr>
                <w:rFonts w:cs="Arial"/>
                <w:szCs w:val="20"/>
                <w:lang w:eastAsia="en-GB"/>
              </w:rPr>
              <w:t>Draw diagrams showing bad lines of best fit explaining what is wrong with them. For example, a common error made by learners is to draw the line of best fit through the origin when that doesn’t fit with the trend of the data</w:t>
            </w:r>
            <w:r w:rsidR="000F5DD7">
              <w:rPr>
                <w:rFonts w:cs="Arial"/>
                <w:szCs w:val="20"/>
                <w:lang w:eastAsia="en-GB"/>
              </w:rPr>
              <w:t>.</w:t>
            </w:r>
          </w:p>
          <w:p w14:paraId="65FADB1A" w14:textId="63B45028" w:rsidR="000F5DD7" w:rsidRDefault="000F5DD7" w:rsidP="003B7B68">
            <w:pPr>
              <w:rPr>
                <w:rFonts w:cs="Arial"/>
                <w:szCs w:val="20"/>
                <w:lang w:eastAsia="en-GB"/>
              </w:rPr>
            </w:pPr>
          </w:p>
          <w:p w14:paraId="1773F4F6" w14:textId="6F61A22B" w:rsidR="000F5DD7" w:rsidRPr="003F0EC2" w:rsidRDefault="000F5DD7" w:rsidP="003B7B68">
            <w:pPr>
              <w:rPr>
                <w:rFonts w:cs="Arial"/>
                <w:b/>
                <w:szCs w:val="20"/>
                <w:lang w:eastAsia="en-GB"/>
              </w:rPr>
            </w:pPr>
            <w:r>
              <w:rPr>
                <w:rFonts w:cs="Arial"/>
                <w:szCs w:val="20"/>
              </w:rPr>
              <w:t xml:space="preserve">Extend the work with learners </w:t>
            </w:r>
            <w:r w:rsidRPr="00016213">
              <w:rPr>
                <w:rFonts w:cs="Arial"/>
                <w:szCs w:val="20"/>
              </w:rPr>
              <w:t>find</w:t>
            </w:r>
            <w:r w:rsidR="0019675E">
              <w:rPr>
                <w:rFonts w:cs="Arial"/>
                <w:szCs w:val="20"/>
              </w:rPr>
              <w:t>ing</w:t>
            </w:r>
            <w:r w:rsidRPr="00016213">
              <w:rPr>
                <w:rFonts w:cs="Arial"/>
                <w:szCs w:val="20"/>
              </w:rPr>
              <w:t xml:space="preserve"> equations for their line of best fit. If using data from </w:t>
            </w:r>
            <w:proofErr w:type="gramStart"/>
            <w:r w:rsidRPr="00016213">
              <w:rPr>
                <w:rFonts w:cs="Arial"/>
                <w:szCs w:val="20"/>
              </w:rPr>
              <w:t>e.g.</w:t>
            </w:r>
            <w:proofErr w:type="gramEnd"/>
            <w:r w:rsidRPr="00016213">
              <w:rPr>
                <w:rFonts w:cs="Arial"/>
                <w:szCs w:val="20"/>
              </w:rPr>
              <w:t xml:space="preserve"> their science experiments this could be interpreted in terms of the two variables.</w:t>
            </w:r>
            <w:r w:rsidR="00D0731F">
              <w:rPr>
                <w:rFonts w:cs="Arial"/>
                <w:szCs w:val="20"/>
              </w:rPr>
              <w:t xml:space="preserve"> </w:t>
            </w:r>
            <w:r w:rsidR="00CD4230">
              <w:rPr>
                <w:rFonts w:cs="Arial"/>
                <w:b/>
                <w:szCs w:val="20"/>
              </w:rPr>
              <w:t>(E)</w:t>
            </w:r>
          </w:p>
          <w:p w14:paraId="4BF987C3" w14:textId="77777777" w:rsidR="000E5A4F" w:rsidRDefault="000E5A4F" w:rsidP="00D16C56">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09"/>
              <w:gridCol w:w="6158"/>
            </w:tblGrid>
            <w:tr w:rsidR="00AA7B8A" w:rsidRPr="00420B71" w14:paraId="656399D1" w14:textId="77777777" w:rsidTr="0040685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3EDA18A9" w14:textId="77777777" w:rsidR="00AA7B8A" w:rsidRPr="00420B71" w:rsidRDefault="00AA7B8A" w:rsidP="00AA7B8A">
                  <w:pPr>
                    <w:rPr>
                      <w:rFonts w:cs="Arial"/>
                      <w:spacing w:val="-1"/>
                      <w:szCs w:val="20"/>
                    </w:rPr>
                  </w:pPr>
                  <w:r w:rsidRPr="00420B71">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4FF0D68C" w14:textId="77777777" w:rsidR="00AA7B8A" w:rsidRPr="00420B71" w:rsidRDefault="00AA7B8A" w:rsidP="00AA7B8A">
                  <w:pPr>
                    <w:rPr>
                      <w:rFonts w:cs="Arial"/>
                      <w:spacing w:val="-1"/>
                      <w:szCs w:val="20"/>
                    </w:rPr>
                  </w:pPr>
                  <w:r w:rsidRPr="00420B71">
                    <w:rPr>
                      <w:rFonts w:cs="Arial"/>
                      <w:spacing w:val="-1"/>
                      <w:szCs w:val="20"/>
                    </w:rPr>
                    <w:t xml:space="preserve"> </w:t>
                  </w:r>
                </w:p>
              </w:tc>
            </w:tr>
            <w:tr w:rsidR="00AA7B8A" w:rsidRPr="00420B71" w14:paraId="44B19EC9" w14:textId="77777777" w:rsidTr="0040685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3910C26A" w14:textId="77777777" w:rsidR="00AA7B8A" w:rsidRPr="00420B71" w:rsidRDefault="00AA7B8A" w:rsidP="00AA7B8A">
                  <w:pPr>
                    <w:rPr>
                      <w:rFonts w:cs="Arial"/>
                      <w:spacing w:val="-1"/>
                      <w:szCs w:val="20"/>
                    </w:rPr>
                  </w:pPr>
                  <w:r>
                    <w:rPr>
                      <w:rFonts w:cs="Arial"/>
                      <w:spacing w:val="-1"/>
                      <w:szCs w:val="20"/>
                    </w:rPr>
                    <w:t>Teaching</w:t>
                  </w:r>
                  <w:r w:rsidRPr="00420B71">
                    <w:rPr>
                      <w:rFonts w:cs="Arial"/>
                      <w:spacing w:val="-1"/>
                      <w:szCs w:val="20"/>
                    </w:rPr>
                    <w:t xml:space="preserve"> Pack: </w:t>
                  </w:r>
                  <w:r>
                    <w:rPr>
                      <w:rFonts w:cs="Arial"/>
                      <w:spacing w:val="-1"/>
                      <w:szCs w:val="20"/>
                    </w:rPr>
                    <w:t>Statistics</w:t>
                  </w:r>
                </w:p>
                <w:p w14:paraId="52FF2E07" w14:textId="77777777" w:rsidR="00AA7B8A" w:rsidRPr="00420B71" w:rsidRDefault="00AA7B8A" w:rsidP="00AA7B8A">
                  <w:pPr>
                    <w:rPr>
                      <w:rFonts w:cs="Arial"/>
                      <w:spacing w:val="-1"/>
                      <w:szCs w:val="20"/>
                    </w:rPr>
                  </w:pPr>
                  <w:r w:rsidRPr="00420B71">
                    <w:rPr>
                      <w:rFonts w:cs="Arial"/>
                      <w:spacing w:val="-1"/>
                      <w:szCs w:val="20"/>
                    </w:rPr>
                    <w:t xml:space="preserve">The </w:t>
                  </w:r>
                  <w:r>
                    <w:rPr>
                      <w:rFonts w:cs="Arial"/>
                      <w:spacing w:val="-1"/>
                      <w:szCs w:val="20"/>
                    </w:rPr>
                    <w:t>Teaching</w:t>
                  </w:r>
                  <w:r w:rsidRPr="00420B71">
                    <w:rPr>
                      <w:rFonts w:cs="Arial"/>
                      <w:spacing w:val="-1"/>
                      <w:szCs w:val="20"/>
                    </w:rPr>
                    <w:t xml:space="preserve"> Pack includes lessons on:</w:t>
                  </w:r>
                </w:p>
                <w:p w14:paraId="2295B45C" w14:textId="72B76651" w:rsidR="00AA7B8A" w:rsidRDefault="00AA7B8A" w:rsidP="00F72313">
                  <w:pPr>
                    <w:pStyle w:val="ListParagraph"/>
                    <w:numPr>
                      <w:ilvl w:val="0"/>
                      <w:numId w:val="8"/>
                    </w:numPr>
                    <w:rPr>
                      <w:rFonts w:cs="Arial"/>
                      <w:spacing w:val="-1"/>
                    </w:rPr>
                  </w:pPr>
                  <w:r>
                    <w:rPr>
                      <w:rFonts w:cs="Arial"/>
                      <w:spacing w:val="-1"/>
                    </w:rPr>
                    <w:t>predicting trends, considering data model</w:t>
                  </w:r>
                  <w:r w:rsidR="00D46CA8">
                    <w:rPr>
                      <w:rFonts w:cs="Arial"/>
                      <w:spacing w:val="-1"/>
                    </w:rPr>
                    <w:t>s</w:t>
                  </w:r>
                  <w:r>
                    <w:rPr>
                      <w:rFonts w:cs="Arial"/>
                      <w:spacing w:val="-1"/>
                    </w:rPr>
                    <w:t xml:space="preserve"> and effective questioning</w:t>
                  </w:r>
                </w:p>
                <w:p w14:paraId="643503E3" w14:textId="77777777" w:rsidR="00AA7B8A" w:rsidRDefault="00AA7B8A" w:rsidP="00F72313">
                  <w:pPr>
                    <w:pStyle w:val="ListParagraph"/>
                    <w:numPr>
                      <w:ilvl w:val="0"/>
                      <w:numId w:val="8"/>
                    </w:numPr>
                    <w:rPr>
                      <w:rFonts w:cs="Arial"/>
                      <w:spacing w:val="-1"/>
                    </w:rPr>
                  </w:pPr>
                  <w:r>
                    <w:rPr>
                      <w:rFonts w:cs="Arial"/>
                      <w:spacing w:val="-1"/>
                    </w:rPr>
                    <w:t>bar charts and histograms</w:t>
                  </w:r>
                </w:p>
                <w:p w14:paraId="60E30CD4" w14:textId="77777777" w:rsidR="00AA7B8A" w:rsidRDefault="00AA7B8A" w:rsidP="00F72313">
                  <w:pPr>
                    <w:pStyle w:val="ListParagraph"/>
                    <w:numPr>
                      <w:ilvl w:val="0"/>
                      <w:numId w:val="8"/>
                    </w:numPr>
                    <w:rPr>
                      <w:rFonts w:cs="Arial"/>
                      <w:spacing w:val="-1"/>
                    </w:rPr>
                  </w:pPr>
                  <w:r>
                    <w:rPr>
                      <w:rFonts w:cs="Arial"/>
                      <w:spacing w:val="-1"/>
                    </w:rPr>
                    <w:t xml:space="preserve">representations, </w:t>
                  </w:r>
                  <w:proofErr w:type="gramStart"/>
                  <w:r>
                    <w:rPr>
                      <w:rFonts w:cs="Arial"/>
                      <w:spacing w:val="-1"/>
                    </w:rPr>
                    <w:t>restrictions</w:t>
                  </w:r>
                  <w:proofErr w:type="gramEnd"/>
                  <w:r>
                    <w:rPr>
                      <w:rFonts w:cs="Arial"/>
                      <w:spacing w:val="-1"/>
                    </w:rPr>
                    <w:t xml:space="preserve"> and relationships between data</w:t>
                  </w:r>
                </w:p>
                <w:p w14:paraId="01701A67" w14:textId="1EF8206E" w:rsidR="00AA7B8A" w:rsidRPr="00420B71" w:rsidRDefault="00AA7B8A" w:rsidP="00F72313">
                  <w:pPr>
                    <w:pStyle w:val="ListParagraph"/>
                    <w:numPr>
                      <w:ilvl w:val="0"/>
                      <w:numId w:val="8"/>
                    </w:numPr>
                    <w:rPr>
                      <w:rFonts w:cs="Arial"/>
                      <w:spacing w:val="-1"/>
                    </w:rPr>
                  </w:pPr>
                  <w:r>
                    <w:rPr>
                      <w:rFonts w:cs="Arial"/>
                      <w:spacing w:val="-1"/>
                    </w:rPr>
                    <w:t>cumulative frequency and box-and-whisker plots</w:t>
                  </w:r>
                  <w:r w:rsidR="00AC5872">
                    <w:rPr>
                      <w:rFonts w:cs="Arial"/>
                      <w:spacing w:val="-1"/>
                    </w:rPr>
                    <w:t>.</w:t>
                  </w:r>
                </w:p>
              </w:tc>
            </w:tr>
          </w:tbl>
          <w:p w14:paraId="7B9A680A" w14:textId="77777777" w:rsidR="00AA7B8A" w:rsidRDefault="00AA7B8A" w:rsidP="00D16C56">
            <w:pPr>
              <w:autoSpaceDE w:val="0"/>
              <w:autoSpaceDN w:val="0"/>
              <w:adjustRightInd w:val="0"/>
              <w:rPr>
                <w:rFonts w:cs="Arial"/>
                <w:szCs w:val="20"/>
                <w:lang w:eastAsia="en-GB"/>
              </w:rPr>
            </w:pPr>
          </w:p>
          <w:p w14:paraId="6D96419D" w14:textId="77777777" w:rsidR="007C7EBA" w:rsidRPr="007C7EBA" w:rsidRDefault="007C7EBA" w:rsidP="007C7EBA">
            <w:pPr>
              <w:autoSpaceDE w:val="0"/>
              <w:autoSpaceDN w:val="0"/>
              <w:adjustRightInd w:val="0"/>
              <w:rPr>
                <w:rFonts w:cs="Arial"/>
                <w:b/>
                <w:bCs/>
                <w:szCs w:val="20"/>
                <w:lang w:eastAsia="en-GB"/>
              </w:rPr>
            </w:pPr>
            <w:r w:rsidRPr="007C7EBA">
              <w:rPr>
                <w:rFonts w:cs="Arial"/>
                <w:b/>
                <w:bCs/>
                <w:szCs w:val="20"/>
                <w:lang w:eastAsia="en-GB"/>
              </w:rPr>
              <w:t>SDG 3</w:t>
            </w:r>
          </w:p>
          <w:p w14:paraId="38601926" w14:textId="77777777" w:rsidR="007C7EBA" w:rsidRPr="007C7EBA" w:rsidRDefault="007C7EBA" w:rsidP="007C7EBA">
            <w:pPr>
              <w:autoSpaceDE w:val="0"/>
              <w:autoSpaceDN w:val="0"/>
              <w:adjustRightInd w:val="0"/>
              <w:rPr>
                <w:rFonts w:cs="Arial"/>
                <w:szCs w:val="20"/>
                <w:lang w:eastAsia="en-GB"/>
              </w:rPr>
            </w:pPr>
            <w:r w:rsidRPr="007C7EBA">
              <w:rPr>
                <w:rFonts w:cs="Arial"/>
                <w:szCs w:val="20"/>
                <w:lang w:eastAsia="en-GB"/>
              </w:rPr>
              <w:t>Teach correlation using data on social problems such as income and life expectancy.</w:t>
            </w:r>
          </w:p>
          <w:p w14:paraId="59B19D0C" w14:textId="77777777" w:rsidR="007C7EBA" w:rsidRPr="007C7EBA" w:rsidRDefault="007C7EBA" w:rsidP="007C7EBA">
            <w:pPr>
              <w:autoSpaceDE w:val="0"/>
              <w:autoSpaceDN w:val="0"/>
              <w:adjustRightInd w:val="0"/>
              <w:rPr>
                <w:rFonts w:cs="Arial"/>
                <w:szCs w:val="20"/>
                <w:lang w:eastAsia="en-GB"/>
              </w:rPr>
            </w:pPr>
          </w:p>
          <w:p w14:paraId="0DE2B1D3" w14:textId="77777777" w:rsidR="007C7EBA" w:rsidRPr="007C7EBA" w:rsidRDefault="007C7EBA" w:rsidP="007C7EBA">
            <w:pPr>
              <w:autoSpaceDE w:val="0"/>
              <w:autoSpaceDN w:val="0"/>
              <w:adjustRightInd w:val="0"/>
              <w:rPr>
                <w:rFonts w:cs="Arial"/>
                <w:b/>
                <w:bCs/>
                <w:szCs w:val="20"/>
                <w:lang w:eastAsia="en-GB"/>
              </w:rPr>
            </w:pPr>
            <w:r w:rsidRPr="007C7EBA">
              <w:rPr>
                <w:rFonts w:cs="Arial"/>
                <w:b/>
                <w:bCs/>
                <w:szCs w:val="20"/>
                <w:lang w:eastAsia="en-GB"/>
              </w:rPr>
              <w:t>SDG 11</w:t>
            </w:r>
          </w:p>
          <w:p w14:paraId="500879F1" w14:textId="4CCCA4AC" w:rsidR="007C7EBA" w:rsidRPr="00420B71" w:rsidRDefault="007C7EBA" w:rsidP="007C7EBA">
            <w:pPr>
              <w:autoSpaceDE w:val="0"/>
              <w:autoSpaceDN w:val="0"/>
              <w:adjustRightInd w:val="0"/>
              <w:rPr>
                <w:rFonts w:cs="Arial"/>
                <w:szCs w:val="20"/>
                <w:lang w:eastAsia="en-GB"/>
              </w:rPr>
            </w:pPr>
            <w:r w:rsidRPr="007C7EBA">
              <w:rPr>
                <w:rFonts w:cs="Arial"/>
                <w:szCs w:val="20"/>
                <w:lang w:eastAsia="en-GB"/>
              </w:rPr>
              <w:t>Consider looking at the correlation between cost and distance to travel (for journeys from your location); or between life expectancy and average height for different countries; or between life expectancy and average income for different countries.</w:t>
            </w:r>
          </w:p>
        </w:tc>
      </w:tr>
      <w:tr w:rsidR="00F66EBF" w:rsidRPr="005E2A58" w14:paraId="20A65641" w14:textId="77777777" w:rsidTr="001B42A8">
        <w:tblPrEx>
          <w:tblCellMar>
            <w:top w:w="0" w:type="dxa"/>
            <w:bottom w:w="0" w:type="dxa"/>
          </w:tblCellMar>
        </w:tblPrEx>
        <w:tc>
          <w:tcPr>
            <w:tcW w:w="2552" w:type="dxa"/>
            <w:tcMar>
              <w:top w:w="113" w:type="dxa"/>
              <w:bottom w:w="113" w:type="dxa"/>
            </w:tcMar>
          </w:tcPr>
          <w:p w14:paraId="53924CB5" w14:textId="77777777" w:rsidR="00F73F98" w:rsidRPr="00F73F98" w:rsidRDefault="00F66EBF" w:rsidP="00F73F98">
            <w:pPr>
              <w:pStyle w:val="BodyText"/>
              <w:rPr>
                <w:shd w:val="clear" w:color="auto" w:fill="FEEFE6"/>
                <w:lang w:eastAsia="en-GB"/>
              </w:rPr>
            </w:pPr>
            <w:r w:rsidRPr="001B42A8">
              <w:rPr>
                <w:shd w:val="clear" w:color="auto" w:fill="FEEFE6"/>
                <w:lang w:eastAsia="en-GB"/>
              </w:rPr>
              <w:lastRenderedPageBreak/>
              <w:t>E6.6</w:t>
            </w:r>
            <w:r w:rsidR="00F73F98">
              <w:rPr>
                <w:shd w:val="clear" w:color="auto" w:fill="FEEFE6"/>
                <w:lang w:eastAsia="en-GB"/>
              </w:rPr>
              <w:t xml:space="preserve"> </w:t>
            </w:r>
            <w:r w:rsidR="00F73F98" w:rsidRPr="00F73F98">
              <w:rPr>
                <w:shd w:val="clear" w:color="auto" w:fill="FEEFE6"/>
                <w:lang w:eastAsia="en-GB"/>
              </w:rPr>
              <w:t xml:space="preserve">Pythagoras’ theorem and trigonometry Notes </w:t>
            </w:r>
            <w:r w:rsidR="00F73F98" w:rsidRPr="00F73F98">
              <w:rPr>
                <w:shd w:val="clear" w:color="auto" w:fill="FEEFE6"/>
                <w:lang w:eastAsia="en-GB"/>
              </w:rPr>
              <w:lastRenderedPageBreak/>
              <w:t>and examples</w:t>
            </w:r>
          </w:p>
          <w:p w14:paraId="6006A6AD" w14:textId="2E95A1A8" w:rsidR="00F66EBF" w:rsidRPr="007C7EBA" w:rsidRDefault="00F73F98" w:rsidP="00F73F98">
            <w:pPr>
              <w:pStyle w:val="BodyText"/>
              <w:rPr>
                <w:shd w:val="clear" w:color="auto" w:fill="FEEFE6"/>
                <w:lang w:eastAsia="en-GB"/>
              </w:rPr>
            </w:pPr>
            <w:r w:rsidRPr="00F73F98">
              <w:rPr>
                <w:shd w:val="clear" w:color="auto" w:fill="FEEFE6"/>
                <w:lang w:eastAsia="en-GB"/>
              </w:rPr>
              <w:t>in 3D</w:t>
            </w:r>
          </w:p>
        </w:tc>
        <w:tc>
          <w:tcPr>
            <w:tcW w:w="2126" w:type="dxa"/>
            <w:tcMar>
              <w:top w:w="113" w:type="dxa"/>
              <w:bottom w:w="113" w:type="dxa"/>
            </w:tcMar>
          </w:tcPr>
          <w:p w14:paraId="7A352924" w14:textId="77777777" w:rsidR="00F66EBF" w:rsidRPr="003A2A2B" w:rsidRDefault="00F66EBF" w:rsidP="001B42A8">
            <w:pPr>
              <w:shd w:val="clear" w:color="auto" w:fill="FEEFE6"/>
              <w:autoSpaceDE w:val="0"/>
              <w:autoSpaceDN w:val="0"/>
              <w:adjustRightInd w:val="0"/>
              <w:rPr>
                <w:lang w:eastAsia="en-GB"/>
              </w:rPr>
            </w:pPr>
            <w:r w:rsidRPr="003A2A2B">
              <w:rPr>
                <w:rFonts w:cs="Arial"/>
                <w:szCs w:val="20"/>
                <w:lang w:eastAsia="en-GB"/>
              </w:rPr>
              <w:lastRenderedPageBreak/>
              <w:t xml:space="preserve">Carry out calculations and </w:t>
            </w:r>
            <w:r w:rsidRPr="003A2A2B">
              <w:rPr>
                <w:rFonts w:cs="Arial"/>
                <w:szCs w:val="20"/>
                <w:lang w:eastAsia="en-GB"/>
              </w:rPr>
              <w:lastRenderedPageBreak/>
              <w:t>solve problems in three dimensions using Pythagoras’ theorem and trigonometry, including calculating the area between a line and a plane.</w:t>
            </w:r>
          </w:p>
        </w:tc>
        <w:tc>
          <w:tcPr>
            <w:tcW w:w="9923" w:type="dxa"/>
            <w:tcMar>
              <w:top w:w="113" w:type="dxa"/>
              <w:bottom w:w="113" w:type="dxa"/>
            </w:tcMar>
          </w:tcPr>
          <w:p w14:paraId="6478324D" w14:textId="77777777" w:rsidR="00F66EBF" w:rsidRPr="00016213" w:rsidRDefault="00F66EBF" w:rsidP="001B42A8">
            <w:pPr>
              <w:shd w:val="clear" w:color="auto" w:fill="FEEFE6"/>
              <w:ind w:right="-20"/>
              <w:rPr>
                <w:rFonts w:eastAsia="Arial" w:cs="Arial"/>
                <w:szCs w:val="20"/>
              </w:rPr>
            </w:pPr>
            <w:r w:rsidRPr="00016213">
              <w:rPr>
                <w:rFonts w:eastAsia="Arial" w:cs="Arial"/>
                <w:szCs w:val="20"/>
              </w:rPr>
              <w:lastRenderedPageBreak/>
              <w:t>Use a flagpo</w:t>
            </w:r>
            <w:r w:rsidRPr="00016213">
              <w:rPr>
                <w:rFonts w:eastAsia="Arial" w:cs="Arial"/>
                <w:spacing w:val="-1"/>
                <w:szCs w:val="20"/>
              </w:rPr>
              <w:t>l</w:t>
            </w:r>
            <w:r w:rsidRPr="00016213">
              <w:rPr>
                <w:rFonts w:eastAsia="Arial" w:cs="Arial"/>
                <w:szCs w:val="20"/>
              </w:rPr>
              <w:t>e su</w:t>
            </w:r>
            <w:r w:rsidRPr="00016213">
              <w:rPr>
                <w:rFonts w:eastAsia="Arial" w:cs="Arial"/>
                <w:spacing w:val="-1"/>
                <w:szCs w:val="20"/>
              </w:rPr>
              <w:t>p</w:t>
            </w:r>
            <w:r w:rsidRPr="00016213">
              <w:rPr>
                <w:rFonts w:eastAsia="Arial" w:cs="Arial"/>
                <w:szCs w:val="20"/>
              </w:rPr>
              <w:t>port</w:t>
            </w:r>
            <w:r w:rsidRPr="00016213">
              <w:rPr>
                <w:rFonts w:eastAsia="Arial" w:cs="Arial"/>
                <w:spacing w:val="-1"/>
                <w:szCs w:val="20"/>
              </w:rPr>
              <w:t>e</w:t>
            </w:r>
            <w:r w:rsidRPr="00016213">
              <w:rPr>
                <w:rFonts w:eastAsia="Arial" w:cs="Arial"/>
                <w:szCs w:val="20"/>
              </w:rPr>
              <w:t xml:space="preserve">d </w:t>
            </w:r>
            <w:r w:rsidRPr="00016213">
              <w:rPr>
                <w:rFonts w:eastAsia="Arial" w:cs="Arial"/>
                <w:spacing w:val="-1"/>
                <w:szCs w:val="20"/>
              </w:rPr>
              <w:t>b</w:t>
            </w:r>
            <w:r w:rsidRPr="00016213">
              <w:rPr>
                <w:rFonts w:eastAsia="Arial" w:cs="Arial"/>
                <w:szCs w:val="20"/>
              </w:rPr>
              <w:t>y</w:t>
            </w:r>
            <w:r w:rsidRPr="00016213">
              <w:rPr>
                <w:rFonts w:eastAsia="Arial" w:cs="Arial"/>
                <w:spacing w:val="-1"/>
                <w:szCs w:val="20"/>
              </w:rPr>
              <w:t xml:space="preserve"> </w:t>
            </w:r>
            <w:r w:rsidRPr="00016213">
              <w:rPr>
                <w:rFonts w:eastAsia="Arial" w:cs="Arial"/>
                <w:szCs w:val="20"/>
              </w:rPr>
              <w:t xml:space="preserve">wires </w:t>
            </w:r>
            <w:r w:rsidRPr="00016213">
              <w:rPr>
                <w:rFonts w:eastAsia="Arial" w:cs="Arial"/>
                <w:spacing w:val="-1"/>
                <w:szCs w:val="20"/>
              </w:rPr>
              <w:t>o</w:t>
            </w:r>
            <w:r w:rsidRPr="00016213">
              <w:rPr>
                <w:rFonts w:eastAsia="Arial" w:cs="Arial"/>
                <w:szCs w:val="20"/>
              </w:rPr>
              <w:t>r simil</w:t>
            </w:r>
            <w:r w:rsidRPr="00016213">
              <w:rPr>
                <w:rFonts w:eastAsia="Arial" w:cs="Arial"/>
                <w:spacing w:val="-1"/>
                <w:szCs w:val="20"/>
              </w:rPr>
              <w:t>a</w:t>
            </w:r>
            <w:r w:rsidRPr="00016213">
              <w:rPr>
                <w:rFonts w:eastAsia="Arial" w:cs="Arial"/>
                <w:szCs w:val="20"/>
              </w:rPr>
              <w:t>r situat</w:t>
            </w:r>
            <w:r w:rsidRPr="00016213">
              <w:rPr>
                <w:rFonts w:eastAsia="Arial" w:cs="Arial"/>
                <w:spacing w:val="-1"/>
                <w:szCs w:val="20"/>
              </w:rPr>
              <w:t>i</w:t>
            </w:r>
            <w:r w:rsidRPr="00016213">
              <w:rPr>
                <w:rFonts w:eastAsia="Arial" w:cs="Arial"/>
                <w:szCs w:val="20"/>
              </w:rPr>
              <w:t>on to introd</w:t>
            </w:r>
            <w:r w:rsidRPr="00016213">
              <w:rPr>
                <w:rFonts w:eastAsia="Arial" w:cs="Arial"/>
                <w:spacing w:val="-1"/>
                <w:szCs w:val="20"/>
              </w:rPr>
              <w:t>u</w:t>
            </w:r>
            <w:r w:rsidRPr="00016213">
              <w:rPr>
                <w:rFonts w:eastAsia="Arial" w:cs="Arial"/>
                <w:szCs w:val="20"/>
              </w:rPr>
              <w:t>ce a prob</w:t>
            </w:r>
            <w:r w:rsidRPr="00016213">
              <w:rPr>
                <w:rFonts w:eastAsia="Arial" w:cs="Arial"/>
                <w:spacing w:val="-1"/>
                <w:szCs w:val="20"/>
              </w:rPr>
              <w:t>l</w:t>
            </w:r>
            <w:r w:rsidRPr="00016213">
              <w:rPr>
                <w:rFonts w:eastAsia="Arial" w:cs="Arial"/>
                <w:szCs w:val="20"/>
              </w:rPr>
              <w:t xml:space="preserve">em </w:t>
            </w:r>
            <w:r w:rsidRPr="00016213">
              <w:rPr>
                <w:rFonts w:eastAsia="Arial" w:cs="Arial"/>
                <w:spacing w:val="-1"/>
                <w:szCs w:val="20"/>
              </w:rPr>
              <w:t>i</w:t>
            </w:r>
            <w:r w:rsidRPr="00016213">
              <w:rPr>
                <w:rFonts w:eastAsia="Arial" w:cs="Arial"/>
                <w:szCs w:val="20"/>
              </w:rPr>
              <w:t>n three di</w:t>
            </w:r>
            <w:r w:rsidRPr="00016213">
              <w:rPr>
                <w:rFonts w:eastAsia="Arial" w:cs="Arial"/>
                <w:spacing w:val="-1"/>
                <w:szCs w:val="20"/>
              </w:rPr>
              <w:t>m</w:t>
            </w:r>
            <w:r w:rsidRPr="00016213">
              <w:rPr>
                <w:rFonts w:eastAsia="Arial" w:cs="Arial"/>
                <w:szCs w:val="20"/>
              </w:rPr>
              <w:t>e</w:t>
            </w:r>
            <w:r w:rsidRPr="00016213">
              <w:rPr>
                <w:rFonts w:eastAsia="Arial" w:cs="Arial"/>
                <w:spacing w:val="-1"/>
                <w:szCs w:val="20"/>
              </w:rPr>
              <w:t>n</w:t>
            </w:r>
            <w:r w:rsidRPr="00016213">
              <w:rPr>
                <w:rFonts w:eastAsia="Arial" w:cs="Arial"/>
                <w:spacing w:val="1"/>
                <w:szCs w:val="20"/>
              </w:rPr>
              <w:t>s</w:t>
            </w:r>
            <w:r w:rsidRPr="00016213">
              <w:rPr>
                <w:rFonts w:eastAsia="Arial" w:cs="Arial"/>
                <w:spacing w:val="-1"/>
                <w:szCs w:val="20"/>
              </w:rPr>
              <w:t>i</w:t>
            </w:r>
            <w:r w:rsidRPr="00016213">
              <w:rPr>
                <w:rFonts w:eastAsia="Arial" w:cs="Arial"/>
                <w:szCs w:val="20"/>
              </w:rPr>
              <w:t xml:space="preserve">ons </w:t>
            </w:r>
            <w:r w:rsidRPr="00016213">
              <w:rPr>
                <w:rFonts w:eastAsia="Arial" w:cs="Arial"/>
                <w:spacing w:val="-1"/>
                <w:szCs w:val="20"/>
              </w:rPr>
              <w:t>n</w:t>
            </w:r>
            <w:r w:rsidRPr="00016213">
              <w:rPr>
                <w:rFonts w:eastAsia="Arial" w:cs="Arial"/>
                <w:szCs w:val="20"/>
              </w:rPr>
              <w:t>eed</w:t>
            </w:r>
            <w:r w:rsidRPr="00016213">
              <w:rPr>
                <w:rFonts w:eastAsia="Arial" w:cs="Arial"/>
                <w:spacing w:val="-1"/>
                <w:szCs w:val="20"/>
              </w:rPr>
              <w:t>i</w:t>
            </w:r>
            <w:r w:rsidRPr="00016213">
              <w:rPr>
                <w:rFonts w:eastAsia="Arial" w:cs="Arial"/>
                <w:szCs w:val="20"/>
              </w:rPr>
              <w:t>ng the use of trigon</w:t>
            </w:r>
            <w:r w:rsidRPr="00016213">
              <w:rPr>
                <w:rFonts w:eastAsia="Arial" w:cs="Arial"/>
                <w:spacing w:val="-1"/>
                <w:szCs w:val="20"/>
              </w:rPr>
              <w:t>o</w:t>
            </w:r>
            <w:r w:rsidRPr="00016213">
              <w:rPr>
                <w:rFonts w:eastAsia="Arial" w:cs="Arial"/>
                <w:szCs w:val="20"/>
              </w:rPr>
              <w:t>metry or Pythagor</w:t>
            </w:r>
            <w:r w:rsidRPr="00016213">
              <w:rPr>
                <w:rFonts w:eastAsia="Arial" w:cs="Arial"/>
                <w:spacing w:val="-1"/>
                <w:szCs w:val="20"/>
              </w:rPr>
              <w:t>a</w:t>
            </w:r>
            <w:r w:rsidRPr="00016213">
              <w:rPr>
                <w:rFonts w:eastAsia="Arial" w:cs="Arial"/>
                <w:spacing w:val="1"/>
                <w:szCs w:val="20"/>
              </w:rPr>
              <w:t>s</w:t>
            </w:r>
            <w:r w:rsidRPr="00016213">
              <w:rPr>
                <w:rFonts w:eastAsia="Arial" w:cs="Arial"/>
                <w:szCs w:val="20"/>
              </w:rPr>
              <w:t>’ theorem, revisi</w:t>
            </w:r>
            <w:r w:rsidRPr="00016213">
              <w:rPr>
                <w:rFonts w:eastAsia="Arial" w:cs="Arial"/>
                <w:spacing w:val="-1"/>
                <w:szCs w:val="20"/>
              </w:rPr>
              <w:t>n</w:t>
            </w:r>
            <w:r w:rsidRPr="00016213">
              <w:rPr>
                <w:rFonts w:eastAsia="Arial" w:cs="Arial"/>
                <w:szCs w:val="20"/>
              </w:rPr>
              <w:t xml:space="preserve">g the work </w:t>
            </w:r>
            <w:r w:rsidRPr="00016213">
              <w:rPr>
                <w:rFonts w:eastAsia="Arial" w:cs="Arial"/>
                <w:spacing w:val="-1"/>
                <w:szCs w:val="20"/>
              </w:rPr>
              <w:t>a</w:t>
            </w:r>
            <w:r w:rsidRPr="00016213">
              <w:rPr>
                <w:rFonts w:eastAsia="Arial" w:cs="Arial"/>
                <w:szCs w:val="20"/>
              </w:rPr>
              <w:t>s n</w:t>
            </w:r>
            <w:r w:rsidRPr="00016213">
              <w:rPr>
                <w:rFonts w:eastAsia="Arial" w:cs="Arial"/>
                <w:spacing w:val="-1"/>
                <w:szCs w:val="20"/>
              </w:rPr>
              <w:t>e</w:t>
            </w:r>
            <w:r w:rsidRPr="00016213">
              <w:rPr>
                <w:rFonts w:eastAsia="Arial" w:cs="Arial"/>
                <w:szCs w:val="20"/>
              </w:rPr>
              <w:t>c</w:t>
            </w:r>
            <w:r w:rsidRPr="00016213">
              <w:rPr>
                <w:rFonts w:eastAsia="Arial" w:cs="Arial"/>
                <w:spacing w:val="-1"/>
                <w:szCs w:val="20"/>
              </w:rPr>
              <w:t>e</w:t>
            </w:r>
            <w:r w:rsidRPr="00016213">
              <w:rPr>
                <w:rFonts w:eastAsia="Arial" w:cs="Arial"/>
                <w:szCs w:val="20"/>
              </w:rPr>
              <w:t>ssary.</w:t>
            </w:r>
            <w:r w:rsidRPr="00016213">
              <w:rPr>
                <w:rFonts w:eastAsia="Arial" w:cs="Arial"/>
                <w:spacing w:val="55"/>
                <w:szCs w:val="20"/>
              </w:rPr>
              <w:t xml:space="preserve"> </w:t>
            </w:r>
            <w:r w:rsidRPr="00016213">
              <w:rPr>
                <w:rFonts w:eastAsia="Arial" w:cs="Arial"/>
                <w:szCs w:val="20"/>
              </w:rPr>
              <w:t>Show</w:t>
            </w:r>
            <w:r w:rsidRPr="00016213">
              <w:rPr>
                <w:rFonts w:eastAsia="Arial" w:cs="Arial"/>
                <w:spacing w:val="-2"/>
                <w:szCs w:val="20"/>
              </w:rPr>
              <w:t xml:space="preserve"> </w:t>
            </w:r>
            <w:r w:rsidRPr="00016213">
              <w:rPr>
                <w:rFonts w:eastAsia="Arial" w:cs="Arial"/>
                <w:szCs w:val="20"/>
              </w:rPr>
              <w:t>learners h</w:t>
            </w:r>
            <w:r w:rsidRPr="00016213">
              <w:rPr>
                <w:rFonts w:eastAsia="Arial" w:cs="Arial"/>
                <w:spacing w:val="-1"/>
                <w:szCs w:val="20"/>
              </w:rPr>
              <w:t>o</w:t>
            </w:r>
            <w:r w:rsidRPr="00016213">
              <w:rPr>
                <w:rFonts w:eastAsia="Arial" w:cs="Arial"/>
                <w:szCs w:val="20"/>
              </w:rPr>
              <w:t xml:space="preserve">w to identify </w:t>
            </w:r>
            <w:r w:rsidRPr="00016213">
              <w:rPr>
                <w:rFonts w:eastAsia="Arial" w:cs="Arial"/>
                <w:szCs w:val="20"/>
              </w:rPr>
              <w:lastRenderedPageBreak/>
              <w:t>the right-a</w:t>
            </w:r>
            <w:r w:rsidRPr="00016213">
              <w:rPr>
                <w:rFonts w:eastAsia="Arial" w:cs="Arial"/>
                <w:spacing w:val="-1"/>
                <w:szCs w:val="20"/>
              </w:rPr>
              <w:t>n</w:t>
            </w:r>
            <w:r w:rsidRPr="00016213">
              <w:rPr>
                <w:rFonts w:eastAsia="Arial" w:cs="Arial"/>
                <w:szCs w:val="20"/>
              </w:rPr>
              <w:t>gled tr</w:t>
            </w:r>
            <w:r w:rsidRPr="00016213">
              <w:rPr>
                <w:rFonts w:eastAsia="Arial" w:cs="Arial"/>
                <w:spacing w:val="-1"/>
                <w:szCs w:val="20"/>
              </w:rPr>
              <w:t>i</w:t>
            </w:r>
            <w:r w:rsidRPr="00016213">
              <w:rPr>
                <w:rFonts w:eastAsia="Arial" w:cs="Arial"/>
                <w:szCs w:val="20"/>
              </w:rPr>
              <w:t>angle requ</w:t>
            </w:r>
            <w:r w:rsidRPr="00016213">
              <w:rPr>
                <w:rFonts w:eastAsia="Arial" w:cs="Arial"/>
                <w:spacing w:val="-1"/>
                <w:szCs w:val="20"/>
              </w:rPr>
              <w:t>i</w:t>
            </w:r>
            <w:r w:rsidRPr="00016213">
              <w:rPr>
                <w:rFonts w:eastAsia="Arial" w:cs="Arial"/>
                <w:szCs w:val="20"/>
              </w:rPr>
              <w:t>r</w:t>
            </w:r>
            <w:r w:rsidRPr="00016213">
              <w:rPr>
                <w:rFonts w:eastAsia="Arial" w:cs="Arial"/>
                <w:spacing w:val="-1"/>
                <w:szCs w:val="20"/>
              </w:rPr>
              <w:t>e</w:t>
            </w:r>
            <w:r w:rsidRPr="00016213">
              <w:rPr>
                <w:rFonts w:eastAsia="Arial" w:cs="Arial"/>
                <w:szCs w:val="20"/>
              </w:rPr>
              <w:t>d and te</w:t>
            </w:r>
            <w:r w:rsidRPr="00016213">
              <w:rPr>
                <w:rFonts w:eastAsia="Arial" w:cs="Arial"/>
                <w:spacing w:val="-1"/>
                <w:szCs w:val="20"/>
              </w:rPr>
              <w:t>a</w:t>
            </w:r>
            <w:r w:rsidRPr="00016213">
              <w:rPr>
                <w:rFonts w:eastAsia="Arial" w:cs="Arial"/>
                <w:spacing w:val="1"/>
                <w:szCs w:val="20"/>
              </w:rPr>
              <w:t>c</w:t>
            </w:r>
            <w:r w:rsidRPr="00016213">
              <w:rPr>
                <w:rFonts w:eastAsia="Arial" w:cs="Arial"/>
                <w:szCs w:val="20"/>
              </w:rPr>
              <w:t>h th</w:t>
            </w:r>
            <w:r w:rsidRPr="00016213">
              <w:rPr>
                <w:rFonts w:eastAsia="Arial" w:cs="Arial"/>
                <w:spacing w:val="-1"/>
                <w:szCs w:val="20"/>
              </w:rPr>
              <w:t>e</w:t>
            </w:r>
            <w:r w:rsidRPr="00016213">
              <w:rPr>
                <w:rFonts w:eastAsia="Arial" w:cs="Arial"/>
                <w:szCs w:val="20"/>
              </w:rPr>
              <w:t>m to draw a</w:t>
            </w:r>
            <w:r w:rsidRPr="00016213">
              <w:rPr>
                <w:rFonts w:eastAsia="Arial" w:cs="Arial"/>
                <w:spacing w:val="-2"/>
                <w:szCs w:val="20"/>
              </w:rPr>
              <w:t xml:space="preserve"> </w:t>
            </w:r>
            <w:r w:rsidRPr="00016213">
              <w:rPr>
                <w:rFonts w:eastAsia="Arial" w:cs="Arial"/>
                <w:szCs w:val="20"/>
              </w:rPr>
              <w:t>sketch of this triangle, sh</w:t>
            </w:r>
            <w:r w:rsidRPr="00016213">
              <w:rPr>
                <w:rFonts w:eastAsia="Arial" w:cs="Arial"/>
                <w:spacing w:val="-1"/>
                <w:szCs w:val="20"/>
              </w:rPr>
              <w:t>o</w:t>
            </w:r>
            <w:r w:rsidRPr="00016213">
              <w:rPr>
                <w:rFonts w:eastAsia="Arial" w:cs="Arial"/>
                <w:szCs w:val="20"/>
              </w:rPr>
              <w:t>wing the r</w:t>
            </w:r>
            <w:r w:rsidRPr="00016213">
              <w:rPr>
                <w:rFonts w:eastAsia="Arial" w:cs="Arial"/>
                <w:spacing w:val="-1"/>
                <w:szCs w:val="20"/>
              </w:rPr>
              <w:t>i</w:t>
            </w:r>
            <w:r w:rsidRPr="00016213">
              <w:rPr>
                <w:rFonts w:eastAsia="Arial" w:cs="Arial"/>
                <w:szCs w:val="20"/>
              </w:rPr>
              <w:t>gh</w:t>
            </w:r>
            <w:r w:rsidRPr="00016213">
              <w:rPr>
                <w:rFonts w:eastAsia="Arial" w:cs="Arial"/>
                <w:spacing w:val="-2"/>
                <w:szCs w:val="20"/>
              </w:rPr>
              <w:t>t</w:t>
            </w:r>
            <w:r>
              <w:rPr>
                <w:rFonts w:eastAsia="Arial" w:cs="Arial"/>
                <w:szCs w:val="20"/>
              </w:rPr>
              <w:t xml:space="preserve"> </w:t>
            </w:r>
            <w:r w:rsidRPr="00016213">
              <w:rPr>
                <w:rFonts w:eastAsia="Arial" w:cs="Arial"/>
                <w:szCs w:val="20"/>
              </w:rPr>
              <w:t>ang</w:t>
            </w:r>
            <w:r w:rsidRPr="00016213">
              <w:rPr>
                <w:rFonts w:eastAsia="Arial" w:cs="Arial"/>
                <w:spacing w:val="-1"/>
                <w:szCs w:val="20"/>
              </w:rPr>
              <w:t>l</w:t>
            </w:r>
            <w:r w:rsidRPr="00016213">
              <w:rPr>
                <w:rFonts w:eastAsia="Arial" w:cs="Arial"/>
                <w:szCs w:val="20"/>
              </w:rPr>
              <w:t>e</w:t>
            </w:r>
            <w:r>
              <w:rPr>
                <w:rFonts w:eastAsia="Arial" w:cs="Arial"/>
                <w:szCs w:val="20"/>
              </w:rPr>
              <w:t xml:space="preserve"> at</w:t>
            </w:r>
            <w:r w:rsidRPr="00016213">
              <w:rPr>
                <w:rFonts w:eastAsia="Arial" w:cs="Arial"/>
                <w:szCs w:val="20"/>
              </w:rPr>
              <w:t xml:space="preserve"> its true </w:t>
            </w:r>
            <w:r w:rsidRPr="00016213">
              <w:rPr>
                <w:rFonts w:eastAsia="Arial" w:cs="Arial"/>
                <w:spacing w:val="1"/>
                <w:szCs w:val="20"/>
              </w:rPr>
              <w:t>s</w:t>
            </w:r>
            <w:r w:rsidRPr="00016213">
              <w:rPr>
                <w:rFonts w:eastAsia="Arial" w:cs="Arial"/>
                <w:szCs w:val="20"/>
              </w:rPr>
              <w:t>ize</w:t>
            </w:r>
            <w:r w:rsidRPr="00016213">
              <w:rPr>
                <w:rFonts w:eastAsia="Arial" w:cs="Arial"/>
                <w:spacing w:val="-1"/>
                <w:szCs w:val="20"/>
              </w:rPr>
              <w:t xml:space="preserve"> </w:t>
            </w:r>
            <w:r w:rsidRPr="00016213">
              <w:rPr>
                <w:rFonts w:eastAsia="Arial" w:cs="Arial"/>
                <w:szCs w:val="20"/>
              </w:rPr>
              <w:t>to</w:t>
            </w:r>
            <w:r w:rsidRPr="00016213">
              <w:rPr>
                <w:rFonts w:eastAsia="Arial" w:cs="Arial"/>
                <w:spacing w:val="-1"/>
                <w:szCs w:val="20"/>
              </w:rPr>
              <w:t xml:space="preserve"> </w:t>
            </w:r>
            <w:r w:rsidRPr="00016213">
              <w:rPr>
                <w:rFonts w:eastAsia="Arial" w:cs="Arial"/>
                <w:szCs w:val="20"/>
              </w:rPr>
              <w:t>as</w:t>
            </w:r>
            <w:r w:rsidRPr="00016213">
              <w:rPr>
                <w:rFonts w:eastAsia="Arial" w:cs="Arial"/>
                <w:spacing w:val="1"/>
                <w:szCs w:val="20"/>
              </w:rPr>
              <w:t>s</w:t>
            </w:r>
            <w:r w:rsidRPr="00016213">
              <w:rPr>
                <w:rFonts w:eastAsia="Arial" w:cs="Arial"/>
                <w:szCs w:val="20"/>
              </w:rPr>
              <w:t>i</w:t>
            </w:r>
            <w:r w:rsidRPr="00016213">
              <w:rPr>
                <w:rFonts w:eastAsia="Arial" w:cs="Arial"/>
                <w:spacing w:val="1"/>
                <w:szCs w:val="20"/>
              </w:rPr>
              <w:t>s</w:t>
            </w:r>
            <w:r w:rsidRPr="00016213">
              <w:rPr>
                <w:rFonts w:eastAsia="Arial" w:cs="Arial"/>
                <w:szCs w:val="20"/>
              </w:rPr>
              <w:t>t</w:t>
            </w:r>
            <w:r w:rsidRPr="00016213">
              <w:rPr>
                <w:rFonts w:eastAsia="Arial" w:cs="Arial"/>
                <w:spacing w:val="-2"/>
                <w:szCs w:val="20"/>
              </w:rPr>
              <w:t xml:space="preserve"> </w:t>
            </w:r>
            <w:r w:rsidRPr="00016213">
              <w:rPr>
                <w:rFonts w:eastAsia="Arial" w:cs="Arial"/>
                <w:szCs w:val="20"/>
              </w:rPr>
              <w:t>in</w:t>
            </w:r>
            <w:r w:rsidRPr="00016213">
              <w:rPr>
                <w:rFonts w:eastAsia="Arial" w:cs="Arial"/>
                <w:spacing w:val="-1"/>
                <w:szCs w:val="20"/>
              </w:rPr>
              <w:t xml:space="preserve"> </w:t>
            </w:r>
            <w:r w:rsidRPr="00016213">
              <w:rPr>
                <w:rFonts w:eastAsia="Arial" w:cs="Arial"/>
                <w:szCs w:val="20"/>
              </w:rPr>
              <w:t>the</w:t>
            </w:r>
            <w:r w:rsidRPr="00016213">
              <w:rPr>
                <w:rFonts w:eastAsia="Arial" w:cs="Arial"/>
                <w:spacing w:val="-1"/>
                <w:szCs w:val="20"/>
              </w:rPr>
              <w:t xml:space="preserve"> </w:t>
            </w:r>
            <w:r w:rsidRPr="00016213">
              <w:rPr>
                <w:rFonts w:eastAsia="Arial" w:cs="Arial"/>
                <w:spacing w:val="1"/>
                <w:szCs w:val="20"/>
              </w:rPr>
              <w:t>s</w:t>
            </w:r>
            <w:r>
              <w:rPr>
                <w:rFonts w:eastAsia="Arial" w:cs="Arial"/>
                <w:szCs w:val="20"/>
              </w:rPr>
              <w:t>olution.</w:t>
            </w:r>
          </w:p>
          <w:p w14:paraId="722EA749" w14:textId="77777777" w:rsidR="00F66EBF" w:rsidRPr="00016213" w:rsidRDefault="00F66EBF" w:rsidP="001B42A8">
            <w:pPr>
              <w:shd w:val="clear" w:color="auto" w:fill="FEEFE6"/>
              <w:ind w:right="127"/>
              <w:rPr>
                <w:rFonts w:eastAsia="Arial" w:cs="Arial"/>
                <w:szCs w:val="20"/>
              </w:rPr>
            </w:pPr>
          </w:p>
          <w:p w14:paraId="02D48A45" w14:textId="77777777" w:rsidR="00F66EBF" w:rsidRPr="00016213" w:rsidRDefault="00F66EBF" w:rsidP="001B42A8">
            <w:pPr>
              <w:shd w:val="clear" w:color="auto" w:fill="FEEFE6"/>
              <w:spacing w:line="235" w:lineRule="auto"/>
              <w:ind w:right="304"/>
              <w:rPr>
                <w:rFonts w:eastAsia="Arial" w:cs="Arial"/>
                <w:b/>
                <w:szCs w:val="20"/>
              </w:rPr>
            </w:pPr>
            <w:r w:rsidRPr="00016213">
              <w:rPr>
                <w:rFonts w:cs="Arial"/>
                <w:szCs w:val="20"/>
              </w:rPr>
              <w:t xml:space="preserve">Learners often find it difficult to visualise the triangle required. One method is to use pieces of wire or spaghetti with small pieces of poster mounting putty or non-hardening modelling clay to make 3D models and highlight the triangles that are used in solving questions. Alternatively, </w:t>
            </w:r>
            <w:r>
              <w:rPr>
                <w:rFonts w:cs="Arial"/>
                <w:szCs w:val="20"/>
              </w:rPr>
              <w:t xml:space="preserve">use </w:t>
            </w:r>
            <w:r w:rsidRPr="00016213">
              <w:rPr>
                <w:rFonts w:cs="Arial"/>
                <w:szCs w:val="20"/>
              </w:rPr>
              <w:t xml:space="preserve">cardboard models with sections cut away to </w:t>
            </w:r>
            <w:r>
              <w:rPr>
                <w:rFonts w:cs="Arial"/>
                <w:szCs w:val="20"/>
              </w:rPr>
              <w:t>show</w:t>
            </w:r>
            <w:r w:rsidRPr="00016213">
              <w:rPr>
                <w:rFonts w:cs="Arial"/>
                <w:szCs w:val="20"/>
              </w:rPr>
              <w:t xml:space="preserve"> the section required. </w:t>
            </w:r>
            <w:r w:rsidRPr="00016213">
              <w:rPr>
                <w:rFonts w:eastAsia="Arial" w:cs="Arial"/>
                <w:b/>
                <w:szCs w:val="20"/>
              </w:rPr>
              <w:t>(I)</w:t>
            </w:r>
          </w:p>
          <w:p w14:paraId="2EC9182A" w14:textId="77777777" w:rsidR="00F66EBF" w:rsidRPr="00016213" w:rsidRDefault="00F66EBF" w:rsidP="001B42A8">
            <w:pPr>
              <w:shd w:val="clear" w:color="auto" w:fill="FEEFE6"/>
              <w:spacing w:line="235" w:lineRule="auto"/>
              <w:ind w:right="304"/>
              <w:rPr>
                <w:rFonts w:eastAsia="Arial" w:cs="Arial"/>
                <w:szCs w:val="20"/>
              </w:rPr>
            </w:pPr>
          </w:p>
          <w:p w14:paraId="73B0C558" w14:textId="77777777" w:rsidR="00F66EBF" w:rsidRPr="00016213" w:rsidRDefault="00F66EBF" w:rsidP="001B42A8">
            <w:pPr>
              <w:shd w:val="clear" w:color="auto" w:fill="FEEFE6"/>
              <w:spacing w:line="235" w:lineRule="auto"/>
              <w:ind w:right="304"/>
              <w:rPr>
                <w:rFonts w:eastAsia="Arial" w:cs="Arial"/>
                <w:szCs w:val="20"/>
              </w:rPr>
            </w:pPr>
            <w:r w:rsidRPr="00016213">
              <w:rPr>
                <w:rFonts w:eastAsia="Arial" w:cs="Arial"/>
                <w:szCs w:val="20"/>
              </w:rPr>
              <w:t>Give practice in solving problems.</w:t>
            </w:r>
            <w:r w:rsidRPr="00016213">
              <w:rPr>
                <w:rFonts w:eastAsia="Arial" w:cs="Arial"/>
                <w:b/>
                <w:szCs w:val="20"/>
              </w:rPr>
              <w:t xml:space="preserve"> (I</w:t>
            </w:r>
            <w:r>
              <w:rPr>
                <w:rFonts w:eastAsia="Arial" w:cs="Arial"/>
                <w:b/>
                <w:szCs w:val="20"/>
              </w:rPr>
              <w:t>) (</w:t>
            </w:r>
            <w:r w:rsidRPr="00016213">
              <w:rPr>
                <w:rFonts w:eastAsia="Arial" w:cs="Arial"/>
                <w:b/>
                <w:szCs w:val="20"/>
              </w:rPr>
              <w:t>F)</w:t>
            </w:r>
          </w:p>
          <w:p w14:paraId="5F8FB9C0" w14:textId="77777777" w:rsidR="00F66EBF" w:rsidRPr="00016213" w:rsidRDefault="00F66EBF" w:rsidP="001B42A8">
            <w:pPr>
              <w:shd w:val="clear" w:color="auto" w:fill="FEEFE6"/>
              <w:ind w:right="48"/>
              <w:rPr>
                <w:rFonts w:eastAsia="Arial" w:cs="Arial"/>
                <w:b/>
                <w:szCs w:val="20"/>
              </w:rPr>
            </w:pPr>
          </w:p>
          <w:p w14:paraId="27D5F376" w14:textId="77777777" w:rsidR="00F66EBF" w:rsidRPr="00CF6BBA" w:rsidRDefault="00F66EBF" w:rsidP="001B42A8">
            <w:pPr>
              <w:shd w:val="clear" w:color="auto" w:fill="FEEFE6"/>
              <w:ind w:right="48"/>
              <w:rPr>
                <w:rFonts w:cs="Arial"/>
                <w:bCs/>
                <w:szCs w:val="20"/>
              </w:rPr>
            </w:pPr>
            <w:r w:rsidRPr="00016213">
              <w:rPr>
                <w:rFonts w:cs="Arial"/>
                <w:szCs w:val="20"/>
              </w:rPr>
              <w:t xml:space="preserve">Ask </w:t>
            </w:r>
            <w:r w:rsidRPr="001B42A8">
              <w:rPr>
                <w:rFonts w:eastAsia="Arial" w:cs="Arial"/>
                <w:szCs w:val="20"/>
              </w:rPr>
              <w:t>learners</w:t>
            </w:r>
            <w:r w:rsidRPr="00016213">
              <w:rPr>
                <w:rFonts w:cs="Arial"/>
                <w:szCs w:val="20"/>
              </w:rPr>
              <w:t xml:space="preserve"> to design a net for a pyramid</w:t>
            </w:r>
            <w:r>
              <w:rPr>
                <w:rFonts w:cs="Arial"/>
                <w:szCs w:val="20"/>
              </w:rPr>
              <w:t>-</w:t>
            </w:r>
            <w:r w:rsidRPr="00016213">
              <w:rPr>
                <w:rFonts w:cs="Arial"/>
                <w:szCs w:val="20"/>
              </w:rPr>
              <w:t xml:space="preserve">shaped gift box with a given height and base dimension. </w:t>
            </w:r>
            <w:r w:rsidRPr="00016213">
              <w:rPr>
                <w:rFonts w:eastAsia="Arial" w:cs="Arial"/>
                <w:b/>
                <w:szCs w:val="20"/>
              </w:rPr>
              <w:t>(I)</w:t>
            </w:r>
            <w:r>
              <w:rPr>
                <w:rFonts w:eastAsia="Arial" w:cs="Arial"/>
                <w:b/>
                <w:szCs w:val="20"/>
              </w:rPr>
              <w:t xml:space="preserve"> (E)</w:t>
            </w:r>
          </w:p>
          <w:p w14:paraId="55E9C13E" w14:textId="77777777" w:rsidR="00F66EBF" w:rsidRPr="00016213" w:rsidRDefault="00F66EBF" w:rsidP="001B42A8">
            <w:pPr>
              <w:shd w:val="clear" w:color="auto" w:fill="FEEFE6"/>
              <w:rPr>
                <w:rFonts w:cs="Arial"/>
                <w:szCs w:val="20"/>
              </w:rPr>
            </w:pPr>
          </w:p>
          <w:p w14:paraId="03A75D64" w14:textId="77777777" w:rsidR="00F66EBF" w:rsidRPr="00016213" w:rsidRDefault="00F66EBF" w:rsidP="001B42A8">
            <w:pPr>
              <w:shd w:val="clear" w:color="auto" w:fill="FEEFE6"/>
              <w:ind w:right="48"/>
              <w:rPr>
                <w:rFonts w:eastAsia="Arial" w:cs="Arial"/>
                <w:b/>
                <w:szCs w:val="20"/>
              </w:rPr>
            </w:pPr>
            <w:r w:rsidRPr="001B42A8">
              <w:rPr>
                <w:rFonts w:eastAsia="Arial" w:cs="Arial"/>
                <w:szCs w:val="20"/>
              </w:rPr>
              <w:t>Learners</w:t>
            </w:r>
            <w:r w:rsidRPr="00016213">
              <w:rPr>
                <w:rFonts w:cs="Arial"/>
                <w:szCs w:val="20"/>
              </w:rPr>
              <w:t xml:space="preserve"> consider the level of accuracy for a practical problem, </w:t>
            </w:r>
            <w:proofErr w:type="gramStart"/>
            <w:r w:rsidRPr="00016213">
              <w:rPr>
                <w:rFonts w:cs="Arial"/>
                <w:szCs w:val="20"/>
              </w:rPr>
              <w:t>e</w:t>
            </w:r>
            <w:r>
              <w:rPr>
                <w:rFonts w:cs="Arial"/>
                <w:szCs w:val="20"/>
              </w:rPr>
              <w:t>.</w:t>
            </w:r>
            <w:r w:rsidRPr="00016213">
              <w:rPr>
                <w:rFonts w:cs="Arial"/>
                <w:szCs w:val="20"/>
              </w:rPr>
              <w:t>g</w:t>
            </w:r>
            <w:r>
              <w:rPr>
                <w:rFonts w:cs="Arial"/>
                <w:szCs w:val="20"/>
              </w:rPr>
              <w:t>.</w:t>
            </w:r>
            <w:proofErr w:type="gramEnd"/>
            <w:r w:rsidRPr="00016213">
              <w:rPr>
                <w:rFonts w:cs="Arial"/>
                <w:szCs w:val="20"/>
              </w:rPr>
              <w:t xml:space="preserve"> finding the height of a tree, building or mountain. How accurate are the measurements? What are the upper and lower bounds in each case? What effect will this have on the final answer? Giving values for sin, cos or tan that are insufficiently accurate is a common error in examinations; the results of this activity should demonstrate that small errors in measurement can have a significant impact on the result.</w:t>
            </w:r>
            <w:r>
              <w:rPr>
                <w:rFonts w:cs="Arial"/>
                <w:b/>
                <w:bCs/>
                <w:szCs w:val="20"/>
              </w:rPr>
              <w:t xml:space="preserve"> (E)</w:t>
            </w:r>
          </w:p>
          <w:p w14:paraId="46B66E17" w14:textId="77777777" w:rsidR="00F66EBF" w:rsidRPr="00016213" w:rsidRDefault="00F66EBF" w:rsidP="001B42A8">
            <w:pPr>
              <w:shd w:val="clear" w:color="auto" w:fill="FEEFE6"/>
              <w:rPr>
                <w:rFonts w:cs="Arial"/>
                <w:b/>
                <w:szCs w:val="20"/>
              </w:rPr>
            </w:pPr>
          </w:p>
          <w:p w14:paraId="411869C5" w14:textId="77777777" w:rsidR="00F66EBF" w:rsidRDefault="00F66EBF" w:rsidP="001B42A8">
            <w:pPr>
              <w:pStyle w:val="BodyText"/>
              <w:shd w:val="clear" w:color="auto" w:fill="FEEFE6"/>
              <w:rPr>
                <w:b/>
                <w:bCs/>
              </w:rPr>
            </w:pPr>
            <w:r>
              <w:t>Reinforce or assess understanding of this topic using</w:t>
            </w:r>
            <w:r>
              <w:rPr>
                <w:rFonts w:eastAsia="Arial"/>
              </w:rPr>
              <w:t xml:space="preserve"> this workbook</w:t>
            </w:r>
            <w:r w:rsidRPr="00016213">
              <w:rPr>
                <w:rFonts w:eastAsia="Arial"/>
              </w:rPr>
              <w:t xml:space="preserve"> on 3D geometry: </w:t>
            </w:r>
            <w:hyperlink r:id="rId210" w:history="1">
              <w:r w:rsidRPr="00231B57">
                <w:rPr>
                  <w:rStyle w:val="Hyperlink"/>
                  <w:rFonts w:cs="Arial"/>
                </w:rPr>
                <w:t>www.cimt.org.uk/projects/mepres/allgcse/bkc18.pdf</w:t>
              </w:r>
            </w:hyperlink>
            <w:r>
              <w:t xml:space="preserve"> </w:t>
            </w:r>
            <w:r>
              <w:rPr>
                <w:b/>
                <w:bCs/>
              </w:rPr>
              <w:t xml:space="preserve">(I) </w:t>
            </w:r>
            <w:r w:rsidRPr="00C8122F">
              <w:rPr>
                <w:rStyle w:val="Bold"/>
              </w:rPr>
              <w:t>(F)</w:t>
            </w:r>
            <w:r w:rsidDel="002C0779">
              <w:rPr>
                <w:b/>
                <w:bCs/>
              </w:rPr>
              <w:t xml:space="preserve"> </w:t>
            </w:r>
          </w:p>
          <w:p w14:paraId="3AF16AF9" w14:textId="77777777" w:rsidR="007C7EBA" w:rsidRPr="007C7EBA" w:rsidRDefault="007C7EBA" w:rsidP="007C7EBA">
            <w:pPr>
              <w:autoSpaceDE w:val="0"/>
              <w:autoSpaceDN w:val="0"/>
              <w:adjustRightInd w:val="0"/>
              <w:rPr>
                <w:rFonts w:cs="Arial"/>
                <w:szCs w:val="20"/>
                <w:lang w:eastAsia="en-GB"/>
              </w:rPr>
            </w:pPr>
          </w:p>
          <w:p w14:paraId="5AA1A7A6" w14:textId="77777777" w:rsidR="007C7EBA" w:rsidRPr="007C7EBA" w:rsidRDefault="007C7EBA" w:rsidP="007C7EBA">
            <w:pPr>
              <w:autoSpaceDE w:val="0"/>
              <w:autoSpaceDN w:val="0"/>
              <w:adjustRightInd w:val="0"/>
              <w:rPr>
                <w:rFonts w:cs="Arial"/>
                <w:b/>
                <w:bCs/>
                <w:szCs w:val="20"/>
                <w:lang w:eastAsia="en-GB"/>
              </w:rPr>
            </w:pPr>
            <w:r w:rsidRPr="007C7EBA">
              <w:rPr>
                <w:rFonts w:cs="Arial"/>
                <w:b/>
                <w:bCs/>
                <w:szCs w:val="20"/>
                <w:lang w:eastAsia="en-GB"/>
              </w:rPr>
              <w:t>SDG 9</w:t>
            </w:r>
          </w:p>
          <w:p w14:paraId="5FAA3B00" w14:textId="06A9794E" w:rsidR="007C7EBA" w:rsidRPr="005E2A58" w:rsidRDefault="007C7EBA" w:rsidP="007C7EBA">
            <w:pPr>
              <w:autoSpaceDE w:val="0"/>
              <w:autoSpaceDN w:val="0"/>
              <w:adjustRightInd w:val="0"/>
              <w:rPr>
                <w:b/>
                <w:bCs/>
              </w:rPr>
            </w:pPr>
            <w:r w:rsidRPr="007C7EBA">
              <w:rPr>
                <w:rFonts w:cs="Arial"/>
                <w:szCs w:val="20"/>
                <w:lang w:eastAsia="en-GB"/>
              </w:rPr>
              <w:t>Consider using trigonometry for working out railway inclines.</w:t>
            </w:r>
          </w:p>
        </w:tc>
      </w:tr>
      <w:tr w:rsidR="00DC06BD" w:rsidRPr="00420B71" w14:paraId="5A1FA7A7" w14:textId="77777777" w:rsidTr="001B42A8">
        <w:tblPrEx>
          <w:tblCellMar>
            <w:top w:w="0" w:type="dxa"/>
            <w:bottom w:w="0" w:type="dxa"/>
          </w:tblCellMar>
        </w:tblPrEx>
        <w:tc>
          <w:tcPr>
            <w:tcW w:w="2552" w:type="dxa"/>
            <w:tcMar>
              <w:top w:w="113" w:type="dxa"/>
              <w:bottom w:w="113" w:type="dxa"/>
            </w:tcMar>
          </w:tcPr>
          <w:p w14:paraId="74B497EB" w14:textId="3D6D678A" w:rsidR="00DC06BD" w:rsidRPr="001B42A8" w:rsidRDefault="00DC06BD" w:rsidP="001B42A8">
            <w:pPr>
              <w:pStyle w:val="BodyText"/>
              <w:rPr>
                <w:shd w:val="clear" w:color="auto" w:fill="FEEFE6"/>
                <w:lang w:eastAsia="en-GB"/>
              </w:rPr>
            </w:pPr>
            <w:r w:rsidRPr="001B42A8">
              <w:rPr>
                <w:shd w:val="clear" w:color="auto" w:fill="FEEFE6"/>
                <w:lang w:eastAsia="en-GB"/>
              </w:rPr>
              <w:lastRenderedPageBreak/>
              <w:t>E7.3</w:t>
            </w:r>
            <w:r w:rsidR="009D0954">
              <w:rPr>
                <w:shd w:val="clear" w:color="auto" w:fill="FEEFE6"/>
                <w:lang w:eastAsia="en-GB"/>
              </w:rPr>
              <w:t xml:space="preserve"> </w:t>
            </w:r>
            <w:r w:rsidR="009D0954" w:rsidRPr="009D0954">
              <w:rPr>
                <w:shd w:val="clear" w:color="auto" w:fill="FEEFE6"/>
                <w:lang w:eastAsia="en-GB"/>
              </w:rPr>
              <w:t>Magnitude of a vector</w:t>
            </w:r>
          </w:p>
          <w:p w14:paraId="4F34F846" w14:textId="77777777" w:rsidR="00DC06BD" w:rsidRPr="00420B71" w:rsidRDefault="00DC06BD" w:rsidP="001B42A8">
            <w:pPr>
              <w:pStyle w:val="BodyText"/>
              <w:rPr>
                <w:lang w:eastAsia="en-GB"/>
              </w:rPr>
            </w:pPr>
          </w:p>
        </w:tc>
        <w:tc>
          <w:tcPr>
            <w:tcW w:w="2126" w:type="dxa"/>
            <w:tcMar>
              <w:top w:w="113" w:type="dxa"/>
              <w:bottom w:w="113" w:type="dxa"/>
            </w:tcMar>
          </w:tcPr>
          <w:p w14:paraId="3E257078" w14:textId="77777777" w:rsidR="00DC06BD" w:rsidRPr="00420B71" w:rsidRDefault="00DC06BD"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Calculate the magnitude of a vector </w:t>
            </w:r>
            <m:oMath>
              <m:d>
                <m:dPr>
                  <m:ctrlPr>
                    <w:rPr>
                      <w:rFonts w:ascii="Cambria Math" w:hAnsi="Cambria Math" w:cs="Arial"/>
                      <w:i/>
                      <w:szCs w:val="20"/>
                      <w:lang w:eastAsia="en-GB"/>
                    </w:rPr>
                  </m:ctrlPr>
                </m:dPr>
                <m:e>
                  <m:m>
                    <m:mPr>
                      <m:mcs>
                        <m:mc>
                          <m:mcPr>
                            <m:count m:val="1"/>
                            <m:mcJc m:val="center"/>
                          </m:mcPr>
                        </m:mc>
                      </m:mcs>
                      <m:ctrlPr>
                        <w:rPr>
                          <w:rFonts w:ascii="Cambria Math" w:hAnsi="Cambria Math" w:cs="Arial"/>
                          <w:i/>
                          <w:szCs w:val="20"/>
                          <w:lang w:eastAsia="en-GB"/>
                        </w:rPr>
                      </m:ctrlPr>
                    </m:mPr>
                    <m:mr>
                      <m:e>
                        <m:r>
                          <w:rPr>
                            <w:rFonts w:ascii="Cambria Math" w:hAnsi="Cambria Math" w:cs="Arial"/>
                            <w:szCs w:val="20"/>
                            <w:lang w:eastAsia="en-GB"/>
                          </w:rPr>
                          <m:t>x</m:t>
                        </m:r>
                      </m:e>
                    </m:mr>
                    <m:mr>
                      <m:e>
                        <m:r>
                          <w:rPr>
                            <w:rFonts w:ascii="Cambria Math" w:hAnsi="Cambria Math" w:cs="Arial"/>
                            <w:szCs w:val="20"/>
                            <w:lang w:eastAsia="en-GB"/>
                          </w:rPr>
                          <m:t>y</m:t>
                        </m:r>
                      </m:e>
                    </m:mr>
                  </m:m>
                </m:e>
              </m:d>
            </m:oMath>
            <w:r w:rsidRPr="00420B71">
              <w:rPr>
                <w:rFonts w:cs="Arial"/>
                <w:szCs w:val="20"/>
                <w:lang w:eastAsia="en-GB"/>
              </w:rPr>
              <w:t xml:space="preserve"> as </w:t>
            </w:r>
            <m:oMath>
              <m:rad>
                <m:radPr>
                  <m:degHide m:val="1"/>
                  <m:ctrlPr>
                    <w:rPr>
                      <w:rFonts w:ascii="Cambria Math" w:hAnsi="Cambria Math" w:cs="Arial"/>
                      <w:i/>
                      <w:szCs w:val="20"/>
                      <w:lang w:eastAsia="en-GB"/>
                    </w:rPr>
                  </m:ctrlPr>
                </m:radPr>
                <m:deg/>
                <m:e>
                  <m:sSup>
                    <m:sSupPr>
                      <m:ctrlPr>
                        <w:rPr>
                          <w:rFonts w:ascii="Cambria Math" w:hAnsi="Cambria Math" w:cs="Arial"/>
                          <w:i/>
                          <w:szCs w:val="20"/>
                          <w:lang w:eastAsia="en-GB"/>
                        </w:rPr>
                      </m:ctrlPr>
                    </m:sSupPr>
                    <m:e>
                      <m:r>
                        <w:rPr>
                          <w:rFonts w:ascii="Cambria Math" w:hAnsi="Cambria Math" w:cs="Arial"/>
                          <w:szCs w:val="20"/>
                          <w:lang w:eastAsia="en-GB"/>
                        </w:rPr>
                        <m:t>x</m:t>
                      </m:r>
                    </m:e>
                    <m:sup>
                      <m:r>
                        <w:rPr>
                          <w:rFonts w:ascii="Cambria Math" w:hAnsi="Cambria Math" w:cs="Arial"/>
                          <w:szCs w:val="20"/>
                          <w:lang w:eastAsia="en-GB"/>
                        </w:rPr>
                        <m:t>2</m:t>
                      </m:r>
                    </m:sup>
                  </m:sSup>
                  <m:r>
                    <w:rPr>
                      <w:rFonts w:ascii="Cambria Math" w:hAnsi="Cambria Math" w:cs="Arial"/>
                      <w:szCs w:val="20"/>
                      <w:lang w:eastAsia="en-GB"/>
                    </w:rPr>
                    <m:t>+</m:t>
                  </m:r>
                  <m:sSup>
                    <m:sSupPr>
                      <m:ctrlPr>
                        <w:rPr>
                          <w:rFonts w:ascii="Cambria Math" w:hAnsi="Cambria Math" w:cs="Arial"/>
                          <w:i/>
                          <w:szCs w:val="20"/>
                          <w:lang w:eastAsia="en-GB"/>
                        </w:rPr>
                      </m:ctrlPr>
                    </m:sSupPr>
                    <m:e>
                      <m:r>
                        <w:rPr>
                          <w:rFonts w:ascii="Cambria Math" w:hAnsi="Cambria Math" w:cs="Arial"/>
                          <w:szCs w:val="20"/>
                          <w:lang w:eastAsia="en-GB"/>
                        </w:rPr>
                        <m:t>y</m:t>
                      </m:r>
                    </m:e>
                    <m:sup>
                      <m:r>
                        <w:rPr>
                          <w:rFonts w:ascii="Cambria Math" w:hAnsi="Cambria Math" w:cs="Arial"/>
                          <w:szCs w:val="20"/>
                          <w:lang w:eastAsia="en-GB"/>
                        </w:rPr>
                        <m:t>2</m:t>
                      </m:r>
                    </m:sup>
                  </m:sSup>
                </m:e>
              </m:rad>
            </m:oMath>
            <w:r w:rsidRPr="00420B71">
              <w:rPr>
                <w:rFonts w:cs="Arial"/>
                <w:szCs w:val="20"/>
                <w:lang w:eastAsia="en-GB"/>
              </w:rPr>
              <w:t xml:space="preserve"> </w:t>
            </w:r>
          </w:p>
          <w:p w14:paraId="3D5879AB" w14:textId="77777777" w:rsidR="00DC06BD" w:rsidRPr="00420B71" w:rsidRDefault="00DC06BD" w:rsidP="001B42A8">
            <w:pPr>
              <w:autoSpaceDE w:val="0"/>
              <w:autoSpaceDN w:val="0"/>
              <w:adjustRightInd w:val="0"/>
              <w:rPr>
                <w:rFonts w:cs="Arial"/>
                <w:szCs w:val="20"/>
                <w:lang w:eastAsia="en-GB"/>
              </w:rPr>
            </w:pPr>
          </w:p>
        </w:tc>
        <w:tc>
          <w:tcPr>
            <w:tcW w:w="9923" w:type="dxa"/>
            <w:tcMar>
              <w:top w:w="113" w:type="dxa"/>
              <w:bottom w:w="113" w:type="dxa"/>
            </w:tcMar>
          </w:tcPr>
          <w:p w14:paraId="0640794E" w14:textId="77777777" w:rsidR="00DC06BD" w:rsidRDefault="00DC06BD"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Use diagrams to help illustrate how to calculate the magnitude of a vector; link this to the work on Pythagoras’ theorem from topic </w:t>
            </w:r>
            <w:r w:rsidRPr="005E2A58">
              <w:rPr>
                <w:rFonts w:cs="Arial"/>
                <w:szCs w:val="20"/>
                <w:lang w:eastAsia="en-GB"/>
              </w:rPr>
              <w:t>6.</w:t>
            </w:r>
            <w:r>
              <w:rPr>
                <w:rFonts w:cs="Arial"/>
                <w:szCs w:val="20"/>
                <w:lang w:eastAsia="en-GB"/>
              </w:rPr>
              <w:t>1</w:t>
            </w:r>
            <w:r w:rsidRPr="00420B71">
              <w:rPr>
                <w:rFonts w:cs="Arial"/>
                <w:szCs w:val="20"/>
                <w:lang w:eastAsia="en-GB"/>
              </w:rPr>
              <w:t xml:space="preserve">. </w:t>
            </w:r>
          </w:p>
          <w:p w14:paraId="727A5330" w14:textId="77777777" w:rsidR="00DC06BD" w:rsidRDefault="00DC06BD" w:rsidP="001B42A8">
            <w:pPr>
              <w:autoSpaceDE w:val="0"/>
              <w:autoSpaceDN w:val="0"/>
              <w:adjustRightInd w:val="0"/>
              <w:rPr>
                <w:rFonts w:cs="Arial"/>
                <w:szCs w:val="20"/>
                <w:lang w:eastAsia="en-GB"/>
              </w:rPr>
            </w:pPr>
          </w:p>
          <w:tbl>
            <w:tblPr>
              <w:tblStyle w:val="TableGrid"/>
              <w:tblW w:w="0" w:type="auto"/>
              <w:tblLayout w:type="fixed"/>
              <w:tblLook w:val="04A0" w:firstRow="1" w:lastRow="0" w:firstColumn="1" w:lastColumn="0" w:noHBand="0" w:noVBand="1"/>
            </w:tblPr>
            <w:tblGrid>
              <w:gridCol w:w="1809"/>
              <w:gridCol w:w="6158"/>
            </w:tblGrid>
            <w:tr w:rsidR="00DC06BD" w:rsidRPr="000420CE" w14:paraId="240AD854"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59D65EEF" w14:textId="77777777" w:rsidR="00DC06BD" w:rsidRPr="000420CE" w:rsidRDefault="00DC06BD" w:rsidP="001B42A8">
                  <w:pPr>
                    <w:rPr>
                      <w:rFonts w:cs="Arial"/>
                      <w:spacing w:val="-1"/>
                      <w:szCs w:val="20"/>
                    </w:rPr>
                  </w:pPr>
                  <w:r w:rsidRPr="000420CE">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1004D277" w14:textId="77777777" w:rsidR="00DC06BD" w:rsidRPr="000420CE" w:rsidRDefault="00DC06BD" w:rsidP="001B42A8">
                  <w:pPr>
                    <w:rPr>
                      <w:rFonts w:cs="Arial"/>
                      <w:spacing w:val="-1"/>
                      <w:szCs w:val="20"/>
                    </w:rPr>
                  </w:pPr>
                  <w:r w:rsidRPr="000420CE">
                    <w:rPr>
                      <w:rFonts w:cs="Arial"/>
                      <w:spacing w:val="-1"/>
                      <w:szCs w:val="20"/>
                    </w:rPr>
                    <w:t xml:space="preserve"> </w:t>
                  </w:r>
                </w:p>
              </w:tc>
            </w:tr>
            <w:tr w:rsidR="00DC06BD" w:rsidRPr="000420CE" w14:paraId="0D38CB65"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4F19D1BA" w14:textId="77777777" w:rsidR="00DC06BD" w:rsidRPr="000420CE" w:rsidRDefault="00DC06BD" w:rsidP="001B42A8">
                  <w:pPr>
                    <w:rPr>
                      <w:rFonts w:cs="Arial"/>
                      <w:spacing w:val="-1"/>
                      <w:szCs w:val="20"/>
                    </w:rPr>
                  </w:pPr>
                  <w:r>
                    <w:rPr>
                      <w:rFonts w:cs="Arial"/>
                      <w:spacing w:val="-1"/>
                      <w:szCs w:val="20"/>
                    </w:rPr>
                    <w:t>Teaching</w:t>
                  </w:r>
                  <w:r w:rsidRPr="000420CE">
                    <w:rPr>
                      <w:rFonts w:cs="Arial"/>
                      <w:spacing w:val="-1"/>
                      <w:szCs w:val="20"/>
                    </w:rPr>
                    <w:t xml:space="preserve"> Pack: </w:t>
                  </w:r>
                  <w:r>
                    <w:rPr>
                      <w:rFonts w:cs="Arial"/>
                      <w:spacing w:val="-1"/>
                      <w:szCs w:val="20"/>
                    </w:rPr>
                    <w:t>Vectors</w:t>
                  </w:r>
                </w:p>
                <w:p w14:paraId="2C8FA3CA" w14:textId="77777777" w:rsidR="00DC06BD" w:rsidRDefault="00DC06BD" w:rsidP="001B42A8">
                  <w:pPr>
                    <w:rPr>
                      <w:rFonts w:cs="Arial"/>
                      <w:spacing w:val="-1"/>
                      <w:szCs w:val="20"/>
                    </w:rPr>
                  </w:pPr>
                  <w:r w:rsidRPr="000420CE">
                    <w:rPr>
                      <w:rFonts w:cs="Arial"/>
                      <w:spacing w:val="-1"/>
                      <w:szCs w:val="20"/>
                    </w:rPr>
                    <w:t xml:space="preserve">The </w:t>
                  </w:r>
                  <w:r>
                    <w:rPr>
                      <w:rFonts w:cs="Arial"/>
                      <w:spacing w:val="-1"/>
                      <w:szCs w:val="20"/>
                    </w:rPr>
                    <w:t>Teaching</w:t>
                  </w:r>
                  <w:r w:rsidRPr="000420CE">
                    <w:rPr>
                      <w:rFonts w:cs="Arial"/>
                      <w:spacing w:val="-1"/>
                      <w:szCs w:val="20"/>
                    </w:rPr>
                    <w:t xml:space="preserve"> Pack includes lessons on:</w:t>
                  </w:r>
                </w:p>
                <w:p w14:paraId="1D8B4058" w14:textId="77777777" w:rsidR="00DC06BD" w:rsidRDefault="00DC06BD" w:rsidP="00F72313">
                  <w:pPr>
                    <w:pStyle w:val="ListParagraph"/>
                    <w:numPr>
                      <w:ilvl w:val="0"/>
                      <w:numId w:val="8"/>
                    </w:numPr>
                    <w:rPr>
                      <w:rFonts w:cs="Arial"/>
                      <w:spacing w:val="-1"/>
                    </w:rPr>
                  </w:pPr>
                  <w:r>
                    <w:rPr>
                      <w:rFonts w:cs="Arial"/>
                      <w:spacing w:val="-1"/>
                    </w:rPr>
                    <w:t>properties of vectors</w:t>
                  </w:r>
                </w:p>
                <w:p w14:paraId="02304025" w14:textId="77777777" w:rsidR="00DC06BD" w:rsidRDefault="00DC06BD" w:rsidP="00F72313">
                  <w:pPr>
                    <w:pStyle w:val="ListParagraph"/>
                    <w:numPr>
                      <w:ilvl w:val="0"/>
                      <w:numId w:val="8"/>
                    </w:numPr>
                    <w:rPr>
                      <w:rFonts w:cs="Arial"/>
                      <w:spacing w:val="-1"/>
                    </w:rPr>
                  </w:pPr>
                  <w:r>
                    <w:rPr>
                      <w:rFonts w:cs="Arial"/>
                      <w:spacing w:val="-1"/>
                    </w:rPr>
                    <w:t>vectors and translations</w:t>
                  </w:r>
                </w:p>
                <w:p w14:paraId="10198C8F" w14:textId="77777777" w:rsidR="00DC06BD" w:rsidRDefault="00DC06BD" w:rsidP="00F72313">
                  <w:pPr>
                    <w:pStyle w:val="ListParagraph"/>
                    <w:numPr>
                      <w:ilvl w:val="0"/>
                      <w:numId w:val="8"/>
                    </w:numPr>
                    <w:rPr>
                      <w:rFonts w:cs="Arial"/>
                      <w:spacing w:val="-1"/>
                    </w:rPr>
                  </w:pPr>
                  <w:r>
                    <w:rPr>
                      <w:rFonts w:cs="Arial"/>
                      <w:spacing w:val="-1"/>
                    </w:rPr>
                    <w:t>adding and subtracting vectors</w:t>
                  </w:r>
                </w:p>
                <w:p w14:paraId="3F31F782" w14:textId="77777777" w:rsidR="00DC06BD" w:rsidRDefault="00DC06BD" w:rsidP="00F72313">
                  <w:pPr>
                    <w:pStyle w:val="ListParagraph"/>
                    <w:numPr>
                      <w:ilvl w:val="0"/>
                      <w:numId w:val="8"/>
                    </w:numPr>
                    <w:rPr>
                      <w:rFonts w:cs="Arial"/>
                      <w:spacing w:val="-1"/>
                    </w:rPr>
                  </w:pPr>
                  <w:r>
                    <w:rPr>
                      <w:rFonts w:cs="Arial"/>
                      <w:spacing w:val="-1"/>
                    </w:rPr>
                    <w:t>vectors in real life contexts</w:t>
                  </w:r>
                </w:p>
                <w:p w14:paraId="7AF1117C" w14:textId="77777777" w:rsidR="00DC06BD" w:rsidRPr="00895CE3" w:rsidRDefault="00DC06BD" w:rsidP="00F72313">
                  <w:pPr>
                    <w:pStyle w:val="ListParagraph"/>
                    <w:numPr>
                      <w:ilvl w:val="0"/>
                      <w:numId w:val="8"/>
                    </w:numPr>
                    <w:rPr>
                      <w:rFonts w:cs="Arial"/>
                      <w:spacing w:val="-1"/>
                    </w:rPr>
                  </w:pPr>
                  <w:r>
                    <w:rPr>
                      <w:rFonts w:cs="Arial"/>
                      <w:spacing w:val="-1"/>
                    </w:rPr>
                    <w:t>vector geometry.</w:t>
                  </w:r>
                </w:p>
              </w:tc>
            </w:tr>
          </w:tbl>
          <w:p w14:paraId="56DF9338" w14:textId="77777777" w:rsidR="00DC06BD" w:rsidRPr="00420B71" w:rsidRDefault="00DC06BD" w:rsidP="001B42A8">
            <w:pPr>
              <w:autoSpaceDE w:val="0"/>
              <w:autoSpaceDN w:val="0"/>
              <w:adjustRightInd w:val="0"/>
              <w:rPr>
                <w:rFonts w:cs="Arial"/>
                <w:szCs w:val="20"/>
                <w:lang w:eastAsia="en-GB"/>
              </w:rPr>
            </w:pPr>
          </w:p>
        </w:tc>
      </w:tr>
      <w:tr w:rsidR="00DC06BD" w:rsidRPr="004A4E17" w14:paraId="4BF2AC3C" w14:textId="77777777" w:rsidTr="001B42A8">
        <w:tblPrEx>
          <w:tblCellMar>
            <w:top w:w="0" w:type="dxa"/>
            <w:bottom w:w="0" w:type="dxa"/>
          </w:tblCellMar>
        </w:tblPrEx>
        <w:tc>
          <w:tcPr>
            <w:tcW w:w="2552" w:type="dxa"/>
            <w:tcMar>
              <w:top w:w="113" w:type="dxa"/>
              <w:bottom w:w="113" w:type="dxa"/>
            </w:tcMar>
          </w:tcPr>
          <w:p w14:paraId="0B6FA97B" w14:textId="13E3CFD5" w:rsidR="00DC06BD" w:rsidRPr="004A4E17" w:rsidRDefault="00DC06BD" w:rsidP="001B42A8">
            <w:pPr>
              <w:pStyle w:val="BodyText"/>
              <w:rPr>
                <w:lang w:eastAsia="en-GB"/>
              </w:rPr>
            </w:pPr>
            <w:r w:rsidRPr="001B42A8">
              <w:rPr>
                <w:shd w:val="clear" w:color="auto" w:fill="FEEFE6"/>
                <w:lang w:eastAsia="en-GB"/>
              </w:rPr>
              <w:t>E7.4</w:t>
            </w:r>
            <w:r w:rsidR="0096739A">
              <w:rPr>
                <w:shd w:val="clear" w:color="auto" w:fill="FEEFE6"/>
                <w:lang w:eastAsia="en-GB"/>
              </w:rPr>
              <w:t xml:space="preserve"> </w:t>
            </w:r>
            <w:r w:rsidR="0096739A" w:rsidRPr="0096739A">
              <w:rPr>
                <w:shd w:val="clear" w:color="auto" w:fill="FEEFE6"/>
                <w:lang w:eastAsia="en-GB"/>
              </w:rPr>
              <w:t>Vector geometry</w:t>
            </w:r>
          </w:p>
        </w:tc>
        <w:tc>
          <w:tcPr>
            <w:tcW w:w="2126" w:type="dxa"/>
            <w:tcMar>
              <w:top w:w="113" w:type="dxa"/>
              <w:bottom w:w="113" w:type="dxa"/>
            </w:tcMar>
          </w:tcPr>
          <w:p w14:paraId="55C5982B" w14:textId="77777777" w:rsidR="00DC06BD" w:rsidRPr="005B412D" w:rsidRDefault="00DC06BD" w:rsidP="008D39B7">
            <w:pPr>
              <w:pStyle w:val="ListParagraph"/>
              <w:numPr>
                <w:ilvl w:val="0"/>
                <w:numId w:val="75"/>
              </w:numPr>
              <w:shd w:val="clear" w:color="auto" w:fill="FEEFE6"/>
              <w:autoSpaceDE w:val="0"/>
              <w:autoSpaceDN w:val="0"/>
              <w:adjustRightInd w:val="0"/>
              <w:ind w:left="323" w:hanging="283"/>
              <w:rPr>
                <w:rFonts w:cs="Arial"/>
                <w:lang w:eastAsia="en-GB"/>
              </w:rPr>
            </w:pPr>
            <w:r w:rsidRPr="005B412D">
              <w:rPr>
                <w:rFonts w:cs="Arial"/>
                <w:lang w:eastAsia="en-GB"/>
              </w:rPr>
              <w:t xml:space="preserve">Represent vectors by directed line </w:t>
            </w:r>
            <w:r w:rsidRPr="005B412D">
              <w:rPr>
                <w:rFonts w:cs="Arial"/>
                <w:lang w:eastAsia="en-GB"/>
              </w:rPr>
              <w:lastRenderedPageBreak/>
              <w:t>segments.</w:t>
            </w:r>
          </w:p>
          <w:p w14:paraId="186B8436" w14:textId="77777777" w:rsidR="00DC06BD" w:rsidRPr="00420B71" w:rsidRDefault="00DC06BD" w:rsidP="005B412D">
            <w:pPr>
              <w:autoSpaceDE w:val="0"/>
              <w:autoSpaceDN w:val="0"/>
              <w:adjustRightInd w:val="0"/>
              <w:ind w:left="323" w:hanging="283"/>
              <w:rPr>
                <w:rFonts w:cs="Arial"/>
                <w:szCs w:val="20"/>
                <w:lang w:eastAsia="en-GB"/>
              </w:rPr>
            </w:pPr>
          </w:p>
          <w:p w14:paraId="6FBBD63E" w14:textId="77777777" w:rsidR="00DC06BD" w:rsidRPr="005B412D" w:rsidRDefault="00DC06BD" w:rsidP="008D39B7">
            <w:pPr>
              <w:pStyle w:val="ListParagraph"/>
              <w:numPr>
                <w:ilvl w:val="0"/>
                <w:numId w:val="75"/>
              </w:numPr>
              <w:shd w:val="clear" w:color="auto" w:fill="FEEFE6"/>
              <w:autoSpaceDE w:val="0"/>
              <w:autoSpaceDN w:val="0"/>
              <w:adjustRightInd w:val="0"/>
              <w:ind w:left="323" w:hanging="283"/>
              <w:rPr>
                <w:rFonts w:cs="Arial"/>
                <w:lang w:eastAsia="en-GB"/>
              </w:rPr>
            </w:pPr>
            <w:r w:rsidRPr="005B412D">
              <w:rPr>
                <w:rFonts w:cs="Arial"/>
                <w:lang w:eastAsia="en-GB"/>
              </w:rPr>
              <w:t>Use position vectors.</w:t>
            </w:r>
          </w:p>
          <w:p w14:paraId="1417056F" w14:textId="77777777" w:rsidR="00DC06BD" w:rsidRPr="00420B71" w:rsidRDefault="00DC06BD" w:rsidP="005B412D">
            <w:pPr>
              <w:autoSpaceDE w:val="0"/>
              <w:autoSpaceDN w:val="0"/>
              <w:adjustRightInd w:val="0"/>
              <w:ind w:left="323" w:hanging="283"/>
              <w:rPr>
                <w:rFonts w:cs="Arial"/>
                <w:szCs w:val="20"/>
                <w:lang w:eastAsia="en-GB"/>
              </w:rPr>
            </w:pPr>
          </w:p>
          <w:p w14:paraId="52381F02" w14:textId="77777777" w:rsidR="00DC06BD" w:rsidRPr="005B412D" w:rsidRDefault="00DC06BD" w:rsidP="008D39B7">
            <w:pPr>
              <w:pStyle w:val="ListParagraph"/>
              <w:numPr>
                <w:ilvl w:val="0"/>
                <w:numId w:val="75"/>
              </w:numPr>
              <w:shd w:val="clear" w:color="auto" w:fill="FEEFE6"/>
              <w:autoSpaceDE w:val="0"/>
              <w:autoSpaceDN w:val="0"/>
              <w:adjustRightInd w:val="0"/>
              <w:ind w:left="323" w:hanging="283"/>
              <w:rPr>
                <w:rFonts w:cs="Arial"/>
                <w:lang w:eastAsia="en-GB"/>
              </w:rPr>
            </w:pPr>
            <w:r w:rsidRPr="005B412D">
              <w:rPr>
                <w:rFonts w:cs="Arial"/>
                <w:lang w:eastAsia="en-GB"/>
              </w:rPr>
              <w:t>Use the sum and difference of two or more vectors to express given vectors in terms of two coplanar vectors.</w:t>
            </w:r>
          </w:p>
          <w:p w14:paraId="4E0A6598" w14:textId="77777777" w:rsidR="00DC06BD" w:rsidRPr="00420B71" w:rsidRDefault="00DC06BD" w:rsidP="005B412D">
            <w:pPr>
              <w:autoSpaceDE w:val="0"/>
              <w:autoSpaceDN w:val="0"/>
              <w:adjustRightInd w:val="0"/>
              <w:ind w:left="323" w:hanging="283"/>
              <w:rPr>
                <w:rFonts w:cs="Arial"/>
                <w:szCs w:val="20"/>
                <w:lang w:eastAsia="en-GB"/>
              </w:rPr>
            </w:pPr>
          </w:p>
          <w:p w14:paraId="7FE85833" w14:textId="77777777" w:rsidR="00DC06BD" w:rsidRPr="004A4E17" w:rsidRDefault="00DC06BD" w:rsidP="008D39B7">
            <w:pPr>
              <w:pStyle w:val="BodyText"/>
              <w:numPr>
                <w:ilvl w:val="0"/>
                <w:numId w:val="75"/>
              </w:numPr>
              <w:shd w:val="clear" w:color="auto" w:fill="FEEFE6"/>
              <w:ind w:left="323" w:hanging="283"/>
              <w:rPr>
                <w:lang w:eastAsia="en-GB"/>
              </w:rPr>
            </w:pPr>
            <w:r w:rsidRPr="00D47989">
              <w:rPr>
                <w:lang w:eastAsia="en-GB"/>
              </w:rPr>
              <w:t>Use vectors to reason and to solve geometric problems</w:t>
            </w:r>
            <w:r w:rsidRPr="00420B71">
              <w:rPr>
                <w:lang w:eastAsia="en-GB"/>
              </w:rPr>
              <w:t xml:space="preserve"> </w:t>
            </w:r>
          </w:p>
        </w:tc>
        <w:tc>
          <w:tcPr>
            <w:tcW w:w="9923" w:type="dxa"/>
            <w:tcMar>
              <w:top w:w="113" w:type="dxa"/>
              <w:bottom w:w="113" w:type="dxa"/>
            </w:tcMar>
          </w:tcPr>
          <w:p w14:paraId="0F8C9085" w14:textId="77777777" w:rsidR="00DC06BD" w:rsidRPr="00420B71" w:rsidRDefault="00DC06BD" w:rsidP="001B42A8">
            <w:pPr>
              <w:shd w:val="clear" w:color="auto" w:fill="FEEFE6"/>
              <w:autoSpaceDE w:val="0"/>
              <w:autoSpaceDN w:val="0"/>
              <w:adjustRightInd w:val="0"/>
              <w:rPr>
                <w:rFonts w:cs="Arial"/>
                <w:szCs w:val="20"/>
                <w:lang w:eastAsia="en-GB"/>
              </w:rPr>
            </w:pPr>
            <w:r w:rsidRPr="00420B71">
              <w:rPr>
                <w:rFonts w:cs="Arial"/>
                <w:szCs w:val="20"/>
                <w:lang w:eastAsia="en-GB"/>
              </w:rPr>
              <w:lastRenderedPageBreak/>
              <w:t xml:space="preserve">Explain the notation required, </w:t>
            </w:r>
            <w:proofErr w:type="gramStart"/>
            <w:r w:rsidRPr="00420B71">
              <w:rPr>
                <w:rFonts w:cs="Arial"/>
                <w:szCs w:val="20"/>
                <w:lang w:eastAsia="en-GB"/>
              </w:rPr>
              <w:t>i.e.</w:t>
            </w:r>
            <w:proofErr w:type="gramEnd"/>
            <w:r w:rsidRPr="00420B71">
              <w:rPr>
                <w:rFonts w:cs="Arial"/>
                <w:szCs w:val="20"/>
                <w:lang w:eastAsia="en-GB"/>
              </w:rPr>
              <w:t xml:space="preserve"> </w:t>
            </w:r>
            <m:oMath>
              <m:acc>
                <m:accPr>
                  <m:chr m:val="⃗"/>
                  <m:ctrlPr>
                    <w:rPr>
                      <w:rFonts w:ascii="Cambria Math" w:hAnsi="Cambria Math" w:cs="Arial"/>
                      <w:i/>
                      <w:szCs w:val="20"/>
                      <w:lang w:eastAsia="en-GB"/>
                    </w:rPr>
                  </m:ctrlPr>
                </m:accPr>
                <m:e>
                  <m:r>
                    <w:rPr>
                      <w:rFonts w:ascii="Cambria Math" w:hAnsi="Cambria Math" w:cs="Arial"/>
                      <w:szCs w:val="20"/>
                      <w:lang w:eastAsia="en-GB"/>
                    </w:rPr>
                    <m:t>AB</m:t>
                  </m:r>
                </m:e>
              </m:acc>
            </m:oMath>
            <w:r w:rsidRPr="00420B71">
              <w:rPr>
                <w:rFonts w:cs="Arial"/>
                <w:szCs w:val="20"/>
                <w:lang w:eastAsia="en-GB"/>
              </w:rPr>
              <w:t xml:space="preserve"> or </w:t>
            </w:r>
            <w:r w:rsidRPr="00420B71">
              <w:rPr>
                <w:rFonts w:cs="Arial"/>
                <w:b/>
                <w:szCs w:val="20"/>
                <w:lang w:eastAsia="en-GB"/>
              </w:rPr>
              <w:t>a</w:t>
            </w:r>
            <w:r w:rsidRPr="00420B71">
              <w:rPr>
                <w:rFonts w:cs="Arial"/>
                <w:szCs w:val="20"/>
                <w:lang w:eastAsia="en-GB"/>
              </w:rPr>
              <w:t xml:space="preserve"> for vectors and for their magnitudes </w:t>
            </w:r>
            <m:oMath>
              <m:d>
                <m:dPr>
                  <m:begChr m:val="|"/>
                  <m:endChr m:val="|"/>
                  <m:ctrlPr>
                    <w:rPr>
                      <w:rFonts w:ascii="Cambria Math" w:hAnsi="Cambria Math" w:cs="Arial"/>
                      <w:i/>
                      <w:szCs w:val="20"/>
                      <w:lang w:eastAsia="en-GB"/>
                    </w:rPr>
                  </m:ctrlPr>
                </m:dPr>
                <m:e>
                  <m:acc>
                    <m:accPr>
                      <m:chr m:val="⃗"/>
                      <m:ctrlPr>
                        <w:rPr>
                          <w:rFonts w:ascii="Cambria Math" w:hAnsi="Cambria Math" w:cs="Arial"/>
                          <w:i/>
                          <w:szCs w:val="20"/>
                          <w:lang w:eastAsia="en-GB"/>
                        </w:rPr>
                      </m:ctrlPr>
                    </m:accPr>
                    <m:e>
                      <m:r>
                        <w:rPr>
                          <w:rFonts w:ascii="Cambria Math" w:hAnsi="Cambria Math" w:cs="Arial"/>
                          <w:szCs w:val="20"/>
                          <w:lang w:eastAsia="en-GB"/>
                        </w:rPr>
                        <m:t>AB</m:t>
                      </m:r>
                    </m:e>
                  </m:acc>
                </m:e>
              </m:d>
            </m:oMath>
            <w:r w:rsidRPr="00420B71">
              <w:rPr>
                <w:rFonts w:cs="Arial"/>
                <w:szCs w:val="20"/>
                <w:lang w:eastAsia="en-GB"/>
              </w:rPr>
              <w:t>or |</w:t>
            </w:r>
            <w:r w:rsidRPr="00420B71">
              <w:rPr>
                <w:rFonts w:cs="Arial"/>
                <w:b/>
                <w:szCs w:val="20"/>
                <w:lang w:eastAsia="en-GB"/>
              </w:rPr>
              <w:t>a</w:t>
            </w:r>
            <w:r w:rsidRPr="00420B71">
              <w:rPr>
                <w:rFonts w:cs="Arial"/>
                <w:szCs w:val="20"/>
                <w:lang w:eastAsia="en-GB"/>
              </w:rPr>
              <w:t xml:space="preserve">| (with modulus signs). </w:t>
            </w:r>
          </w:p>
          <w:p w14:paraId="1E90F8B0" w14:textId="77777777" w:rsidR="00DC06BD" w:rsidRPr="00420B71" w:rsidRDefault="00DC06BD" w:rsidP="001B42A8">
            <w:pPr>
              <w:shd w:val="clear" w:color="auto" w:fill="FEEFE6"/>
              <w:autoSpaceDE w:val="0"/>
              <w:autoSpaceDN w:val="0"/>
              <w:adjustRightInd w:val="0"/>
              <w:rPr>
                <w:rFonts w:cs="Arial"/>
                <w:szCs w:val="20"/>
                <w:lang w:eastAsia="en-GB"/>
              </w:rPr>
            </w:pPr>
          </w:p>
          <w:p w14:paraId="3AA13E85" w14:textId="77777777" w:rsidR="00DC06BD" w:rsidRDefault="00DC06BD" w:rsidP="001B42A8">
            <w:pPr>
              <w:shd w:val="clear" w:color="auto" w:fill="FEEFE6"/>
              <w:autoSpaceDE w:val="0"/>
              <w:autoSpaceDN w:val="0"/>
              <w:adjustRightInd w:val="0"/>
              <w:rPr>
                <w:rFonts w:cs="Arial"/>
                <w:szCs w:val="20"/>
                <w:lang w:eastAsia="en-GB"/>
              </w:rPr>
            </w:pPr>
            <w:r w:rsidRPr="00420B71">
              <w:rPr>
                <w:rFonts w:cs="Arial"/>
                <w:szCs w:val="20"/>
                <w:lang w:eastAsia="en-GB"/>
              </w:rPr>
              <w:t xml:space="preserve">Define a position vector and </w:t>
            </w:r>
            <w:r>
              <w:rPr>
                <w:rFonts w:cs="Arial"/>
                <w:szCs w:val="20"/>
                <w:lang w:eastAsia="en-GB"/>
              </w:rPr>
              <w:t xml:space="preserve">give learners </w:t>
            </w:r>
            <w:r w:rsidRPr="00420B71">
              <w:rPr>
                <w:rFonts w:cs="Arial"/>
                <w:szCs w:val="20"/>
                <w:lang w:eastAsia="en-GB"/>
              </w:rPr>
              <w:t xml:space="preserve">various problems in vector geometry. Explain to learners that in </w:t>
            </w:r>
            <w:r w:rsidRPr="00420B71">
              <w:rPr>
                <w:rFonts w:cs="Arial"/>
                <w:szCs w:val="20"/>
                <w:lang w:eastAsia="en-GB"/>
              </w:rPr>
              <w:lastRenderedPageBreak/>
              <w:t xml:space="preserve">their answers to questions, they are expected to indicate </w:t>
            </w:r>
            <w:r w:rsidRPr="00420B71">
              <w:rPr>
                <w:rFonts w:cs="Arial"/>
                <w:b/>
                <w:bCs/>
                <w:szCs w:val="20"/>
                <w:lang w:eastAsia="en-GB"/>
              </w:rPr>
              <w:t>a</w:t>
            </w:r>
            <w:r w:rsidRPr="00420B71">
              <w:rPr>
                <w:rFonts w:cs="Arial"/>
                <w:bCs/>
                <w:szCs w:val="20"/>
                <w:lang w:eastAsia="en-GB"/>
              </w:rPr>
              <w:t xml:space="preserve"> </w:t>
            </w:r>
            <w:r w:rsidRPr="00420B71">
              <w:rPr>
                <w:rFonts w:cs="Arial"/>
                <w:szCs w:val="20"/>
                <w:lang w:eastAsia="en-GB"/>
              </w:rPr>
              <w:t xml:space="preserve">in some definite way, </w:t>
            </w:r>
            <w:proofErr w:type="gramStart"/>
            <w:r w:rsidRPr="00420B71">
              <w:rPr>
                <w:rFonts w:cs="Arial"/>
                <w:szCs w:val="20"/>
                <w:lang w:eastAsia="en-GB"/>
              </w:rPr>
              <w:t>e.g.</w:t>
            </w:r>
            <w:proofErr w:type="gramEnd"/>
            <w:r w:rsidRPr="00420B71">
              <w:rPr>
                <w:rFonts w:cs="Arial"/>
                <w:szCs w:val="20"/>
                <w:lang w:eastAsia="en-GB"/>
              </w:rPr>
              <w:t xml:space="preserve"> by an arrow or by underlining, thus </w:t>
            </w:r>
            <m:oMath>
              <m:acc>
                <m:accPr>
                  <m:chr m:val="⃗"/>
                  <m:ctrlPr>
                    <w:rPr>
                      <w:rFonts w:ascii="Cambria Math" w:hAnsi="Cambria Math" w:cs="Arial"/>
                      <w:i/>
                      <w:szCs w:val="20"/>
                      <w:lang w:eastAsia="en-GB"/>
                    </w:rPr>
                  </m:ctrlPr>
                </m:accPr>
                <m:e>
                  <m:r>
                    <w:rPr>
                      <w:rFonts w:ascii="Cambria Math" w:hAnsi="Cambria Math" w:cs="Arial"/>
                      <w:szCs w:val="20"/>
                      <w:lang w:eastAsia="en-GB"/>
                    </w:rPr>
                    <m:t>AB</m:t>
                  </m:r>
                </m:e>
              </m:acc>
            </m:oMath>
            <w:r w:rsidRPr="00420B71">
              <w:rPr>
                <w:rFonts w:cs="Arial"/>
                <w:szCs w:val="20"/>
                <w:lang w:eastAsia="en-GB"/>
              </w:rPr>
              <w:t xml:space="preserve"> or </w:t>
            </w:r>
            <w:r w:rsidRPr="00420B71">
              <w:rPr>
                <w:rFonts w:cs="Arial"/>
                <w:szCs w:val="20"/>
                <w:u w:val="single"/>
                <w:lang w:eastAsia="en-GB"/>
              </w:rPr>
              <w:t>a</w:t>
            </w:r>
            <w:r w:rsidRPr="00420B71">
              <w:rPr>
                <w:rFonts w:cs="Arial"/>
                <w:szCs w:val="20"/>
                <w:lang w:eastAsia="en-GB"/>
              </w:rPr>
              <w:t xml:space="preserve">. </w:t>
            </w:r>
          </w:p>
          <w:p w14:paraId="56E85233" w14:textId="77777777" w:rsidR="00DC06BD" w:rsidRDefault="00DC06BD" w:rsidP="001B42A8">
            <w:pPr>
              <w:shd w:val="clear" w:color="auto" w:fill="FEEFE6"/>
              <w:autoSpaceDE w:val="0"/>
              <w:autoSpaceDN w:val="0"/>
              <w:adjustRightInd w:val="0"/>
              <w:rPr>
                <w:rFonts w:cs="Arial"/>
                <w:szCs w:val="20"/>
                <w:lang w:eastAsia="en-GB"/>
              </w:rPr>
            </w:pPr>
          </w:p>
          <w:p w14:paraId="29A65F39" w14:textId="77777777" w:rsidR="00DC06BD" w:rsidRDefault="00DC06BD" w:rsidP="001B42A8">
            <w:pPr>
              <w:shd w:val="clear" w:color="auto" w:fill="FEEFE6"/>
              <w:ind w:right="80"/>
              <w:rPr>
                <w:rFonts w:eastAsia="Arial" w:cs="Arial"/>
                <w:szCs w:val="20"/>
              </w:rPr>
            </w:pPr>
            <w:r w:rsidRPr="00016213">
              <w:rPr>
                <w:rFonts w:eastAsia="Arial" w:cs="Arial"/>
                <w:szCs w:val="20"/>
              </w:rPr>
              <w:t>Use vectors to so</w:t>
            </w:r>
            <w:r w:rsidRPr="00016213">
              <w:rPr>
                <w:rFonts w:eastAsia="Arial" w:cs="Arial"/>
                <w:spacing w:val="-1"/>
                <w:szCs w:val="20"/>
              </w:rPr>
              <w:t>lv</w:t>
            </w:r>
            <w:r w:rsidRPr="00016213">
              <w:rPr>
                <w:rFonts w:eastAsia="Arial" w:cs="Arial"/>
                <w:szCs w:val="20"/>
              </w:rPr>
              <w:t>e probl</w:t>
            </w:r>
            <w:r w:rsidRPr="00016213">
              <w:rPr>
                <w:rFonts w:eastAsia="Arial" w:cs="Arial"/>
                <w:spacing w:val="-1"/>
                <w:szCs w:val="20"/>
              </w:rPr>
              <w:t>e</w:t>
            </w:r>
            <w:r w:rsidRPr="00016213">
              <w:rPr>
                <w:rFonts w:eastAsia="Arial" w:cs="Arial"/>
                <w:szCs w:val="20"/>
              </w:rPr>
              <w:t>ms</w:t>
            </w:r>
            <w:r w:rsidRPr="00016213">
              <w:rPr>
                <w:rFonts w:eastAsia="Arial" w:cs="Arial"/>
                <w:spacing w:val="-1"/>
                <w:szCs w:val="20"/>
              </w:rPr>
              <w:t xml:space="preserve"> </w:t>
            </w:r>
            <w:r w:rsidRPr="00016213">
              <w:rPr>
                <w:rFonts w:eastAsia="Arial" w:cs="Arial"/>
                <w:szCs w:val="20"/>
              </w:rPr>
              <w:t>and de</w:t>
            </w:r>
            <w:r w:rsidRPr="00016213">
              <w:rPr>
                <w:rFonts w:eastAsia="Arial" w:cs="Arial"/>
                <w:spacing w:val="-1"/>
                <w:szCs w:val="20"/>
              </w:rPr>
              <w:t>m</w:t>
            </w:r>
            <w:r w:rsidRPr="00016213">
              <w:rPr>
                <w:rFonts w:eastAsia="Arial" w:cs="Arial"/>
                <w:szCs w:val="20"/>
              </w:rPr>
              <w:t>o</w:t>
            </w:r>
            <w:r w:rsidRPr="00016213">
              <w:rPr>
                <w:rFonts w:eastAsia="Arial" w:cs="Arial"/>
                <w:spacing w:val="-1"/>
                <w:szCs w:val="20"/>
              </w:rPr>
              <w:t>n</w:t>
            </w:r>
            <w:r w:rsidRPr="00016213">
              <w:rPr>
                <w:rFonts w:eastAsia="Arial" w:cs="Arial"/>
                <w:szCs w:val="20"/>
              </w:rPr>
              <w:t>strate some pro</w:t>
            </w:r>
            <w:r w:rsidRPr="00016213">
              <w:rPr>
                <w:rFonts w:eastAsia="Arial" w:cs="Arial"/>
                <w:spacing w:val="-1"/>
                <w:szCs w:val="20"/>
              </w:rPr>
              <w:t>p</w:t>
            </w:r>
            <w:r w:rsidRPr="00016213">
              <w:rPr>
                <w:rFonts w:eastAsia="Arial" w:cs="Arial"/>
                <w:szCs w:val="20"/>
              </w:rPr>
              <w:t>erti</w:t>
            </w:r>
            <w:r w:rsidRPr="00016213">
              <w:rPr>
                <w:rFonts w:eastAsia="Arial" w:cs="Arial"/>
                <w:spacing w:val="-1"/>
                <w:szCs w:val="20"/>
              </w:rPr>
              <w:t>e</w:t>
            </w:r>
            <w:r w:rsidRPr="00016213">
              <w:rPr>
                <w:rFonts w:eastAsia="Arial" w:cs="Arial"/>
                <w:szCs w:val="20"/>
              </w:rPr>
              <w:t>s of plane fig</w:t>
            </w:r>
            <w:r w:rsidRPr="00016213">
              <w:rPr>
                <w:rFonts w:eastAsia="Arial" w:cs="Arial"/>
                <w:spacing w:val="-1"/>
                <w:szCs w:val="20"/>
              </w:rPr>
              <w:t>u</w:t>
            </w:r>
            <w:r w:rsidRPr="00016213">
              <w:rPr>
                <w:rFonts w:eastAsia="Arial" w:cs="Arial"/>
                <w:szCs w:val="20"/>
              </w:rPr>
              <w:t>r</w:t>
            </w:r>
            <w:r w:rsidRPr="00016213">
              <w:rPr>
                <w:rFonts w:eastAsia="Arial" w:cs="Arial"/>
                <w:spacing w:val="-1"/>
                <w:szCs w:val="20"/>
              </w:rPr>
              <w:t>e</w:t>
            </w:r>
            <w:r w:rsidRPr="00016213">
              <w:rPr>
                <w:rFonts w:eastAsia="Arial" w:cs="Arial"/>
                <w:szCs w:val="20"/>
              </w:rPr>
              <w:t>s</w:t>
            </w:r>
            <w:r>
              <w:rPr>
                <w:rFonts w:eastAsia="Arial" w:cs="Arial"/>
                <w:szCs w:val="20"/>
              </w:rPr>
              <w:t>,</w:t>
            </w:r>
            <w:r w:rsidRPr="00016213">
              <w:rPr>
                <w:rFonts w:eastAsia="Arial" w:cs="Arial"/>
                <w:szCs w:val="20"/>
              </w:rPr>
              <w:t xml:space="preserve"> </w:t>
            </w:r>
            <w:proofErr w:type="gramStart"/>
            <w:r w:rsidRPr="00016213">
              <w:rPr>
                <w:rFonts w:eastAsia="Arial" w:cs="Arial"/>
                <w:szCs w:val="20"/>
              </w:rPr>
              <w:t>e.g.</w:t>
            </w:r>
            <w:proofErr w:type="gramEnd"/>
            <w:r w:rsidRPr="00016213">
              <w:rPr>
                <w:rFonts w:eastAsia="Arial" w:cs="Arial"/>
                <w:szCs w:val="20"/>
              </w:rPr>
              <w:t xml:space="preserve"> that the diag</w:t>
            </w:r>
            <w:r w:rsidRPr="00016213">
              <w:rPr>
                <w:rFonts w:eastAsia="Arial" w:cs="Arial"/>
                <w:spacing w:val="-1"/>
                <w:szCs w:val="20"/>
              </w:rPr>
              <w:t>o</w:t>
            </w:r>
            <w:r w:rsidRPr="00016213">
              <w:rPr>
                <w:rFonts w:eastAsia="Arial" w:cs="Arial"/>
                <w:szCs w:val="20"/>
              </w:rPr>
              <w:t>nals of</w:t>
            </w:r>
            <w:r w:rsidRPr="00016213">
              <w:rPr>
                <w:rFonts w:eastAsia="Arial" w:cs="Arial"/>
                <w:spacing w:val="-1"/>
                <w:szCs w:val="20"/>
              </w:rPr>
              <w:t xml:space="preserve"> </w:t>
            </w:r>
            <w:r w:rsidRPr="00016213">
              <w:rPr>
                <w:rFonts w:eastAsia="Arial" w:cs="Arial"/>
                <w:szCs w:val="20"/>
              </w:rPr>
              <w:t>a paral</w:t>
            </w:r>
            <w:r w:rsidRPr="00016213">
              <w:rPr>
                <w:rFonts w:eastAsia="Arial" w:cs="Arial"/>
                <w:spacing w:val="-1"/>
                <w:szCs w:val="20"/>
              </w:rPr>
              <w:t>l</w:t>
            </w:r>
            <w:r w:rsidRPr="00016213">
              <w:rPr>
                <w:rFonts w:eastAsia="Arial" w:cs="Arial"/>
                <w:szCs w:val="20"/>
              </w:rPr>
              <w:t>elo</w:t>
            </w:r>
            <w:r w:rsidRPr="00016213">
              <w:rPr>
                <w:rFonts w:eastAsia="Arial" w:cs="Arial"/>
                <w:spacing w:val="-1"/>
                <w:szCs w:val="20"/>
              </w:rPr>
              <w:t>g</w:t>
            </w:r>
            <w:r w:rsidRPr="00016213">
              <w:rPr>
                <w:rFonts w:eastAsia="Arial" w:cs="Arial"/>
                <w:szCs w:val="20"/>
              </w:rPr>
              <w:t>r</w:t>
            </w:r>
            <w:r w:rsidRPr="00016213">
              <w:rPr>
                <w:rFonts w:eastAsia="Arial" w:cs="Arial"/>
                <w:spacing w:val="-1"/>
                <w:szCs w:val="20"/>
              </w:rPr>
              <w:t>a</w:t>
            </w:r>
            <w:r w:rsidRPr="00016213">
              <w:rPr>
                <w:rFonts w:eastAsia="Arial" w:cs="Arial"/>
                <w:szCs w:val="20"/>
              </w:rPr>
              <w:t>m bis</w:t>
            </w:r>
            <w:r w:rsidRPr="00016213">
              <w:rPr>
                <w:rFonts w:eastAsia="Arial" w:cs="Arial"/>
                <w:spacing w:val="-1"/>
                <w:szCs w:val="20"/>
              </w:rPr>
              <w:t>e</w:t>
            </w:r>
            <w:r w:rsidRPr="00016213">
              <w:rPr>
                <w:rFonts w:eastAsia="Arial" w:cs="Arial"/>
                <w:szCs w:val="20"/>
              </w:rPr>
              <w:t>ct each other, or that</w:t>
            </w:r>
            <w:r w:rsidRPr="00016213">
              <w:rPr>
                <w:rFonts w:eastAsia="Arial" w:cs="Arial"/>
                <w:spacing w:val="-2"/>
                <w:szCs w:val="20"/>
              </w:rPr>
              <w:t xml:space="preserve"> </w:t>
            </w:r>
            <w:r w:rsidRPr="00016213">
              <w:rPr>
                <w:rFonts w:eastAsia="Arial" w:cs="Arial"/>
                <w:szCs w:val="20"/>
              </w:rPr>
              <w:t>the media</w:t>
            </w:r>
            <w:r w:rsidRPr="00016213">
              <w:rPr>
                <w:rFonts w:eastAsia="Arial" w:cs="Arial"/>
                <w:spacing w:val="-1"/>
                <w:szCs w:val="20"/>
              </w:rPr>
              <w:t>n</w:t>
            </w:r>
            <w:r w:rsidRPr="00016213">
              <w:rPr>
                <w:rFonts w:eastAsia="Arial" w:cs="Arial"/>
                <w:szCs w:val="20"/>
              </w:rPr>
              <w:t>s</w:t>
            </w:r>
            <w:r w:rsidRPr="00016213">
              <w:rPr>
                <w:rFonts w:eastAsia="Arial" w:cs="Arial"/>
                <w:spacing w:val="-2"/>
                <w:szCs w:val="20"/>
              </w:rPr>
              <w:t xml:space="preserve"> </w:t>
            </w:r>
            <w:r w:rsidRPr="00016213">
              <w:rPr>
                <w:rFonts w:eastAsia="Arial" w:cs="Arial"/>
                <w:szCs w:val="20"/>
              </w:rPr>
              <w:t>of a triangle intersect, dividing the med</w:t>
            </w:r>
            <w:r w:rsidRPr="00016213">
              <w:rPr>
                <w:rFonts w:eastAsia="Arial" w:cs="Arial"/>
                <w:spacing w:val="-1"/>
                <w:szCs w:val="20"/>
              </w:rPr>
              <w:t>i</w:t>
            </w:r>
            <w:r>
              <w:rPr>
                <w:rFonts w:eastAsia="Arial" w:cs="Arial"/>
                <w:szCs w:val="20"/>
              </w:rPr>
              <w:t xml:space="preserve">ans in the </w:t>
            </w:r>
            <w:r>
              <w:rPr>
                <w:rFonts w:eastAsia="Arial" w:cs="Arial"/>
                <w:szCs w:val="20"/>
              </w:rPr>
              <w:br/>
              <w:t>ratio 2:1.</w:t>
            </w:r>
          </w:p>
          <w:p w14:paraId="6E9FC860" w14:textId="77777777" w:rsidR="00DC06BD" w:rsidRDefault="00DC06BD" w:rsidP="001B42A8">
            <w:pPr>
              <w:shd w:val="clear" w:color="auto" w:fill="FEEFE6"/>
              <w:autoSpaceDE w:val="0"/>
              <w:autoSpaceDN w:val="0"/>
              <w:adjustRightInd w:val="0"/>
              <w:rPr>
                <w:rFonts w:cs="Arial"/>
                <w:szCs w:val="20"/>
              </w:rPr>
            </w:pPr>
          </w:p>
          <w:p w14:paraId="02D6ED56" w14:textId="77777777" w:rsidR="00DC06BD" w:rsidRPr="00707692" w:rsidRDefault="00DC06BD" w:rsidP="001B42A8">
            <w:pPr>
              <w:shd w:val="clear" w:color="auto" w:fill="FEEFE6"/>
              <w:autoSpaceDE w:val="0"/>
              <w:autoSpaceDN w:val="0"/>
              <w:adjustRightInd w:val="0"/>
              <w:rPr>
                <w:rFonts w:cs="Arial"/>
                <w:b/>
                <w:bCs/>
                <w:szCs w:val="20"/>
              </w:rPr>
            </w:pPr>
            <w:r>
              <w:rPr>
                <w:rFonts w:cs="Arial"/>
                <w:szCs w:val="20"/>
              </w:rPr>
              <w:t xml:space="preserve">There are some more challenging questions and extension work on the </w:t>
            </w:r>
            <w:r w:rsidRPr="000420CE">
              <w:rPr>
                <w:rFonts w:cs="Arial"/>
                <w:szCs w:val="20"/>
                <w:lang w:eastAsia="en-GB"/>
              </w:rPr>
              <w:t>Centre for Innovation in Mathematics Teaching website</w:t>
            </w:r>
            <w:r>
              <w:rPr>
                <w:rFonts w:cs="Arial"/>
                <w:szCs w:val="20"/>
                <w:lang w:eastAsia="en-GB"/>
              </w:rPr>
              <w:t>:</w:t>
            </w:r>
            <w:r>
              <w:rPr>
                <w:rFonts w:cs="Arial"/>
                <w:szCs w:val="20"/>
              </w:rPr>
              <w:t xml:space="preserve"> </w:t>
            </w:r>
            <w:hyperlink r:id="rId211" w:history="1">
              <w:r w:rsidRPr="00E0714D">
                <w:rPr>
                  <w:rStyle w:val="Hyperlink"/>
                  <w:rFonts w:cs="Arial"/>
                  <w:szCs w:val="20"/>
                </w:rPr>
                <w:t>www.cimt.org.uk/projects/mepres/allgcse/bkc19.pdf</w:t>
              </w:r>
            </w:hyperlink>
            <w:r>
              <w:rPr>
                <w:rFonts w:cs="Arial"/>
                <w:szCs w:val="20"/>
              </w:rPr>
              <w:t xml:space="preserve"> </w:t>
            </w:r>
            <w:r>
              <w:rPr>
                <w:rFonts w:cs="Arial"/>
                <w:b/>
                <w:bCs/>
                <w:szCs w:val="20"/>
              </w:rPr>
              <w:t>(I) (E)</w:t>
            </w:r>
          </w:p>
          <w:p w14:paraId="24B26DBF" w14:textId="77777777" w:rsidR="00704835" w:rsidRDefault="00704835" w:rsidP="001B42A8">
            <w:pPr>
              <w:pStyle w:val="BodyText"/>
            </w:pPr>
          </w:p>
          <w:tbl>
            <w:tblPr>
              <w:tblStyle w:val="TableGrid"/>
              <w:tblW w:w="0" w:type="auto"/>
              <w:tblLayout w:type="fixed"/>
              <w:tblLook w:val="04A0" w:firstRow="1" w:lastRow="0" w:firstColumn="1" w:lastColumn="0" w:noHBand="0" w:noVBand="1"/>
            </w:tblPr>
            <w:tblGrid>
              <w:gridCol w:w="1809"/>
              <w:gridCol w:w="6158"/>
            </w:tblGrid>
            <w:tr w:rsidR="00DC06BD" w:rsidRPr="000420CE" w14:paraId="06762561"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78998CB9" w14:textId="77777777" w:rsidR="00DC06BD" w:rsidRPr="000420CE" w:rsidRDefault="00DC06BD" w:rsidP="001B42A8">
                  <w:pPr>
                    <w:rPr>
                      <w:rFonts w:cs="Arial"/>
                      <w:spacing w:val="-1"/>
                      <w:szCs w:val="20"/>
                    </w:rPr>
                  </w:pPr>
                  <w:r w:rsidRPr="000420CE">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35B89D45" w14:textId="77777777" w:rsidR="00DC06BD" w:rsidRPr="000420CE" w:rsidRDefault="00DC06BD" w:rsidP="001B42A8">
                  <w:pPr>
                    <w:rPr>
                      <w:rFonts w:cs="Arial"/>
                      <w:spacing w:val="-1"/>
                      <w:szCs w:val="20"/>
                    </w:rPr>
                  </w:pPr>
                  <w:r w:rsidRPr="000420CE">
                    <w:rPr>
                      <w:rFonts w:cs="Arial"/>
                      <w:spacing w:val="-1"/>
                      <w:szCs w:val="20"/>
                    </w:rPr>
                    <w:t xml:space="preserve"> </w:t>
                  </w:r>
                </w:p>
              </w:tc>
            </w:tr>
            <w:tr w:rsidR="00DC06BD" w:rsidRPr="000420CE" w14:paraId="2DE13DA2"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7D84AE63" w14:textId="77777777" w:rsidR="00DC06BD" w:rsidRPr="000420CE" w:rsidRDefault="00DC06BD" w:rsidP="001B42A8">
                  <w:pPr>
                    <w:rPr>
                      <w:rFonts w:cs="Arial"/>
                      <w:spacing w:val="-1"/>
                      <w:szCs w:val="20"/>
                    </w:rPr>
                  </w:pPr>
                  <w:r>
                    <w:rPr>
                      <w:rFonts w:cs="Arial"/>
                      <w:spacing w:val="-1"/>
                      <w:szCs w:val="20"/>
                    </w:rPr>
                    <w:t>Teaching</w:t>
                  </w:r>
                  <w:r w:rsidRPr="000420CE">
                    <w:rPr>
                      <w:rFonts w:cs="Arial"/>
                      <w:spacing w:val="-1"/>
                      <w:szCs w:val="20"/>
                    </w:rPr>
                    <w:t xml:space="preserve"> Pack: </w:t>
                  </w:r>
                  <w:r>
                    <w:rPr>
                      <w:rFonts w:cs="Arial"/>
                      <w:spacing w:val="-1"/>
                      <w:szCs w:val="20"/>
                    </w:rPr>
                    <w:t>Vectors</w:t>
                  </w:r>
                </w:p>
                <w:p w14:paraId="6622F5FD" w14:textId="77777777" w:rsidR="00DC06BD" w:rsidRDefault="00DC06BD" w:rsidP="001B42A8">
                  <w:pPr>
                    <w:rPr>
                      <w:rFonts w:cs="Arial"/>
                      <w:spacing w:val="-1"/>
                      <w:szCs w:val="20"/>
                    </w:rPr>
                  </w:pPr>
                  <w:r w:rsidRPr="000420CE">
                    <w:rPr>
                      <w:rFonts w:cs="Arial"/>
                      <w:spacing w:val="-1"/>
                      <w:szCs w:val="20"/>
                    </w:rPr>
                    <w:t xml:space="preserve">The </w:t>
                  </w:r>
                  <w:r>
                    <w:rPr>
                      <w:rFonts w:cs="Arial"/>
                      <w:spacing w:val="-1"/>
                      <w:szCs w:val="20"/>
                    </w:rPr>
                    <w:t>Teaching</w:t>
                  </w:r>
                  <w:r w:rsidRPr="000420CE">
                    <w:rPr>
                      <w:rFonts w:cs="Arial"/>
                      <w:spacing w:val="-1"/>
                      <w:szCs w:val="20"/>
                    </w:rPr>
                    <w:t xml:space="preserve"> Pack includes lessons on:</w:t>
                  </w:r>
                </w:p>
                <w:p w14:paraId="6643C5A5" w14:textId="77777777" w:rsidR="00DC06BD" w:rsidRDefault="00DC06BD" w:rsidP="00F72313">
                  <w:pPr>
                    <w:pStyle w:val="ListParagraph"/>
                    <w:numPr>
                      <w:ilvl w:val="0"/>
                      <w:numId w:val="8"/>
                    </w:numPr>
                    <w:rPr>
                      <w:rFonts w:cs="Arial"/>
                      <w:spacing w:val="-1"/>
                    </w:rPr>
                  </w:pPr>
                  <w:r>
                    <w:rPr>
                      <w:rFonts w:cs="Arial"/>
                      <w:spacing w:val="-1"/>
                    </w:rPr>
                    <w:t>properties of vectors</w:t>
                  </w:r>
                </w:p>
                <w:p w14:paraId="510249DF" w14:textId="77777777" w:rsidR="00DC06BD" w:rsidRDefault="00DC06BD" w:rsidP="00F72313">
                  <w:pPr>
                    <w:pStyle w:val="ListParagraph"/>
                    <w:numPr>
                      <w:ilvl w:val="0"/>
                      <w:numId w:val="8"/>
                    </w:numPr>
                    <w:rPr>
                      <w:rFonts w:cs="Arial"/>
                      <w:spacing w:val="-1"/>
                    </w:rPr>
                  </w:pPr>
                  <w:r>
                    <w:rPr>
                      <w:rFonts w:cs="Arial"/>
                      <w:spacing w:val="-1"/>
                    </w:rPr>
                    <w:t>vectors and translations</w:t>
                  </w:r>
                </w:p>
                <w:p w14:paraId="5FD8BE4F" w14:textId="77777777" w:rsidR="00DC06BD" w:rsidRDefault="00DC06BD" w:rsidP="00F72313">
                  <w:pPr>
                    <w:pStyle w:val="ListParagraph"/>
                    <w:numPr>
                      <w:ilvl w:val="0"/>
                      <w:numId w:val="8"/>
                    </w:numPr>
                    <w:rPr>
                      <w:rFonts w:cs="Arial"/>
                      <w:spacing w:val="-1"/>
                    </w:rPr>
                  </w:pPr>
                  <w:r>
                    <w:rPr>
                      <w:rFonts w:cs="Arial"/>
                      <w:spacing w:val="-1"/>
                    </w:rPr>
                    <w:t>adding and subtracting vectors</w:t>
                  </w:r>
                </w:p>
                <w:p w14:paraId="1909D5C9" w14:textId="77777777" w:rsidR="00DC06BD" w:rsidRDefault="00DC06BD" w:rsidP="00F72313">
                  <w:pPr>
                    <w:pStyle w:val="ListParagraph"/>
                    <w:numPr>
                      <w:ilvl w:val="0"/>
                      <w:numId w:val="8"/>
                    </w:numPr>
                    <w:rPr>
                      <w:rFonts w:cs="Arial"/>
                      <w:spacing w:val="-1"/>
                    </w:rPr>
                  </w:pPr>
                  <w:r>
                    <w:rPr>
                      <w:rFonts w:cs="Arial"/>
                      <w:spacing w:val="-1"/>
                    </w:rPr>
                    <w:t>vectors in real-life contexts</w:t>
                  </w:r>
                </w:p>
                <w:p w14:paraId="295B47E1" w14:textId="77777777" w:rsidR="00DC06BD" w:rsidRPr="00895CE3" w:rsidRDefault="00DC06BD" w:rsidP="00F72313">
                  <w:pPr>
                    <w:pStyle w:val="ListParagraph"/>
                    <w:numPr>
                      <w:ilvl w:val="0"/>
                      <w:numId w:val="8"/>
                    </w:numPr>
                    <w:rPr>
                      <w:rFonts w:cs="Arial"/>
                      <w:spacing w:val="-1"/>
                    </w:rPr>
                  </w:pPr>
                  <w:r>
                    <w:rPr>
                      <w:rFonts w:cs="Arial"/>
                      <w:spacing w:val="-1"/>
                    </w:rPr>
                    <w:t>vector geometry.</w:t>
                  </w:r>
                </w:p>
              </w:tc>
            </w:tr>
          </w:tbl>
          <w:p w14:paraId="350640DA" w14:textId="77777777" w:rsidR="00DC06BD" w:rsidRPr="004A4E17" w:rsidRDefault="00DC06BD" w:rsidP="001B42A8">
            <w:pPr>
              <w:pStyle w:val="BodyText"/>
            </w:pPr>
          </w:p>
        </w:tc>
      </w:tr>
      <w:tr w:rsidR="002E071D" w:rsidRPr="004A4E17" w14:paraId="7F73F67F" w14:textId="77777777" w:rsidTr="00406858">
        <w:trPr>
          <w:trHeight w:hRule="exact" w:val="440"/>
          <w:tblHeader/>
        </w:trPr>
        <w:tc>
          <w:tcPr>
            <w:tcW w:w="14601" w:type="dxa"/>
            <w:gridSpan w:val="3"/>
            <w:shd w:val="clear" w:color="auto" w:fill="EA5B0C"/>
            <w:tcMar>
              <w:top w:w="113" w:type="dxa"/>
              <w:bottom w:w="113" w:type="dxa"/>
            </w:tcMar>
            <w:vAlign w:val="center"/>
          </w:tcPr>
          <w:p w14:paraId="1482F815" w14:textId="77777777" w:rsidR="002E071D" w:rsidRPr="00FB2E1E" w:rsidRDefault="002E071D" w:rsidP="002E071D">
            <w:pPr>
              <w:rPr>
                <w:rFonts w:cs="Arial"/>
                <w:b/>
                <w:color w:val="FFFFFF"/>
                <w:szCs w:val="20"/>
              </w:rPr>
            </w:pPr>
            <w:r w:rsidRPr="00FB2E1E">
              <w:rPr>
                <w:rFonts w:cs="Arial"/>
                <w:b/>
                <w:color w:val="FFFFFF"/>
                <w:szCs w:val="20"/>
              </w:rPr>
              <w:lastRenderedPageBreak/>
              <w:t>Past and specimen papers</w:t>
            </w:r>
          </w:p>
        </w:tc>
      </w:tr>
      <w:tr w:rsidR="002E071D" w:rsidRPr="004A4E17" w14:paraId="6ED09259" w14:textId="77777777" w:rsidTr="00406858">
        <w:tblPrEx>
          <w:tblCellMar>
            <w:top w:w="0" w:type="dxa"/>
            <w:bottom w:w="0" w:type="dxa"/>
          </w:tblCellMar>
        </w:tblPrEx>
        <w:tc>
          <w:tcPr>
            <w:tcW w:w="14601" w:type="dxa"/>
            <w:gridSpan w:val="3"/>
            <w:tcMar>
              <w:top w:w="113" w:type="dxa"/>
              <w:bottom w:w="113" w:type="dxa"/>
            </w:tcMar>
          </w:tcPr>
          <w:p w14:paraId="37EAEB9B" w14:textId="77777777" w:rsidR="002E071D" w:rsidRDefault="002E071D" w:rsidP="002E071D">
            <w:pPr>
              <w:pStyle w:val="BodyText"/>
              <w:rPr>
                <w:rStyle w:val="Bold"/>
              </w:rPr>
            </w:pPr>
            <w:r>
              <w:rPr>
                <w:lang w:eastAsia="en-GB"/>
              </w:rPr>
              <w:t xml:space="preserve">Past/specimen papers and mark schemes are available to download at </w:t>
            </w:r>
            <w:hyperlink r:id="rId212" w:history="1">
              <w:r w:rsidRPr="00C8122F">
                <w:rPr>
                  <w:rStyle w:val="WebLink"/>
                </w:rPr>
                <w:t>www.cambridgeinternational.org/support</w:t>
              </w:r>
            </w:hyperlink>
            <w:r w:rsidRPr="00C8122F">
              <w:rPr>
                <w:rStyle w:val="BodyChar"/>
              </w:rPr>
              <w:t xml:space="preserve"> </w:t>
            </w:r>
            <w:r w:rsidRPr="00C8122F">
              <w:rPr>
                <w:rStyle w:val="Bold"/>
              </w:rPr>
              <w:t>(F)</w:t>
            </w:r>
          </w:p>
          <w:p w14:paraId="1EC4612C" w14:textId="4A5D782B" w:rsidR="00346654" w:rsidRPr="004E2FD6" w:rsidRDefault="00346654" w:rsidP="002E071D">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213"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528B5778" w14:textId="77777777" w:rsidR="00AB53F2" w:rsidRDefault="00AB53F2" w:rsidP="00AB53F2">
      <w:pPr>
        <w:rPr>
          <w:bCs/>
          <w:szCs w:val="20"/>
        </w:rPr>
      </w:pPr>
    </w:p>
    <w:p w14:paraId="46A7693D" w14:textId="77777777" w:rsidR="00AB53F2" w:rsidRDefault="00AB53F2" w:rsidP="00AB53F2">
      <w:pPr>
        <w:rPr>
          <w:bCs/>
          <w:szCs w:val="20"/>
        </w:rPr>
      </w:pPr>
    </w:p>
    <w:p w14:paraId="137FDCCA" w14:textId="77777777" w:rsidR="003947CA" w:rsidRDefault="003947CA" w:rsidP="003947CA">
      <w:pPr>
        <w:rPr>
          <w:bCs/>
          <w:szCs w:val="20"/>
        </w:rPr>
      </w:pPr>
    </w:p>
    <w:p w14:paraId="124F34AE" w14:textId="77777777" w:rsidR="00C52415" w:rsidRDefault="00C52415" w:rsidP="0043639B">
      <w:pPr>
        <w:pStyle w:val="BodyText"/>
        <w:rPr>
          <w:rFonts w:ascii="Bliss Pro Regular" w:hAnsi="Bliss Pro Regular" w:cs="Open Sans Light"/>
        </w:rPr>
      </w:pPr>
    </w:p>
    <w:p w14:paraId="42802648" w14:textId="77777777" w:rsidR="00AB53F2" w:rsidRDefault="00AB53F2" w:rsidP="0043639B">
      <w:pPr>
        <w:pStyle w:val="BodyText"/>
        <w:rPr>
          <w:rFonts w:ascii="Bliss Pro Regular" w:hAnsi="Bliss Pro Regular" w:cs="Open Sans Light"/>
        </w:rPr>
      </w:pPr>
    </w:p>
    <w:p w14:paraId="4989F66D" w14:textId="5FE72B97" w:rsidR="00AB53F2" w:rsidRDefault="00AB53F2" w:rsidP="0043639B">
      <w:pPr>
        <w:pStyle w:val="BodyText"/>
        <w:rPr>
          <w:rFonts w:ascii="Bliss Pro Regular" w:hAnsi="Bliss Pro Regular" w:cs="Open Sans Light"/>
        </w:rPr>
        <w:sectPr w:rsidR="00AB53F2" w:rsidSect="00F12A5D">
          <w:pgSz w:w="16838" w:h="11906" w:orient="landscape"/>
          <w:pgMar w:top="1134" w:right="1134" w:bottom="284" w:left="1134" w:header="567" w:footer="567" w:gutter="0"/>
          <w:cols w:space="708"/>
          <w:docGrid w:linePitch="360"/>
        </w:sectPr>
      </w:pPr>
    </w:p>
    <w:p w14:paraId="77724C24" w14:textId="11F415C9" w:rsidR="00167FAE" w:rsidRPr="00393536" w:rsidRDefault="0099750A" w:rsidP="00167FAE">
      <w:pPr>
        <w:pStyle w:val="Heading1"/>
      </w:pPr>
      <w:bookmarkStart w:id="18" w:name="_Toc114658145"/>
      <w:r>
        <w:lastRenderedPageBreak/>
        <w:t>10</w:t>
      </w:r>
      <w:r w:rsidR="00167FAE">
        <w:t xml:space="preserve">. </w:t>
      </w:r>
      <w:r w:rsidRPr="0099750A">
        <w:t>Functions, histograms (&amp; differentiation)</w:t>
      </w:r>
      <w:bookmarkEnd w:id="18"/>
    </w:p>
    <w:p w14:paraId="76DFE973" w14:textId="77777777" w:rsidR="00167FAE" w:rsidRDefault="00167FAE" w:rsidP="00167FAE">
      <w:pPr>
        <w:rPr>
          <w:bCs/>
          <w:szCs w:val="20"/>
        </w:rPr>
      </w:pPr>
    </w:p>
    <w:tbl>
      <w:tblPr>
        <w:tblW w:w="14601" w:type="dxa"/>
        <w:tblInd w:w="108"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552"/>
        <w:gridCol w:w="2126"/>
        <w:gridCol w:w="9923"/>
      </w:tblGrid>
      <w:tr w:rsidR="00167FAE" w:rsidRPr="004A4E17" w14:paraId="1080853C" w14:textId="77777777" w:rsidTr="001B42A8">
        <w:trPr>
          <w:trHeight w:hRule="exact" w:val="440"/>
          <w:tblHeader/>
        </w:trPr>
        <w:tc>
          <w:tcPr>
            <w:tcW w:w="2552" w:type="dxa"/>
            <w:shd w:val="clear" w:color="auto" w:fill="EA5B0C"/>
            <w:tcMar>
              <w:top w:w="113" w:type="dxa"/>
              <w:bottom w:w="113" w:type="dxa"/>
            </w:tcMar>
            <w:vAlign w:val="center"/>
          </w:tcPr>
          <w:p w14:paraId="070BE208" w14:textId="0EE792AE" w:rsidR="00167FAE" w:rsidRPr="004A4E17" w:rsidRDefault="00167FAE" w:rsidP="001B42A8">
            <w:pPr>
              <w:pStyle w:val="TableHead"/>
            </w:pPr>
            <w:r w:rsidRPr="004A4E17">
              <w:t>Syllabus ref</w:t>
            </w:r>
            <w:r>
              <w:t>.</w:t>
            </w:r>
          </w:p>
        </w:tc>
        <w:tc>
          <w:tcPr>
            <w:tcW w:w="2126" w:type="dxa"/>
            <w:shd w:val="clear" w:color="auto" w:fill="EA5B0C"/>
            <w:tcMar>
              <w:top w:w="113" w:type="dxa"/>
              <w:bottom w:w="113" w:type="dxa"/>
            </w:tcMar>
            <w:vAlign w:val="center"/>
          </w:tcPr>
          <w:p w14:paraId="6DEB0D1E" w14:textId="77777777" w:rsidR="00167FAE" w:rsidRPr="004A4E17" w:rsidRDefault="00167FAE" w:rsidP="001B42A8">
            <w:pPr>
              <w:pStyle w:val="TableHead"/>
            </w:pPr>
            <w:r w:rsidRPr="004A4E17">
              <w:t>Learning objectives</w:t>
            </w:r>
          </w:p>
        </w:tc>
        <w:tc>
          <w:tcPr>
            <w:tcW w:w="9923" w:type="dxa"/>
            <w:shd w:val="clear" w:color="auto" w:fill="EA5B0C"/>
            <w:tcMar>
              <w:top w:w="113" w:type="dxa"/>
              <w:bottom w:w="113" w:type="dxa"/>
            </w:tcMar>
            <w:vAlign w:val="center"/>
          </w:tcPr>
          <w:p w14:paraId="6D632B49" w14:textId="77777777" w:rsidR="00167FAE" w:rsidRPr="00DF2AEF" w:rsidRDefault="00167FAE" w:rsidP="001B42A8">
            <w:pPr>
              <w:pStyle w:val="TableHead"/>
            </w:pPr>
            <w:r w:rsidRPr="00DF2AEF">
              <w:t>Suggested teaching activities</w:t>
            </w:r>
            <w:r>
              <w:t xml:space="preserve"> </w:t>
            </w:r>
          </w:p>
        </w:tc>
      </w:tr>
      <w:tr w:rsidR="00736501" w:rsidRPr="000F5DD7" w14:paraId="48002FD6" w14:textId="77777777" w:rsidTr="001B42A8">
        <w:tblPrEx>
          <w:tblCellMar>
            <w:top w:w="0" w:type="dxa"/>
            <w:bottom w:w="0" w:type="dxa"/>
          </w:tblCellMar>
        </w:tblPrEx>
        <w:trPr>
          <w:trHeight w:val="487"/>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75FAE05" w14:textId="3D0080E6" w:rsidR="00736501" w:rsidRPr="004A4E17" w:rsidRDefault="00736501" w:rsidP="001B42A8">
            <w:pPr>
              <w:pStyle w:val="BodyText"/>
              <w:rPr>
                <w:lang w:eastAsia="en-GB"/>
              </w:rPr>
            </w:pPr>
            <w:r w:rsidRPr="001B42A8">
              <w:rPr>
                <w:shd w:val="clear" w:color="auto" w:fill="FEEFE6"/>
                <w:lang w:eastAsia="en-GB"/>
              </w:rPr>
              <w:t>E2.13</w:t>
            </w:r>
            <w:r w:rsidR="00DE6ADF">
              <w:rPr>
                <w:shd w:val="clear" w:color="auto" w:fill="FEEFE6"/>
                <w:lang w:eastAsia="en-GB"/>
              </w:rPr>
              <w:t xml:space="preserve"> </w:t>
            </w:r>
            <w:r w:rsidR="00DE6ADF" w:rsidRPr="00DE6ADF">
              <w:rPr>
                <w:shd w:val="clear" w:color="auto" w:fill="FEEFE6"/>
                <w:lang w:eastAsia="en-GB"/>
              </w:rPr>
              <w:t>Functions</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2CA3E3D0" w14:textId="77777777" w:rsidR="00736501" w:rsidRDefault="00736501" w:rsidP="008D39B7">
            <w:pPr>
              <w:pStyle w:val="BodyText"/>
              <w:numPr>
                <w:ilvl w:val="0"/>
                <w:numId w:val="76"/>
              </w:numPr>
              <w:shd w:val="clear" w:color="auto" w:fill="FEEFE6"/>
              <w:ind w:left="323" w:hanging="283"/>
            </w:pPr>
            <w:r w:rsidRPr="000420CE">
              <w:rPr>
                <w:color w:val="000000" w:themeColor="text1"/>
                <w:lang w:eastAsia="en-GB"/>
              </w:rPr>
              <w:t>U</w:t>
            </w:r>
            <w:r>
              <w:rPr>
                <w:color w:val="000000" w:themeColor="text1"/>
                <w:lang w:eastAsia="en-GB"/>
              </w:rPr>
              <w:t xml:space="preserve">nderstand </w:t>
            </w:r>
            <w:r w:rsidRPr="000420CE">
              <w:rPr>
                <w:color w:val="000000" w:themeColor="text1"/>
                <w:lang w:eastAsia="en-GB"/>
              </w:rPr>
              <w:t>function</w:t>
            </w:r>
            <w:r>
              <w:rPr>
                <w:color w:val="000000" w:themeColor="text1"/>
                <w:lang w:eastAsia="en-GB"/>
              </w:rPr>
              <w:t xml:space="preserve">s, domain and range and use function </w:t>
            </w:r>
            <w:r w:rsidRPr="000420CE">
              <w:rPr>
                <w:color w:val="000000" w:themeColor="text1"/>
                <w:lang w:eastAsia="en-GB"/>
              </w:rPr>
              <w:t>notation</w:t>
            </w:r>
            <w:r w:rsidRPr="005709F5">
              <w:t>.</w:t>
            </w:r>
          </w:p>
          <w:p w14:paraId="26676EEB" w14:textId="77777777" w:rsidR="00736501" w:rsidRDefault="00736501" w:rsidP="00DE6ADF">
            <w:pPr>
              <w:pStyle w:val="BodyText"/>
              <w:ind w:left="323" w:hanging="283"/>
            </w:pPr>
          </w:p>
          <w:p w14:paraId="6916E45E" w14:textId="77777777" w:rsidR="00736501" w:rsidRPr="00DE6ADF" w:rsidRDefault="00736501" w:rsidP="008D39B7">
            <w:pPr>
              <w:pStyle w:val="ListParagraph"/>
              <w:numPr>
                <w:ilvl w:val="0"/>
                <w:numId w:val="76"/>
              </w:numPr>
              <w:shd w:val="clear" w:color="auto" w:fill="FEEFE6"/>
              <w:ind w:left="323" w:right="340" w:hanging="283"/>
              <w:rPr>
                <w:rFonts w:cs="Arial"/>
                <w:color w:val="000000" w:themeColor="text1"/>
                <w:lang w:eastAsia="en-GB"/>
              </w:rPr>
            </w:pPr>
            <w:r w:rsidRPr="00DE6ADF">
              <w:rPr>
                <w:rFonts w:cs="Arial"/>
              </w:rPr>
              <w:t>Understand and f</w:t>
            </w:r>
            <w:r w:rsidRPr="00DE6ADF">
              <w:rPr>
                <w:rFonts w:cs="Arial"/>
                <w:color w:val="000000" w:themeColor="text1"/>
                <w:lang w:eastAsia="en-GB"/>
              </w:rPr>
              <w:t>ind inverse functions f</w:t>
            </w:r>
            <w:r w:rsidRPr="00DE6ADF">
              <w:rPr>
                <w:rFonts w:cs="Arial"/>
                <w:color w:val="000000" w:themeColor="text1"/>
                <w:vertAlign w:val="superscript"/>
                <w:lang w:eastAsia="en-GB"/>
              </w:rPr>
              <w:t>–1</w:t>
            </w:r>
            <w:r w:rsidRPr="00DE6ADF">
              <w:rPr>
                <w:rFonts w:cs="Arial"/>
                <w:color w:val="000000" w:themeColor="text1"/>
                <w:lang w:eastAsia="en-GB"/>
              </w:rPr>
              <w:t>(</w:t>
            </w:r>
            <w:r w:rsidRPr="00DE6ADF">
              <w:rPr>
                <w:rFonts w:cs="Arial"/>
                <w:i/>
                <w:color w:val="000000" w:themeColor="text1"/>
                <w:lang w:eastAsia="en-GB"/>
              </w:rPr>
              <w:t>x</w:t>
            </w:r>
            <w:r w:rsidRPr="00DE6ADF">
              <w:rPr>
                <w:rFonts w:cs="Arial"/>
                <w:color w:val="000000" w:themeColor="text1"/>
                <w:lang w:eastAsia="en-GB"/>
              </w:rPr>
              <w:t>).</w:t>
            </w:r>
          </w:p>
          <w:p w14:paraId="2E43D06D" w14:textId="77777777" w:rsidR="00736501" w:rsidRDefault="00736501" w:rsidP="00DE6ADF">
            <w:pPr>
              <w:pStyle w:val="BodyText"/>
              <w:ind w:left="323" w:hanging="283"/>
              <w:rPr>
                <w:lang w:eastAsia="en-GB"/>
              </w:rPr>
            </w:pPr>
          </w:p>
          <w:p w14:paraId="7A9FBD1C" w14:textId="77777777" w:rsidR="00736501" w:rsidRPr="000420CE" w:rsidRDefault="00736501" w:rsidP="008D39B7">
            <w:pPr>
              <w:pStyle w:val="BodyText"/>
              <w:numPr>
                <w:ilvl w:val="0"/>
                <w:numId w:val="76"/>
              </w:numPr>
              <w:shd w:val="clear" w:color="auto" w:fill="FEEFE6"/>
              <w:spacing w:before="7"/>
              <w:ind w:left="323" w:hanging="283"/>
              <w:rPr>
                <w:color w:val="000000" w:themeColor="text1"/>
                <w:lang w:eastAsia="en-GB"/>
              </w:rPr>
            </w:pPr>
            <w:r w:rsidRPr="000420CE">
              <w:rPr>
                <w:color w:val="000000" w:themeColor="text1"/>
                <w:lang w:eastAsia="en-GB"/>
              </w:rPr>
              <w:t>Form composite functions as defined by gf(</w:t>
            </w:r>
            <w:r w:rsidRPr="000420CE">
              <w:rPr>
                <w:i/>
                <w:color w:val="000000" w:themeColor="text1"/>
                <w:lang w:eastAsia="en-GB"/>
              </w:rPr>
              <w:t>x</w:t>
            </w:r>
            <w:r w:rsidRPr="000420CE">
              <w:rPr>
                <w:color w:val="000000" w:themeColor="text1"/>
                <w:lang w:eastAsia="en-GB"/>
              </w:rPr>
              <w:t>) = g(f(</w:t>
            </w:r>
            <w:r w:rsidRPr="000420CE">
              <w:rPr>
                <w:i/>
                <w:color w:val="000000" w:themeColor="text1"/>
                <w:lang w:eastAsia="en-GB"/>
              </w:rPr>
              <w:t>x</w:t>
            </w:r>
            <w:r w:rsidRPr="000420CE">
              <w:rPr>
                <w:color w:val="000000" w:themeColor="text1"/>
                <w:lang w:eastAsia="en-GB"/>
              </w:rPr>
              <w:t>)).</w:t>
            </w:r>
          </w:p>
          <w:p w14:paraId="5D26E15E" w14:textId="77777777" w:rsidR="00736501" w:rsidRPr="004A4E17" w:rsidRDefault="00736501" w:rsidP="001B42A8">
            <w:pPr>
              <w:pStyle w:val="BodyText"/>
              <w:rPr>
                <w:lang w:eastAsia="en-GB"/>
              </w:rPr>
            </w:pP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37A0B947" w14:textId="77777777" w:rsidR="00736501" w:rsidRPr="000420CE" w:rsidRDefault="00736501" w:rsidP="001F0725">
            <w:pPr>
              <w:pStyle w:val="TableParagraph"/>
              <w:shd w:val="clear" w:color="auto" w:fill="FEEFE6"/>
              <w:ind w:left="0"/>
              <w:rPr>
                <w:color w:val="000000" w:themeColor="text1"/>
                <w:sz w:val="20"/>
                <w:szCs w:val="20"/>
              </w:rPr>
            </w:pPr>
            <w:r w:rsidRPr="000420CE">
              <w:rPr>
                <w:color w:val="000000" w:themeColor="text1"/>
                <w:sz w:val="20"/>
                <w:szCs w:val="20"/>
              </w:rPr>
              <w:t>Give</w:t>
            </w:r>
            <w:r w:rsidRPr="000420CE">
              <w:rPr>
                <w:color w:val="000000" w:themeColor="text1"/>
                <w:spacing w:val="-3"/>
                <w:sz w:val="20"/>
                <w:szCs w:val="20"/>
              </w:rPr>
              <w:t xml:space="preserve"> </w:t>
            </w:r>
            <w:r w:rsidRPr="000420CE">
              <w:rPr>
                <w:color w:val="000000" w:themeColor="text1"/>
                <w:sz w:val="20"/>
                <w:szCs w:val="20"/>
              </w:rPr>
              <w:t>learners</w:t>
            </w:r>
            <w:r w:rsidRPr="000420CE">
              <w:rPr>
                <w:color w:val="000000" w:themeColor="text1"/>
                <w:spacing w:val="-2"/>
                <w:sz w:val="20"/>
                <w:szCs w:val="20"/>
              </w:rPr>
              <w:t xml:space="preserve"> </w:t>
            </w:r>
            <w:r w:rsidRPr="000420CE">
              <w:rPr>
                <w:color w:val="000000" w:themeColor="text1"/>
                <w:sz w:val="20"/>
                <w:szCs w:val="20"/>
              </w:rPr>
              <w:t>a</w:t>
            </w:r>
            <w:r w:rsidRPr="000420CE">
              <w:rPr>
                <w:color w:val="000000" w:themeColor="text1"/>
                <w:spacing w:val="-3"/>
                <w:sz w:val="20"/>
                <w:szCs w:val="20"/>
              </w:rPr>
              <w:t xml:space="preserve"> </w:t>
            </w:r>
            <w:r w:rsidRPr="000420CE">
              <w:rPr>
                <w:color w:val="000000" w:themeColor="text1"/>
                <w:sz w:val="20"/>
                <w:szCs w:val="20"/>
              </w:rPr>
              <w:t>definition</w:t>
            </w:r>
            <w:r w:rsidRPr="000420CE">
              <w:rPr>
                <w:color w:val="000000" w:themeColor="text1"/>
                <w:spacing w:val="-2"/>
                <w:sz w:val="20"/>
                <w:szCs w:val="20"/>
              </w:rPr>
              <w:t xml:space="preserve"> </w:t>
            </w:r>
            <w:r w:rsidRPr="000420CE">
              <w:rPr>
                <w:color w:val="000000" w:themeColor="text1"/>
                <w:sz w:val="20"/>
                <w:szCs w:val="20"/>
              </w:rPr>
              <w:t>of</w:t>
            </w:r>
            <w:r w:rsidRPr="000420CE">
              <w:rPr>
                <w:color w:val="000000" w:themeColor="text1"/>
                <w:spacing w:val="-2"/>
                <w:sz w:val="20"/>
                <w:szCs w:val="20"/>
              </w:rPr>
              <w:t xml:space="preserve"> </w:t>
            </w:r>
            <w:r w:rsidRPr="000420CE">
              <w:rPr>
                <w:color w:val="000000" w:themeColor="text1"/>
                <w:sz w:val="20"/>
                <w:szCs w:val="20"/>
              </w:rPr>
              <w:t>a</w:t>
            </w:r>
            <w:r w:rsidRPr="000420CE">
              <w:rPr>
                <w:color w:val="000000" w:themeColor="text1"/>
                <w:spacing w:val="-3"/>
                <w:sz w:val="20"/>
                <w:szCs w:val="20"/>
              </w:rPr>
              <w:t xml:space="preserve"> </w:t>
            </w:r>
            <w:r w:rsidRPr="000420CE">
              <w:rPr>
                <w:color w:val="000000" w:themeColor="text1"/>
                <w:sz w:val="20"/>
                <w:szCs w:val="20"/>
              </w:rPr>
              <w:t>function,</w:t>
            </w:r>
            <w:r w:rsidRPr="000420CE">
              <w:rPr>
                <w:color w:val="000000" w:themeColor="text1"/>
                <w:spacing w:val="-3"/>
                <w:sz w:val="20"/>
                <w:szCs w:val="20"/>
              </w:rPr>
              <w:t xml:space="preserve"> </w:t>
            </w:r>
            <w:r w:rsidRPr="000420CE">
              <w:rPr>
                <w:color w:val="000000" w:themeColor="text1"/>
                <w:sz w:val="20"/>
                <w:szCs w:val="20"/>
              </w:rPr>
              <w:t>f(</w:t>
            </w:r>
            <w:r w:rsidRPr="000420CE">
              <w:rPr>
                <w:i/>
                <w:color w:val="000000" w:themeColor="text1"/>
                <w:sz w:val="20"/>
                <w:szCs w:val="20"/>
              </w:rPr>
              <w:t>x</w:t>
            </w:r>
            <w:r w:rsidRPr="000420CE">
              <w:rPr>
                <w:color w:val="000000" w:themeColor="text1"/>
                <w:sz w:val="20"/>
                <w:szCs w:val="20"/>
              </w:rPr>
              <w:t>)</w:t>
            </w:r>
            <w:r w:rsidRPr="000420CE">
              <w:rPr>
                <w:color w:val="000000" w:themeColor="text1"/>
                <w:spacing w:val="-2"/>
                <w:sz w:val="20"/>
                <w:szCs w:val="20"/>
              </w:rPr>
              <w:t xml:space="preserve">: </w:t>
            </w:r>
            <w:r w:rsidRPr="000420CE">
              <w:rPr>
                <w:color w:val="000000" w:themeColor="text1"/>
                <w:sz w:val="20"/>
                <w:szCs w:val="20"/>
              </w:rPr>
              <w:t>that</w:t>
            </w:r>
            <w:r w:rsidRPr="000420CE">
              <w:rPr>
                <w:color w:val="000000" w:themeColor="text1"/>
                <w:spacing w:val="-2"/>
                <w:sz w:val="20"/>
                <w:szCs w:val="20"/>
              </w:rPr>
              <w:t xml:space="preserve"> </w:t>
            </w:r>
            <w:r w:rsidRPr="000420CE">
              <w:rPr>
                <w:color w:val="000000" w:themeColor="text1"/>
                <w:sz w:val="20"/>
                <w:szCs w:val="20"/>
              </w:rPr>
              <w:t>it</w:t>
            </w:r>
            <w:r w:rsidRPr="000420CE">
              <w:rPr>
                <w:color w:val="000000" w:themeColor="text1"/>
                <w:spacing w:val="-2"/>
                <w:sz w:val="20"/>
                <w:szCs w:val="20"/>
              </w:rPr>
              <w:t xml:space="preserve"> </w:t>
            </w:r>
            <w:r w:rsidRPr="000420CE">
              <w:rPr>
                <w:color w:val="000000" w:themeColor="text1"/>
                <w:sz w:val="20"/>
                <w:szCs w:val="20"/>
              </w:rPr>
              <w:t>is</w:t>
            </w:r>
            <w:r w:rsidRPr="000420CE">
              <w:rPr>
                <w:color w:val="000000" w:themeColor="text1"/>
                <w:spacing w:val="-3"/>
                <w:sz w:val="20"/>
                <w:szCs w:val="20"/>
              </w:rPr>
              <w:t xml:space="preserve"> </w:t>
            </w:r>
            <w:r w:rsidRPr="000420CE">
              <w:rPr>
                <w:color w:val="000000" w:themeColor="text1"/>
                <w:sz w:val="20"/>
                <w:szCs w:val="20"/>
              </w:rPr>
              <w:t>a</w:t>
            </w:r>
            <w:r w:rsidRPr="000420CE">
              <w:rPr>
                <w:color w:val="000000" w:themeColor="text1"/>
                <w:spacing w:val="-2"/>
                <w:sz w:val="20"/>
                <w:szCs w:val="20"/>
              </w:rPr>
              <w:t xml:space="preserve"> </w:t>
            </w:r>
            <w:r w:rsidRPr="000420CE">
              <w:rPr>
                <w:color w:val="000000" w:themeColor="text1"/>
                <w:sz w:val="20"/>
                <w:szCs w:val="20"/>
              </w:rPr>
              <w:t>rule</w:t>
            </w:r>
            <w:r w:rsidRPr="000420CE">
              <w:rPr>
                <w:color w:val="000000" w:themeColor="text1"/>
                <w:spacing w:val="-2"/>
                <w:sz w:val="20"/>
                <w:szCs w:val="20"/>
              </w:rPr>
              <w:t xml:space="preserve"> </w:t>
            </w:r>
            <w:r w:rsidRPr="000420CE">
              <w:rPr>
                <w:color w:val="000000" w:themeColor="text1"/>
                <w:sz w:val="20"/>
                <w:szCs w:val="20"/>
              </w:rPr>
              <w:t>applied</w:t>
            </w:r>
            <w:r w:rsidRPr="000420CE">
              <w:rPr>
                <w:color w:val="000000" w:themeColor="text1"/>
                <w:spacing w:val="-2"/>
                <w:sz w:val="20"/>
                <w:szCs w:val="20"/>
              </w:rPr>
              <w:t xml:space="preserve"> </w:t>
            </w:r>
            <w:r w:rsidRPr="000420CE">
              <w:rPr>
                <w:color w:val="000000" w:themeColor="text1"/>
                <w:sz w:val="20"/>
                <w:szCs w:val="20"/>
              </w:rPr>
              <w:t>to</w:t>
            </w:r>
            <w:r w:rsidRPr="000420CE">
              <w:rPr>
                <w:color w:val="000000" w:themeColor="text1"/>
                <w:spacing w:val="-2"/>
                <w:sz w:val="20"/>
                <w:szCs w:val="20"/>
              </w:rPr>
              <w:t xml:space="preserve"> </w:t>
            </w:r>
            <w:r w:rsidRPr="000420CE">
              <w:rPr>
                <w:color w:val="000000" w:themeColor="text1"/>
                <w:sz w:val="20"/>
                <w:szCs w:val="20"/>
              </w:rPr>
              <w:t>values</w:t>
            </w:r>
            <w:r w:rsidRPr="000420CE">
              <w:rPr>
                <w:color w:val="000000" w:themeColor="text1"/>
                <w:spacing w:val="-3"/>
                <w:sz w:val="20"/>
                <w:szCs w:val="20"/>
              </w:rPr>
              <w:t xml:space="preserve"> </w:t>
            </w:r>
            <w:r w:rsidRPr="000420CE">
              <w:rPr>
                <w:color w:val="000000" w:themeColor="text1"/>
                <w:sz w:val="20"/>
                <w:szCs w:val="20"/>
              </w:rPr>
              <w:t>of</w:t>
            </w:r>
            <w:r w:rsidRPr="000420CE">
              <w:rPr>
                <w:color w:val="000000" w:themeColor="text1"/>
                <w:spacing w:val="-2"/>
                <w:sz w:val="20"/>
                <w:szCs w:val="20"/>
              </w:rPr>
              <w:t xml:space="preserve"> </w:t>
            </w:r>
            <w:r w:rsidRPr="000420CE">
              <w:rPr>
                <w:i/>
                <w:color w:val="000000" w:themeColor="text1"/>
                <w:sz w:val="20"/>
                <w:szCs w:val="20"/>
              </w:rPr>
              <w:t>x</w:t>
            </w:r>
            <w:r w:rsidRPr="000420CE">
              <w:rPr>
                <w:color w:val="000000" w:themeColor="text1"/>
                <w:sz w:val="20"/>
                <w:szCs w:val="20"/>
              </w:rPr>
              <w:t>. Look at evaluating simple functions for specific values, for example linear functions, describing the functions using f(</w:t>
            </w:r>
            <w:r w:rsidRPr="000420CE">
              <w:rPr>
                <w:i/>
                <w:color w:val="000000" w:themeColor="text1"/>
                <w:sz w:val="20"/>
                <w:szCs w:val="20"/>
              </w:rPr>
              <w:t>x</w:t>
            </w:r>
            <w:r w:rsidRPr="000420CE">
              <w:rPr>
                <w:color w:val="000000" w:themeColor="text1"/>
                <w:sz w:val="20"/>
                <w:szCs w:val="20"/>
              </w:rPr>
              <w:t>) notation and mapping</w:t>
            </w:r>
            <w:r w:rsidRPr="000420CE">
              <w:rPr>
                <w:color w:val="000000" w:themeColor="text1"/>
                <w:spacing w:val="-1"/>
                <w:sz w:val="20"/>
                <w:szCs w:val="20"/>
              </w:rPr>
              <w:t xml:space="preserve"> </w:t>
            </w:r>
            <w:r w:rsidRPr="000420CE">
              <w:rPr>
                <w:color w:val="000000" w:themeColor="text1"/>
                <w:sz w:val="20"/>
                <w:szCs w:val="20"/>
              </w:rPr>
              <w:t>notation.</w:t>
            </w:r>
          </w:p>
          <w:p w14:paraId="2BF0A260" w14:textId="77777777" w:rsidR="00736501" w:rsidRPr="000420CE" w:rsidRDefault="00736501" w:rsidP="001F0725">
            <w:pPr>
              <w:pStyle w:val="TableParagraph"/>
              <w:shd w:val="clear" w:color="auto" w:fill="FEEFE6"/>
              <w:spacing w:before="11"/>
              <w:ind w:left="0"/>
              <w:rPr>
                <w:color w:val="000000" w:themeColor="text1"/>
                <w:sz w:val="20"/>
                <w:szCs w:val="20"/>
              </w:rPr>
            </w:pPr>
          </w:p>
          <w:p w14:paraId="4991FE96" w14:textId="77777777" w:rsidR="00736501" w:rsidRPr="000420CE" w:rsidRDefault="00736501" w:rsidP="001F0725">
            <w:pPr>
              <w:pStyle w:val="TableParagraph"/>
              <w:shd w:val="clear" w:color="auto" w:fill="FEEFE6"/>
              <w:ind w:left="0"/>
              <w:rPr>
                <w:color w:val="000000" w:themeColor="text1"/>
                <w:sz w:val="20"/>
                <w:szCs w:val="20"/>
              </w:rPr>
            </w:pPr>
            <w:r w:rsidRPr="000420CE">
              <w:rPr>
                <w:color w:val="000000" w:themeColor="text1"/>
                <w:sz w:val="20"/>
                <w:szCs w:val="20"/>
              </w:rPr>
              <w:t>The next step is to introduce the inverse function as an operation which ‘undoes’ the effect of a function. Demonstrate how learners can evaluate simple inverse functions for specific values, describing the functions using the f</w:t>
            </w:r>
            <w:r w:rsidRPr="000420CE">
              <w:rPr>
                <w:color w:val="000000" w:themeColor="text1"/>
                <w:sz w:val="20"/>
                <w:szCs w:val="20"/>
                <w:vertAlign w:val="superscript"/>
              </w:rPr>
              <w:t>-1</w:t>
            </w:r>
            <w:r w:rsidRPr="000420CE">
              <w:rPr>
                <w:color w:val="000000" w:themeColor="text1"/>
                <w:sz w:val="20"/>
                <w:szCs w:val="20"/>
              </w:rPr>
              <w:t>(</w:t>
            </w:r>
            <w:r w:rsidRPr="000420CE">
              <w:rPr>
                <w:i/>
                <w:color w:val="000000" w:themeColor="text1"/>
                <w:sz w:val="20"/>
                <w:szCs w:val="20"/>
              </w:rPr>
              <w:t>x</w:t>
            </w:r>
            <w:r w:rsidRPr="000420CE">
              <w:rPr>
                <w:color w:val="000000" w:themeColor="text1"/>
                <w:sz w:val="20"/>
                <w:szCs w:val="20"/>
              </w:rPr>
              <w:t xml:space="preserve">) notation and mapping notation. Link this to the work on transforming formulae from topic </w:t>
            </w:r>
            <w:r w:rsidRPr="005F5B7E">
              <w:rPr>
                <w:color w:val="000000" w:themeColor="text1"/>
                <w:sz w:val="20"/>
                <w:szCs w:val="20"/>
              </w:rPr>
              <w:t>2.</w:t>
            </w:r>
            <w:r>
              <w:rPr>
                <w:color w:val="000000" w:themeColor="text1"/>
                <w:sz w:val="20"/>
                <w:szCs w:val="20"/>
              </w:rPr>
              <w:t>5</w:t>
            </w:r>
            <w:r w:rsidRPr="005F5B7E">
              <w:rPr>
                <w:color w:val="000000" w:themeColor="text1"/>
                <w:sz w:val="20"/>
                <w:szCs w:val="20"/>
              </w:rPr>
              <w:t>.</w:t>
            </w:r>
            <w:r w:rsidRPr="000420CE">
              <w:rPr>
                <w:color w:val="000000" w:themeColor="text1"/>
                <w:sz w:val="20"/>
                <w:szCs w:val="20"/>
              </w:rPr>
              <w:t xml:space="preserve"> Explain to learners that to find the inverse of the function f(</w:t>
            </w:r>
            <w:r w:rsidRPr="000420CE">
              <w:rPr>
                <w:i/>
                <w:color w:val="000000" w:themeColor="text1"/>
                <w:sz w:val="20"/>
                <w:szCs w:val="20"/>
              </w:rPr>
              <w:t>x</w:t>
            </w:r>
            <w:r w:rsidRPr="000420CE">
              <w:rPr>
                <w:color w:val="000000" w:themeColor="text1"/>
                <w:sz w:val="20"/>
                <w:szCs w:val="20"/>
              </w:rPr>
              <w:t>) = 2</w:t>
            </w:r>
            <w:r w:rsidRPr="000420CE">
              <w:rPr>
                <w:i/>
                <w:color w:val="000000" w:themeColor="text1"/>
                <w:sz w:val="20"/>
                <w:szCs w:val="20"/>
              </w:rPr>
              <w:t>x</w:t>
            </w:r>
            <w:r w:rsidRPr="000420CE">
              <w:rPr>
                <w:color w:val="000000" w:themeColor="text1"/>
                <w:sz w:val="20"/>
                <w:szCs w:val="20"/>
              </w:rPr>
              <w:t xml:space="preserve"> – 5, a useful method is to rewrite this as </w:t>
            </w:r>
            <w:r w:rsidRPr="000420CE">
              <w:rPr>
                <w:i/>
                <w:color w:val="000000" w:themeColor="text1"/>
                <w:sz w:val="20"/>
                <w:szCs w:val="20"/>
              </w:rPr>
              <w:t xml:space="preserve">y </w:t>
            </w:r>
            <w:r w:rsidRPr="000420CE">
              <w:rPr>
                <w:color w:val="000000" w:themeColor="text1"/>
                <w:sz w:val="20"/>
                <w:szCs w:val="20"/>
              </w:rPr>
              <w:t>= 2</w:t>
            </w:r>
            <w:r w:rsidRPr="000420CE">
              <w:rPr>
                <w:i/>
                <w:color w:val="000000" w:themeColor="text1"/>
                <w:sz w:val="20"/>
                <w:szCs w:val="20"/>
              </w:rPr>
              <w:t>x</w:t>
            </w:r>
            <w:r w:rsidRPr="000420CE">
              <w:rPr>
                <w:color w:val="000000" w:themeColor="text1"/>
                <w:sz w:val="20"/>
                <w:szCs w:val="20"/>
              </w:rPr>
              <w:t xml:space="preserve"> – 5, then to interchange the </w:t>
            </w:r>
            <w:r w:rsidRPr="000420CE">
              <w:rPr>
                <w:i/>
                <w:color w:val="000000" w:themeColor="text1"/>
                <w:sz w:val="20"/>
                <w:szCs w:val="20"/>
              </w:rPr>
              <w:t>x</w:t>
            </w:r>
            <w:r w:rsidRPr="000420CE">
              <w:rPr>
                <w:color w:val="000000" w:themeColor="text1"/>
                <w:sz w:val="20"/>
                <w:szCs w:val="20"/>
              </w:rPr>
              <w:t xml:space="preserve"> and </w:t>
            </w:r>
            <w:r w:rsidRPr="000420CE">
              <w:rPr>
                <w:i/>
                <w:color w:val="000000" w:themeColor="text1"/>
                <w:sz w:val="20"/>
                <w:szCs w:val="20"/>
              </w:rPr>
              <w:t>y</w:t>
            </w:r>
            <w:r w:rsidRPr="000420CE">
              <w:rPr>
                <w:color w:val="000000" w:themeColor="text1"/>
                <w:sz w:val="20"/>
                <w:szCs w:val="20"/>
              </w:rPr>
              <w:t xml:space="preserve"> to get </w:t>
            </w:r>
            <w:r w:rsidRPr="000420CE">
              <w:rPr>
                <w:i/>
                <w:color w:val="000000" w:themeColor="text1"/>
                <w:sz w:val="20"/>
                <w:szCs w:val="20"/>
              </w:rPr>
              <w:t>x</w:t>
            </w:r>
            <w:r w:rsidRPr="000420CE">
              <w:rPr>
                <w:color w:val="000000" w:themeColor="text1"/>
                <w:sz w:val="20"/>
                <w:szCs w:val="20"/>
              </w:rPr>
              <w:t xml:space="preserve"> = 2</w:t>
            </w:r>
            <w:r w:rsidRPr="000420CE">
              <w:rPr>
                <w:i/>
                <w:color w:val="000000" w:themeColor="text1"/>
                <w:sz w:val="20"/>
                <w:szCs w:val="20"/>
              </w:rPr>
              <w:t>y</w:t>
            </w:r>
            <w:r w:rsidRPr="000420CE">
              <w:rPr>
                <w:color w:val="000000" w:themeColor="text1"/>
                <w:sz w:val="20"/>
                <w:szCs w:val="20"/>
              </w:rPr>
              <w:t xml:space="preserve"> – 5, then to make </w:t>
            </w:r>
            <w:r w:rsidRPr="000420CE">
              <w:rPr>
                <w:i/>
                <w:color w:val="000000" w:themeColor="text1"/>
                <w:sz w:val="20"/>
                <w:szCs w:val="20"/>
              </w:rPr>
              <w:t>y</w:t>
            </w:r>
            <w:r w:rsidRPr="000420CE">
              <w:rPr>
                <w:color w:val="000000" w:themeColor="text1"/>
                <w:sz w:val="20"/>
                <w:szCs w:val="20"/>
              </w:rPr>
              <w:t xml:space="preserve"> the subject</w:t>
            </w:r>
            <w:r>
              <w:rPr>
                <w:color w:val="000000" w:themeColor="text1"/>
                <w:sz w:val="20"/>
                <w:szCs w:val="20"/>
              </w:rPr>
              <w:t>:</w:t>
            </w:r>
            <w:r w:rsidRPr="000420CE">
              <w:rPr>
                <w:color w:val="000000" w:themeColor="text1"/>
                <w:sz w:val="20"/>
                <w:szCs w:val="20"/>
              </w:rPr>
              <w:t xml:space="preserve"> </w:t>
            </w:r>
            <w:r w:rsidRPr="000420CE">
              <w:rPr>
                <w:i/>
                <w:color w:val="000000" w:themeColor="text1"/>
                <w:sz w:val="20"/>
                <w:szCs w:val="20"/>
              </w:rPr>
              <w:t>y</w:t>
            </w:r>
            <w:r w:rsidRPr="000420CE">
              <w:rPr>
                <w:color w:val="000000" w:themeColor="text1"/>
                <w:sz w:val="20"/>
                <w:szCs w:val="20"/>
              </w:rPr>
              <w:t xml:space="preserve"> = (</w:t>
            </w:r>
            <w:r w:rsidRPr="000420CE">
              <w:rPr>
                <w:i/>
                <w:color w:val="000000" w:themeColor="text1"/>
                <w:sz w:val="20"/>
                <w:szCs w:val="20"/>
              </w:rPr>
              <w:t>x</w:t>
            </w:r>
            <w:r w:rsidRPr="000420CE">
              <w:rPr>
                <w:color w:val="000000" w:themeColor="text1"/>
                <w:sz w:val="20"/>
                <w:szCs w:val="20"/>
              </w:rPr>
              <w:t xml:space="preserve"> + 5)/2 and finally to rewrite using the inverse function notation as f</w:t>
            </w:r>
            <w:r w:rsidRPr="000420CE">
              <w:rPr>
                <w:color w:val="000000" w:themeColor="text1"/>
                <w:sz w:val="20"/>
                <w:szCs w:val="20"/>
                <w:vertAlign w:val="superscript"/>
              </w:rPr>
              <w:t>-1</w:t>
            </w:r>
            <w:r w:rsidRPr="000420CE">
              <w:rPr>
                <w:color w:val="000000" w:themeColor="text1"/>
                <w:sz w:val="20"/>
                <w:szCs w:val="20"/>
              </w:rPr>
              <w:t>(</w:t>
            </w:r>
            <w:r w:rsidRPr="000420CE">
              <w:rPr>
                <w:i/>
                <w:color w:val="000000" w:themeColor="text1"/>
                <w:sz w:val="20"/>
                <w:szCs w:val="20"/>
              </w:rPr>
              <w:t>x</w:t>
            </w:r>
            <w:r w:rsidRPr="000420CE">
              <w:rPr>
                <w:color w:val="000000" w:themeColor="text1"/>
                <w:sz w:val="20"/>
                <w:szCs w:val="20"/>
              </w:rPr>
              <w:t>) = (</w:t>
            </w:r>
            <w:r w:rsidRPr="000420CE">
              <w:rPr>
                <w:i/>
                <w:color w:val="000000" w:themeColor="text1"/>
                <w:sz w:val="20"/>
                <w:szCs w:val="20"/>
              </w:rPr>
              <w:t>x</w:t>
            </w:r>
            <w:r w:rsidRPr="000420CE">
              <w:rPr>
                <w:color w:val="000000" w:themeColor="text1"/>
                <w:sz w:val="20"/>
                <w:szCs w:val="20"/>
              </w:rPr>
              <w:t xml:space="preserve"> + 5)/2.</w:t>
            </w:r>
          </w:p>
          <w:p w14:paraId="00E0A5CD" w14:textId="77777777" w:rsidR="00736501" w:rsidRPr="000420CE" w:rsidRDefault="00736501" w:rsidP="001F0725">
            <w:pPr>
              <w:pStyle w:val="TableParagraph"/>
              <w:shd w:val="clear" w:color="auto" w:fill="FEEFE6"/>
              <w:ind w:left="0"/>
              <w:rPr>
                <w:color w:val="000000" w:themeColor="text1"/>
                <w:sz w:val="20"/>
                <w:szCs w:val="20"/>
              </w:rPr>
            </w:pPr>
          </w:p>
          <w:p w14:paraId="45454CC4" w14:textId="77777777" w:rsidR="00736501" w:rsidRPr="000420CE" w:rsidRDefault="00736501" w:rsidP="001F0725">
            <w:pPr>
              <w:pStyle w:val="TableParagraph"/>
              <w:shd w:val="clear" w:color="auto" w:fill="FEEFE6"/>
              <w:spacing w:before="15"/>
              <w:ind w:left="0"/>
              <w:rPr>
                <w:color w:val="000000" w:themeColor="text1"/>
                <w:sz w:val="20"/>
                <w:szCs w:val="20"/>
              </w:rPr>
            </w:pPr>
            <w:r w:rsidRPr="000420CE">
              <w:rPr>
                <w:color w:val="000000" w:themeColor="text1"/>
                <w:sz w:val="20"/>
                <w:szCs w:val="20"/>
              </w:rPr>
              <w:t>Using linear and/or quadratic functions, f(</w:t>
            </w:r>
            <w:r w:rsidRPr="000420CE">
              <w:rPr>
                <w:i/>
                <w:color w:val="000000" w:themeColor="text1"/>
                <w:sz w:val="20"/>
                <w:szCs w:val="20"/>
              </w:rPr>
              <w:t>x</w:t>
            </w:r>
            <w:r w:rsidRPr="000420CE">
              <w:rPr>
                <w:color w:val="000000" w:themeColor="text1"/>
                <w:sz w:val="20"/>
                <w:szCs w:val="20"/>
              </w:rPr>
              <w:t>) and g(</w:t>
            </w:r>
            <w:r w:rsidRPr="000420CE">
              <w:rPr>
                <w:i/>
                <w:color w:val="000000" w:themeColor="text1"/>
                <w:sz w:val="20"/>
                <w:szCs w:val="20"/>
              </w:rPr>
              <w:t>x</w:t>
            </w:r>
            <w:r w:rsidRPr="000420CE">
              <w:rPr>
                <w:color w:val="000000" w:themeColor="text1"/>
                <w:sz w:val="20"/>
                <w:szCs w:val="20"/>
              </w:rPr>
              <w:t>), show learners how to form composite functions such as gf(</w:t>
            </w:r>
            <w:r w:rsidRPr="000420CE">
              <w:rPr>
                <w:i/>
                <w:color w:val="000000" w:themeColor="text1"/>
                <w:sz w:val="20"/>
                <w:szCs w:val="20"/>
              </w:rPr>
              <w:t>x</w:t>
            </w:r>
            <w:r w:rsidRPr="000420CE">
              <w:rPr>
                <w:color w:val="000000" w:themeColor="text1"/>
                <w:sz w:val="20"/>
                <w:szCs w:val="20"/>
              </w:rPr>
              <w:t xml:space="preserve">), and how to evaluate them for specific values of </w:t>
            </w:r>
            <w:r w:rsidRPr="000420CE">
              <w:rPr>
                <w:i/>
                <w:color w:val="000000" w:themeColor="text1"/>
                <w:sz w:val="20"/>
                <w:szCs w:val="20"/>
              </w:rPr>
              <w:t>x</w:t>
            </w:r>
            <w:r w:rsidRPr="000420CE">
              <w:rPr>
                <w:color w:val="000000" w:themeColor="text1"/>
                <w:sz w:val="20"/>
                <w:szCs w:val="20"/>
              </w:rPr>
              <w:t>. Ask learners to investigate for a variety of different functions gf(</w:t>
            </w:r>
            <w:r w:rsidRPr="000420CE">
              <w:rPr>
                <w:i/>
                <w:color w:val="000000" w:themeColor="text1"/>
                <w:sz w:val="20"/>
                <w:szCs w:val="20"/>
              </w:rPr>
              <w:t>x</w:t>
            </w:r>
            <w:r w:rsidRPr="000420CE">
              <w:rPr>
                <w:color w:val="000000" w:themeColor="text1"/>
                <w:sz w:val="20"/>
                <w:szCs w:val="20"/>
              </w:rPr>
              <w:t xml:space="preserve">) and </w:t>
            </w:r>
            <w:proofErr w:type="spellStart"/>
            <w:r w:rsidRPr="000420CE">
              <w:rPr>
                <w:color w:val="000000" w:themeColor="text1"/>
                <w:sz w:val="20"/>
                <w:szCs w:val="20"/>
              </w:rPr>
              <w:t>fg</w:t>
            </w:r>
            <w:proofErr w:type="spellEnd"/>
            <w:r w:rsidRPr="000420CE">
              <w:rPr>
                <w:color w:val="000000" w:themeColor="text1"/>
                <w:sz w:val="20"/>
                <w:szCs w:val="20"/>
              </w:rPr>
              <w:t>(</w:t>
            </w:r>
            <w:r w:rsidRPr="000420CE">
              <w:rPr>
                <w:i/>
                <w:color w:val="000000" w:themeColor="text1"/>
                <w:sz w:val="20"/>
                <w:szCs w:val="20"/>
              </w:rPr>
              <w:t>x</w:t>
            </w:r>
            <w:r w:rsidRPr="000420CE">
              <w:rPr>
                <w:color w:val="000000" w:themeColor="text1"/>
                <w:sz w:val="20"/>
                <w:szCs w:val="20"/>
              </w:rPr>
              <w:t>) to see that these are often not the same. Emphasise that it is important that learners know the correct order to apply the functions.</w:t>
            </w:r>
          </w:p>
          <w:p w14:paraId="0E9EC3E3" w14:textId="77777777" w:rsidR="00736501" w:rsidRPr="000420CE" w:rsidRDefault="00736501" w:rsidP="001F0725">
            <w:pPr>
              <w:pStyle w:val="TableParagraph"/>
              <w:shd w:val="clear" w:color="auto" w:fill="FEEFE6"/>
              <w:ind w:left="0"/>
              <w:rPr>
                <w:color w:val="000000" w:themeColor="text1"/>
                <w:sz w:val="20"/>
                <w:szCs w:val="20"/>
              </w:rPr>
            </w:pPr>
          </w:p>
          <w:p w14:paraId="7BCDA1BF" w14:textId="77777777" w:rsidR="00736501" w:rsidRPr="000420CE" w:rsidRDefault="00736501" w:rsidP="001F0725">
            <w:pPr>
              <w:pStyle w:val="TableParagraph"/>
              <w:shd w:val="clear" w:color="auto" w:fill="FEEFE6"/>
              <w:ind w:left="0"/>
              <w:rPr>
                <w:color w:val="000000" w:themeColor="text1"/>
                <w:sz w:val="20"/>
                <w:szCs w:val="20"/>
              </w:rPr>
            </w:pPr>
            <w:r w:rsidRPr="000420CE">
              <w:rPr>
                <w:color w:val="000000" w:themeColor="text1"/>
                <w:sz w:val="20"/>
                <w:szCs w:val="20"/>
              </w:rPr>
              <w:t xml:space="preserve">Provide learners with examples and questions, either prepared yourself or from textbooks. </w:t>
            </w:r>
          </w:p>
          <w:p w14:paraId="1AC304C4" w14:textId="77777777" w:rsidR="00736501" w:rsidRPr="000420CE" w:rsidRDefault="00736501" w:rsidP="001F0725">
            <w:pPr>
              <w:pStyle w:val="TableParagraph"/>
              <w:shd w:val="clear" w:color="auto" w:fill="FEEFE6"/>
              <w:ind w:left="0"/>
              <w:rPr>
                <w:color w:val="000000" w:themeColor="text1"/>
                <w:sz w:val="20"/>
                <w:szCs w:val="20"/>
              </w:rPr>
            </w:pPr>
          </w:p>
          <w:p w14:paraId="469A87BA" w14:textId="77777777" w:rsidR="00736501" w:rsidRDefault="00736501" w:rsidP="001F0725">
            <w:pPr>
              <w:shd w:val="clear" w:color="auto" w:fill="FEEFE6"/>
              <w:autoSpaceDE w:val="0"/>
              <w:autoSpaceDN w:val="0"/>
              <w:adjustRightInd w:val="0"/>
              <w:rPr>
                <w:rFonts w:cs="Arial"/>
                <w:b/>
                <w:bCs/>
                <w:color w:val="000000" w:themeColor="text1"/>
                <w:szCs w:val="20"/>
              </w:rPr>
            </w:pPr>
            <w:r w:rsidRPr="00931E01">
              <w:rPr>
                <w:rFonts w:cs="Arial"/>
                <w:color w:val="000000" w:themeColor="text1"/>
                <w:szCs w:val="20"/>
              </w:rPr>
              <w:t>The video ‘Finding inverse functions: linear’ on the Khan academy website (</w:t>
            </w:r>
            <w:hyperlink r:id="rId214">
              <w:r w:rsidRPr="00931E01">
                <w:rPr>
                  <w:rStyle w:val="Hyperlink1"/>
                  <w:rFonts w:ascii="Arial" w:hAnsi="Arial" w:cs="Arial"/>
                  <w:szCs w:val="20"/>
                </w:rPr>
                <w:t>www.khanacademy.org</w:t>
              </w:r>
            </w:hyperlink>
            <w:r w:rsidRPr="00931E01">
              <w:rPr>
                <w:rFonts w:cs="Arial"/>
                <w:color w:val="000000" w:themeColor="text1"/>
                <w:szCs w:val="20"/>
              </w:rPr>
              <w:t xml:space="preserve">) also talks about what the graph of an inverse function looks like. Knowing that the graph of an inverse function is a reflection in the line </w:t>
            </w:r>
            <w:r w:rsidRPr="00931E01">
              <w:rPr>
                <w:rFonts w:cs="Arial"/>
                <w:i/>
                <w:color w:val="000000" w:themeColor="text1"/>
                <w:szCs w:val="20"/>
              </w:rPr>
              <w:t xml:space="preserve">y </w:t>
            </w:r>
            <w:r w:rsidRPr="00931E01">
              <w:rPr>
                <w:rFonts w:cs="Arial"/>
                <w:color w:val="000000" w:themeColor="text1"/>
                <w:szCs w:val="20"/>
              </w:rPr>
              <w:t xml:space="preserve">= </w:t>
            </w:r>
            <w:r w:rsidRPr="00931E01">
              <w:rPr>
                <w:rFonts w:cs="Arial"/>
                <w:i/>
                <w:color w:val="000000" w:themeColor="text1"/>
                <w:szCs w:val="20"/>
              </w:rPr>
              <w:t xml:space="preserve">x </w:t>
            </w:r>
            <w:r w:rsidRPr="00931E01">
              <w:rPr>
                <w:rFonts w:cs="Arial"/>
                <w:color w:val="000000" w:themeColor="text1"/>
                <w:szCs w:val="20"/>
              </w:rPr>
              <w:t>is a useful extension for more able learners.</w:t>
            </w:r>
            <w:r>
              <w:rPr>
                <w:rFonts w:cs="Arial"/>
                <w:color w:val="000000" w:themeColor="text1"/>
                <w:szCs w:val="20"/>
              </w:rPr>
              <w:t xml:space="preserve"> </w:t>
            </w:r>
            <w:r w:rsidRPr="00CD4230">
              <w:rPr>
                <w:rFonts w:cs="Arial"/>
                <w:b/>
                <w:color w:val="000000" w:themeColor="text1"/>
                <w:szCs w:val="20"/>
              </w:rPr>
              <w:t>(E)</w:t>
            </w:r>
          </w:p>
          <w:p w14:paraId="3155D113" w14:textId="77777777" w:rsidR="00736501" w:rsidRDefault="00736501" w:rsidP="001F0725">
            <w:pPr>
              <w:shd w:val="clear" w:color="auto" w:fill="FEEFE6"/>
              <w:autoSpaceDE w:val="0"/>
              <w:autoSpaceDN w:val="0"/>
              <w:adjustRightInd w:val="0"/>
              <w:rPr>
                <w:rFonts w:cs="Arial"/>
                <w:b/>
                <w:bCs/>
                <w:color w:val="000000" w:themeColor="text1"/>
                <w:szCs w:val="20"/>
              </w:rPr>
            </w:pPr>
          </w:p>
          <w:p w14:paraId="44428BF6" w14:textId="77777777" w:rsidR="00736501" w:rsidRPr="000F5DD7" w:rsidRDefault="00736501" w:rsidP="001F0725">
            <w:pPr>
              <w:pStyle w:val="TableParagraph"/>
              <w:shd w:val="clear" w:color="auto" w:fill="FEEFE6"/>
              <w:ind w:left="0"/>
              <w:rPr>
                <w:b/>
                <w:bCs/>
                <w:i/>
                <w:szCs w:val="20"/>
              </w:rPr>
            </w:pPr>
            <w:r w:rsidRPr="001B42A8">
              <w:rPr>
                <w:color w:val="000000" w:themeColor="text1"/>
                <w:sz w:val="20"/>
                <w:szCs w:val="20"/>
              </w:rPr>
              <w:t>Learners</w:t>
            </w:r>
            <w:r w:rsidRPr="00016213">
              <w:rPr>
                <w:szCs w:val="20"/>
              </w:rPr>
              <w:t xml:space="preserve"> </w:t>
            </w:r>
            <w:r w:rsidRPr="001B42A8">
              <w:rPr>
                <w:color w:val="000000" w:themeColor="text1"/>
                <w:sz w:val="20"/>
                <w:szCs w:val="20"/>
              </w:rPr>
              <w:t>investigate or research functions to find examples where the inverse function does not work for all values</w:t>
            </w:r>
            <w:r>
              <w:rPr>
                <w:szCs w:val="20"/>
              </w:rPr>
              <w:t xml:space="preserve">. </w:t>
            </w:r>
            <w:r w:rsidRPr="001B42A8">
              <w:rPr>
                <w:b/>
                <w:bCs/>
                <w:sz w:val="20"/>
                <w:szCs w:val="20"/>
              </w:rPr>
              <w:t>(E)</w:t>
            </w:r>
          </w:p>
        </w:tc>
      </w:tr>
      <w:tr w:rsidR="00704835" w:rsidRPr="00DB2C1F" w14:paraId="01530D4F" w14:textId="77777777" w:rsidTr="001B42A8">
        <w:tblPrEx>
          <w:tblCellMar>
            <w:top w:w="0" w:type="dxa"/>
            <w:bottom w:w="0" w:type="dxa"/>
          </w:tblCellMar>
        </w:tblPrEx>
        <w:trPr>
          <w:trHeight w:val="487"/>
        </w:trPr>
        <w:tc>
          <w:tcPr>
            <w:tcW w:w="2552" w:type="dxa"/>
            <w:tcMar>
              <w:top w:w="113" w:type="dxa"/>
              <w:bottom w:w="113" w:type="dxa"/>
            </w:tcMar>
          </w:tcPr>
          <w:p w14:paraId="5C97C8A7" w14:textId="5EED0AC3" w:rsidR="00704835" w:rsidRPr="009C36A9" w:rsidRDefault="00704835" w:rsidP="009C36A9">
            <w:pPr>
              <w:pStyle w:val="BodyText"/>
              <w:rPr>
                <w:shd w:val="clear" w:color="auto" w:fill="FEEFE6"/>
                <w:lang w:eastAsia="en-GB"/>
              </w:rPr>
            </w:pPr>
            <w:r w:rsidRPr="005F6B5E">
              <w:rPr>
                <w:shd w:val="clear" w:color="auto" w:fill="FEEFE6"/>
                <w:lang w:eastAsia="en-GB"/>
              </w:rPr>
              <w:t>E9.7</w:t>
            </w:r>
            <w:r w:rsidR="008A57E9">
              <w:rPr>
                <w:shd w:val="clear" w:color="auto" w:fill="FEEFE6"/>
                <w:lang w:eastAsia="en-GB"/>
              </w:rPr>
              <w:t xml:space="preserve"> </w:t>
            </w:r>
            <w:r w:rsidR="008A57E9" w:rsidRPr="008A57E9">
              <w:rPr>
                <w:shd w:val="clear" w:color="auto" w:fill="FEEFE6"/>
                <w:lang w:eastAsia="en-GB"/>
              </w:rPr>
              <w:t>Histograms</w:t>
            </w:r>
          </w:p>
        </w:tc>
        <w:tc>
          <w:tcPr>
            <w:tcW w:w="2126" w:type="dxa"/>
            <w:tcMar>
              <w:top w:w="113" w:type="dxa"/>
              <w:bottom w:w="113" w:type="dxa"/>
            </w:tcMar>
          </w:tcPr>
          <w:p w14:paraId="45F99B04" w14:textId="77777777" w:rsidR="00704835" w:rsidRPr="00CB4AF7" w:rsidRDefault="00704835" w:rsidP="008D39B7">
            <w:pPr>
              <w:pStyle w:val="ListParagraph"/>
              <w:numPr>
                <w:ilvl w:val="0"/>
                <w:numId w:val="77"/>
              </w:numPr>
              <w:shd w:val="clear" w:color="auto" w:fill="FEEFE6"/>
              <w:autoSpaceDE w:val="0"/>
              <w:autoSpaceDN w:val="0"/>
              <w:adjustRightInd w:val="0"/>
              <w:ind w:left="323" w:hanging="283"/>
              <w:rPr>
                <w:lang w:eastAsia="en-GB"/>
              </w:rPr>
            </w:pPr>
            <w:r w:rsidRPr="008A57E9">
              <w:rPr>
                <w:rFonts w:cs="Arial"/>
                <w:lang w:eastAsia="en-GB"/>
              </w:rPr>
              <w:t>Draw and interpret histograms.</w:t>
            </w:r>
          </w:p>
          <w:p w14:paraId="13BCB4F5" w14:textId="77777777" w:rsidR="00704835" w:rsidRDefault="00704835" w:rsidP="008A57E9">
            <w:pPr>
              <w:pStyle w:val="BodyText"/>
              <w:ind w:left="323" w:hanging="283"/>
              <w:rPr>
                <w:lang w:eastAsia="en-GB"/>
              </w:rPr>
            </w:pPr>
          </w:p>
          <w:p w14:paraId="4976DFF0" w14:textId="77777777" w:rsidR="00704835" w:rsidRPr="00674321" w:rsidRDefault="00704835" w:rsidP="008D39B7">
            <w:pPr>
              <w:pStyle w:val="ListParagraph"/>
              <w:numPr>
                <w:ilvl w:val="0"/>
                <w:numId w:val="77"/>
              </w:numPr>
              <w:shd w:val="clear" w:color="auto" w:fill="FEEFE6"/>
              <w:autoSpaceDE w:val="0"/>
              <w:autoSpaceDN w:val="0"/>
              <w:adjustRightInd w:val="0"/>
              <w:ind w:left="323" w:hanging="283"/>
              <w:rPr>
                <w:lang w:eastAsia="en-GB"/>
              </w:rPr>
            </w:pPr>
            <w:r w:rsidRPr="008A57E9">
              <w:rPr>
                <w:rFonts w:cs="Arial"/>
                <w:lang w:eastAsia="en-GB"/>
              </w:rPr>
              <w:t>Calculate with frequency density.</w:t>
            </w:r>
          </w:p>
        </w:tc>
        <w:tc>
          <w:tcPr>
            <w:tcW w:w="9923" w:type="dxa"/>
            <w:tcMar>
              <w:top w:w="113" w:type="dxa"/>
              <w:bottom w:w="113" w:type="dxa"/>
            </w:tcMar>
          </w:tcPr>
          <w:p w14:paraId="7079D838" w14:textId="77777777" w:rsidR="00704835" w:rsidRPr="00420B71" w:rsidRDefault="00704835" w:rsidP="001B42A8">
            <w:pPr>
              <w:shd w:val="clear" w:color="auto" w:fill="FEEFE6"/>
              <w:autoSpaceDE w:val="0"/>
              <w:autoSpaceDN w:val="0"/>
              <w:adjustRightInd w:val="0"/>
              <w:rPr>
                <w:rFonts w:cs="Arial"/>
                <w:szCs w:val="20"/>
                <w:lang w:eastAsia="en-GB"/>
              </w:rPr>
            </w:pPr>
            <w:r w:rsidRPr="00420B71">
              <w:rPr>
                <w:rFonts w:cs="Arial"/>
                <w:szCs w:val="20"/>
                <w:lang w:eastAsia="en-GB"/>
              </w:rPr>
              <w:t>Use an example to show how discrete data can be grouped into equal classes. Draw a histogram to illustrate the data (</w:t>
            </w:r>
            <w:proofErr w:type="gramStart"/>
            <w:r w:rsidRPr="00420B71">
              <w:rPr>
                <w:rFonts w:cs="Arial"/>
                <w:szCs w:val="20"/>
                <w:lang w:eastAsia="en-GB"/>
              </w:rPr>
              <w:t>i.e.</w:t>
            </w:r>
            <w:proofErr w:type="gramEnd"/>
            <w:r w:rsidRPr="00420B71">
              <w:rPr>
                <w:rFonts w:cs="Arial"/>
                <w:szCs w:val="20"/>
                <w:lang w:eastAsia="en-GB"/>
              </w:rPr>
              <w:t xml:space="preserve"> with a continuous scale along the horizontal axis). Point out that this information could also be displayed in a bar chart (</w:t>
            </w:r>
            <w:proofErr w:type="gramStart"/>
            <w:r w:rsidRPr="00420B71">
              <w:rPr>
                <w:rFonts w:cs="Arial"/>
                <w:szCs w:val="20"/>
                <w:lang w:eastAsia="en-GB"/>
              </w:rPr>
              <w:t>i.e.</w:t>
            </w:r>
            <w:proofErr w:type="gramEnd"/>
            <w:r w:rsidRPr="00420B71">
              <w:rPr>
                <w:rFonts w:cs="Arial"/>
                <w:szCs w:val="20"/>
                <w:lang w:eastAsia="en-GB"/>
              </w:rPr>
              <w:t xml:space="preserve"> with bars separated) because data is discrete. </w:t>
            </w:r>
          </w:p>
          <w:p w14:paraId="0D68DAFA" w14:textId="77777777" w:rsidR="00704835" w:rsidRDefault="00704835" w:rsidP="001B42A8">
            <w:pPr>
              <w:shd w:val="clear" w:color="auto" w:fill="FEEFE6"/>
              <w:autoSpaceDE w:val="0"/>
              <w:autoSpaceDN w:val="0"/>
              <w:adjustRightInd w:val="0"/>
              <w:rPr>
                <w:rFonts w:cs="Arial"/>
                <w:szCs w:val="20"/>
                <w:lang w:eastAsia="en-GB"/>
              </w:rPr>
            </w:pPr>
          </w:p>
          <w:p w14:paraId="0AA55B67" w14:textId="77777777" w:rsidR="00704835" w:rsidRDefault="00704835" w:rsidP="001B42A8">
            <w:pPr>
              <w:shd w:val="clear" w:color="auto" w:fill="FEEFE6"/>
              <w:autoSpaceDE w:val="0"/>
              <w:autoSpaceDN w:val="0"/>
              <w:adjustRightInd w:val="0"/>
              <w:rPr>
                <w:rFonts w:cs="Arial"/>
                <w:szCs w:val="20"/>
                <w:lang w:eastAsia="en-GB"/>
              </w:rPr>
            </w:pPr>
            <w:r w:rsidRPr="003B7B68">
              <w:rPr>
                <w:rFonts w:cs="Arial"/>
                <w:szCs w:val="20"/>
                <w:lang w:eastAsia="en-GB"/>
              </w:rPr>
              <w:t xml:space="preserve">Record sets of continuous data, </w:t>
            </w:r>
            <w:proofErr w:type="gramStart"/>
            <w:r w:rsidRPr="003B7B68">
              <w:rPr>
                <w:rFonts w:cs="Arial"/>
                <w:szCs w:val="20"/>
                <w:lang w:eastAsia="en-GB"/>
              </w:rPr>
              <w:t>e.g.</w:t>
            </w:r>
            <w:proofErr w:type="gramEnd"/>
            <w:r w:rsidRPr="003B7B68">
              <w:rPr>
                <w:rFonts w:cs="Arial"/>
                <w:szCs w:val="20"/>
                <w:lang w:eastAsia="en-GB"/>
              </w:rPr>
              <w:t xml:space="preserve"> heights, masses, etc., in grouped frequency tables. Use examples that illustrate equal class widths an</w:t>
            </w:r>
            <w:r>
              <w:rPr>
                <w:rFonts w:cs="Arial"/>
                <w:szCs w:val="20"/>
                <w:lang w:eastAsia="en-GB"/>
              </w:rPr>
              <w:t xml:space="preserve">d </w:t>
            </w:r>
            <w:r w:rsidRPr="005F6B5E">
              <w:rPr>
                <w:rFonts w:cs="Arial"/>
                <w:szCs w:val="20"/>
                <w:lang w:eastAsia="en-GB"/>
              </w:rPr>
              <w:t>unequal class widths.</w:t>
            </w:r>
            <w:r w:rsidRPr="003B7B68">
              <w:rPr>
                <w:rFonts w:cs="Arial"/>
                <w:szCs w:val="20"/>
                <w:lang w:eastAsia="en-GB"/>
              </w:rPr>
              <w:t xml:space="preserve"> Draw the corresponding histograms. Emphasi</w:t>
            </w:r>
            <w:r>
              <w:rPr>
                <w:rFonts w:cs="Arial"/>
                <w:szCs w:val="20"/>
                <w:lang w:eastAsia="en-GB"/>
              </w:rPr>
              <w:t>s</w:t>
            </w:r>
            <w:r w:rsidRPr="003B7B68">
              <w:rPr>
                <w:rFonts w:cs="Arial"/>
                <w:szCs w:val="20"/>
                <w:lang w:eastAsia="en-GB"/>
              </w:rPr>
              <w:t>e that for continuous data</w:t>
            </w:r>
            <w:r>
              <w:rPr>
                <w:rFonts w:cs="Arial"/>
                <w:szCs w:val="20"/>
                <w:lang w:eastAsia="en-GB"/>
              </w:rPr>
              <w:t>,</w:t>
            </w:r>
            <w:r w:rsidRPr="003B7B68">
              <w:rPr>
                <w:rFonts w:cs="Arial"/>
                <w:szCs w:val="20"/>
                <w:lang w:eastAsia="en-GB"/>
              </w:rPr>
              <w:t xml:space="preserve"> bars of a histogram must touch. </w:t>
            </w:r>
          </w:p>
          <w:p w14:paraId="04B022D6" w14:textId="77777777" w:rsidR="00704835" w:rsidRDefault="00704835" w:rsidP="001B42A8">
            <w:pPr>
              <w:shd w:val="clear" w:color="auto" w:fill="FEEFE6"/>
              <w:autoSpaceDE w:val="0"/>
              <w:autoSpaceDN w:val="0"/>
              <w:adjustRightInd w:val="0"/>
              <w:rPr>
                <w:rFonts w:cs="Arial"/>
                <w:szCs w:val="20"/>
                <w:lang w:eastAsia="en-GB"/>
              </w:rPr>
            </w:pPr>
          </w:p>
          <w:p w14:paraId="743529DB" w14:textId="77777777" w:rsidR="00704835" w:rsidRDefault="00704835" w:rsidP="001B42A8">
            <w:pPr>
              <w:shd w:val="clear" w:color="auto" w:fill="FEEFE6"/>
              <w:autoSpaceDE w:val="0"/>
              <w:autoSpaceDN w:val="0"/>
              <w:adjustRightInd w:val="0"/>
              <w:rPr>
                <w:rFonts w:cs="Arial"/>
                <w:szCs w:val="20"/>
                <w:lang w:eastAsia="en-GB"/>
              </w:rPr>
            </w:pPr>
            <w:r>
              <w:rPr>
                <w:rFonts w:cs="Arial"/>
                <w:szCs w:val="20"/>
                <w:lang w:eastAsia="en-GB"/>
              </w:rPr>
              <w:t>Use the</w:t>
            </w:r>
            <w:r w:rsidRPr="003B7B68">
              <w:rPr>
                <w:rFonts w:cs="Arial"/>
                <w:szCs w:val="20"/>
                <w:lang w:eastAsia="en-GB"/>
              </w:rPr>
              <w:t xml:space="preserve"> section on bar charts and histograms</w:t>
            </w:r>
            <w:r>
              <w:rPr>
                <w:rFonts w:cs="Arial"/>
                <w:szCs w:val="20"/>
                <w:lang w:eastAsia="en-GB"/>
              </w:rPr>
              <w:t xml:space="preserve"> at </w:t>
            </w:r>
            <w:hyperlink r:id="rId215" w:history="1">
              <w:r w:rsidRPr="004B6BA1">
                <w:rPr>
                  <w:rStyle w:val="Hyperlink1"/>
                  <w:rFonts w:ascii="Arial" w:hAnsi="Arial"/>
                </w:rPr>
                <w:t>mrbartonmaths.com</w:t>
              </w:r>
            </w:hyperlink>
            <w:r w:rsidRPr="003B7B68">
              <w:rPr>
                <w:rFonts w:cs="Arial"/>
                <w:szCs w:val="20"/>
                <w:lang w:eastAsia="en-GB"/>
              </w:rPr>
              <w:t>.</w:t>
            </w:r>
            <w:r>
              <w:rPr>
                <w:rFonts w:cs="Arial"/>
                <w:szCs w:val="20"/>
                <w:lang w:eastAsia="en-GB"/>
              </w:rPr>
              <w:t xml:space="preserve"> (</w:t>
            </w:r>
            <w:r w:rsidRPr="003B7B68">
              <w:rPr>
                <w:rFonts w:cs="Arial"/>
                <w:szCs w:val="20"/>
                <w:lang w:eastAsia="en-GB"/>
              </w:rPr>
              <w:t xml:space="preserve">‘The Maths E-Book of Notes and </w:t>
            </w:r>
            <w:r w:rsidRPr="003B7B68">
              <w:rPr>
                <w:rFonts w:cs="Arial"/>
                <w:szCs w:val="20"/>
                <w:lang w:eastAsia="en-GB"/>
              </w:rPr>
              <w:lastRenderedPageBreak/>
              <w:t>Examples’</w:t>
            </w:r>
            <w:r>
              <w:rPr>
                <w:rFonts w:cs="Arial"/>
                <w:szCs w:val="20"/>
                <w:lang w:eastAsia="en-GB"/>
              </w:rPr>
              <w:t>)</w:t>
            </w:r>
            <w:r w:rsidRPr="003B7B68">
              <w:rPr>
                <w:rFonts w:cs="Arial"/>
                <w:szCs w:val="20"/>
                <w:lang w:eastAsia="en-GB"/>
              </w:rPr>
              <w:t xml:space="preserve"> to illustrate why frequency density is a fairer way to represent data than frequency on the vertical axis. Label the vertical axis of a histogram as ‘frequency density’ and show that the area of each bar is proportional to the frequency. Show how to calculate frequency densities from a frequency table with grouped data and how to calculate frequencies from a given histogram. </w:t>
            </w:r>
          </w:p>
          <w:p w14:paraId="3693A6A7" w14:textId="77777777" w:rsidR="00704835" w:rsidRDefault="00704835" w:rsidP="001B42A8">
            <w:pPr>
              <w:shd w:val="clear" w:color="auto" w:fill="FEEFE6"/>
              <w:autoSpaceDE w:val="0"/>
              <w:autoSpaceDN w:val="0"/>
              <w:adjustRightInd w:val="0"/>
              <w:rPr>
                <w:rFonts w:cs="Arial"/>
                <w:szCs w:val="20"/>
                <w:lang w:eastAsia="en-GB"/>
              </w:rPr>
            </w:pPr>
          </w:p>
          <w:p w14:paraId="596D2451" w14:textId="77777777" w:rsidR="00704835" w:rsidRPr="00C37703" w:rsidRDefault="00704835" w:rsidP="001B42A8">
            <w:pPr>
              <w:shd w:val="clear" w:color="auto" w:fill="FEEFE6"/>
              <w:autoSpaceDE w:val="0"/>
              <w:autoSpaceDN w:val="0"/>
              <w:adjustRightInd w:val="0"/>
              <w:rPr>
                <w:rFonts w:cs="Arial"/>
                <w:b/>
                <w:bCs/>
                <w:szCs w:val="20"/>
                <w:lang w:eastAsia="en-GB"/>
              </w:rPr>
            </w:pPr>
            <w:r w:rsidRPr="00016213">
              <w:rPr>
                <w:rFonts w:eastAsia="Arial" w:cs="Arial"/>
                <w:szCs w:val="20"/>
              </w:rPr>
              <w:t xml:space="preserve">Ask learners to consider how they could estimate the median value from a </w:t>
            </w:r>
            <w:r w:rsidRPr="005F6B5E">
              <w:rPr>
                <w:rFonts w:cs="Arial"/>
                <w:szCs w:val="20"/>
                <w:lang w:eastAsia="en-GB"/>
              </w:rPr>
              <w:t>histogram</w:t>
            </w:r>
            <w:r w:rsidRPr="00016213">
              <w:rPr>
                <w:rFonts w:eastAsia="Arial" w:cs="Arial"/>
                <w:szCs w:val="20"/>
              </w:rPr>
              <w:t>.</w:t>
            </w:r>
            <w:r>
              <w:rPr>
                <w:rFonts w:eastAsia="Arial" w:cs="Arial"/>
                <w:szCs w:val="20"/>
              </w:rPr>
              <w:t xml:space="preserve"> </w:t>
            </w:r>
            <w:r w:rsidRPr="00CD4230">
              <w:rPr>
                <w:rFonts w:eastAsia="Arial" w:cs="Arial"/>
                <w:b/>
                <w:szCs w:val="20"/>
              </w:rPr>
              <w:t>(E)</w:t>
            </w:r>
          </w:p>
          <w:p w14:paraId="4B17147D" w14:textId="77777777" w:rsidR="00704835" w:rsidRDefault="00704835" w:rsidP="001B42A8">
            <w:pPr>
              <w:pStyle w:val="BodyText"/>
              <w:rPr>
                <w:i/>
              </w:rPr>
            </w:pPr>
          </w:p>
          <w:tbl>
            <w:tblPr>
              <w:tblStyle w:val="TableGrid"/>
              <w:tblW w:w="0" w:type="auto"/>
              <w:tblLayout w:type="fixed"/>
              <w:tblLook w:val="04A0" w:firstRow="1" w:lastRow="0" w:firstColumn="1" w:lastColumn="0" w:noHBand="0" w:noVBand="1"/>
            </w:tblPr>
            <w:tblGrid>
              <w:gridCol w:w="1809"/>
              <w:gridCol w:w="6158"/>
            </w:tblGrid>
            <w:tr w:rsidR="00704835" w:rsidRPr="00420B71" w14:paraId="4BFB2AA6"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4F79C9D0" w14:textId="77777777" w:rsidR="00704835" w:rsidRPr="00420B71" w:rsidRDefault="00704835" w:rsidP="001B42A8">
                  <w:pPr>
                    <w:rPr>
                      <w:rFonts w:cs="Arial"/>
                      <w:spacing w:val="-1"/>
                      <w:szCs w:val="20"/>
                    </w:rPr>
                  </w:pPr>
                  <w:r w:rsidRPr="00420B71">
                    <w:rPr>
                      <w:rFonts w:cs="Arial"/>
                      <w:color w:val="FFFFFF" w:themeColor="background1"/>
                      <w:spacing w:val="-1"/>
                      <w:szCs w:val="20"/>
                    </w:rPr>
                    <w:t>Resource Plus</w:t>
                  </w:r>
                </w:p>
              </w:tc>
              <w:tc>
                <w:tcPr>
                  <w:tcW w:w="6158" w:type="dxa"/>
                  <w:tcBorders>
                    <w:top w:val="nil"/>
                    <w:left w:val="single" w:sz="4" w:space="0" w:color="43B6E6"/>
                    <w:bottom w:val="single" w:sz="4" w:space="0" w:color="43B6E6"/>
                    <w:right w:val="nil"/>
                  </w:tcBorders>
                </w:tcPr>
                <w:p w14:paraId="0E401891" w14:textId="77777777" w:rsidR="00704835" w:rsidRPr="00420B71" w:rsidRDefault="00704835" w:rsidP="001B42A8">
                  <w:pPr>
                    <w:rPr>
                      <w:rFonts w:cs="Arial"/>
                      <w:spacing w:val="-1"/>
                      <w:szCs w:val="20"/>
                    </w:rPr>
                  </w:pPr>
                  <w:r w:rsidRPr="00420B71">
                    <w:rPr>
                      <w:rFonts w:cs="Arial"/>
                      <w:spacing w:val="-1"/>
                      <w:szCs w:val="20"/>
                    </w:rPr>
                    <w:t xml:space="preserve"> </w:t>
                  </w:r>
                </w:p>
              </w:tc>
            </w:tr>
            <w:tr w:rsidR="00704835" w:rsidRPr="00420B71" w14:paraId="0A6A0691" w14:textId="77777777" w:rsidTr="001B42A8">
              <w:tc>
                <w:tcPr>
                  <w:tcW w:w="7967" w:type="dxa"/>
                  <w:gridSpan w:val="2"/>
                  <w:tcBorders>
                    <w:top w:val="single" w:sz="4" w:space="0" w:color="43B6E6"/>
                    <w:left w:val="single" w:sz="4" w:space="0" w:color="43B6E6"/>
                    <w:bottom w:val="single" w:sz="4" w:space="0" w:color="43B6E6"/>
                    <w:right w:val="single" w:sz="4" w:space="0" w:color="43B6E6"/>
                  </w:tcBorders>
                  <w:shd w:val="clear" w:color="auto" w:fill="auto"/>
                </w:tcPr>
                <w:p w14:paraId="7D9FF014" w14:textId="77777777" w:rsidR="00704835" w:rsidRPr="00420B71" w:rsidRDefault="00704835" w:rsidP="001B42A8">
                  <w:pPr>
                    <w:rPr>
                      <w:rFonts w:cs="Arial"/>
                      <w:spacing w:val="-1"/>
                      <w:szCs w:val="20"/>
                    </w:rPr>
                  </w:pPr>
                  <w:r>
                    <w:rPr>
                      <w:rFonts w:cs="Arial"/>
                      <w:spacing w:val="-1"/>
                      <w:szCs w:val="20"/>
                    </w:rPr>
                    <w:t>Teaching</w:t>
                  </w:r>
                  <w:r w:rsidRPr="00420B71">
                    <w:rPr>
                      <w:rFonts w:cs="Arial"/>
                      <w:spacing w:val="-1"/>
                      <w:szCs w:val="20"/>
                    </w:rPr>
                    <w:t xml:space="preserve"> Pack: </w:t>
                  </w:r>
                  <w:r>
                    <w:rPr>
                      <w:rFonts w:cs="Arial"/>
                      <w:spacing w:val="-1"/>
                      <w:szCs w:val="20"/>
                    </w:rPr>
                    <w:t>Statistics</w:t>
                  </w:r>
                </w:p>
                <w:p w14:paraId="7BCA1DEE" w14:textId="77777777" w:rsidR="00704835" w:rsidRPr="00420B71" w:rsidRDefault="00704835" w:rsidP="001B42A8">
                  <w:pPr>
                    <w:rPr>
                      <w:rFonts w:cs="Arial"/>
                      <w:spacing w:val="-1"/>
                      <w:szCs w:val="20"/>
                    </w:rPr>
                  </w:pPr>
                  <w:r w:rsidRPr="00420B71">
                    <w:rPr>
                      <w:rFonts w:cs="Arial"/>
                      <w:spacing w:val="-1"/>
                      <w:szCs w:val="20"/>
                    </w:rPr>
                    <w:t xml:space="preserve">The </w:t>
                  </w:r>
                  <w:r>
                    <w:rPr>
                      <w:rFonts w:cs="Arial"/>
                      <w:spacing w:val="-1"/>
                      <w:szCs w:val="20"/>
                    </w:rPr>
                    <w:t>Teaching</w:t>
                  </w:r>
                  <w:r w:rsidRPr="00420B71">
                    <w:rPr>
                      <w:rFonts w:cs="Arial"/>
                      <w:spacing w:val="-1"/>
                      <w:szCs w:val="20"/>
                    </w:rPr>
                    <w:t xml:space="preserve"> Pack includes lessons on:</w:t>
                  </w:r>
                </w:p>
                <w:p w14:paraId="13EB3E9B" w14:textId="77777777" w:rsidR="00704835" w:rsidRDefault="00704835" w:rsidP="00F72313">
                  <w:pPr>
                    <w:pStyle w:val="ListParagraph"/>
                    <w:numPr>
                      <w:ilvl w:val="0"/>
                      <w:numId w:val="8"/>
                    </w:numPr>
                    <w:rPr>
                      <w:rFonts w:cs="Arial"/>
                      <w:spacing w:val="-1"/>
                    </w:rPr>
                  </w:pPr>
                  <w:r>
                    <w:rPr>
                      <w:rFonts w:cs="Arial"/>
                      <w:spacing w:val="-1"/>
                    </w:rPr>
                    <w:t>predicting trends, considering data models and effective questioning</w:t>
                  </w:r>
                </w:p>
                <w:p w14:paraId="42CD7FA0" w14:textId="77777777" w:rsidR="00704835" w:rsidRDefault="00704835" w:rsidP="00F72313">
                  <w:pPr>
                    <w:pStyle w:val="ListParagraph"/>
                    <w:numPr>
                      <w:ilvl w:val="0"/>
                      <w:numId w:val="8"/>
                    </w:numPr>
                    <w:rPr>
                      <w:rFonts w:cs="Arial"/>
                      <w:spacing w:val="-1"/>
                    </w:rPr>
                  </w:pPr>
                  <w:r>
                    <w:rPr>
                      <w:rFonts w:cs="Arial"/>
                      <w:spacing w:val="-1"/>
                    </w:rPr>
                    <w:t>bar charts and histograms</w:t>
                  </w:r>
                </w:p>
                <w:p w14:paraId="60A5E342" w14:textId="77777777" w:rsidR="00704835" w:rsidRDefault="00704835" w:rsidP="00F72313">
                  <w:pPr>
                    <w:pStyle w:val="ListParagraph"/>
                    <w:numPr>
                      <w:ilvl w:val="0"/>
                      <w:numId w:val="8"/>
                    </w:numPr>
                    <w:rPr>
                      <w:rFonts w:cs="Arial"/>
                      <w:spacing w:val="-1"/>
                    </w:rPr>
                  </w:pPr>
                  <w:r>
                    <w:rPr>
                      <w:rFonts w:cs="Arial"/>
                      <w:spacing w:val="-1"/>
                    </w:rPr>
                    <w:t xml:space="preserve">representations, </w:t>
                  </w:r>
                  <w:proofErr w:type="gramStart"/>
                  <w:r>
                    <w:rPr>
                      <w:rFonts w:cs="Arial"/>
                      <w:spacing w:val="-1"/>
                    </w:rPr>
                    <w:t>restrictions</w:t>
                  </w:r>
                  <w:proofErr w:type="gramEnd"/>
                  <w:r>
                    <w:rPr>
                      <w:rFonts w:cs="Arial"/>
                      <w:spacing w:val="-1"/>
                    </w:rPr>
                    <w:t xml:space="preserve"> and relationships between data</w:t>
                  </w:r>
                </w:p>
                <w:p w14:paraId="570C356A" w14:textId="77777777" w:rsidR="00704835" w:rsidRPr="00420B71" w:rsidRDefault="00704835" w:rsidP="00F72313">
                  <w:pPr>
                    <w:pStyle w:val="ListParagraph"/>
                    <w:numPr>
                      <w:ilvl w:val="0"/>
                      <w:numId w:val="8"/>
                    </w:numPr>
                    <w:rPr>
                      <w:rFonts w:cs="Arial"/>
                      <w:spacing w:val="-1"/>
                    </w:rPr>
                  </w:pPr>
                  <w:r>
                    <w:rPr>
                      <w:rFonts w:cs="Arial"/>
                      <w:spacing w:val="-1"/>
                    </w:rPr>
                    <w:t>cumulative frequency and box-and-whisker plots.</w:t>
                  </w:r>
                </w:p>
              </w:tc>
            </w:tr>
          </w:tbl>
          <w:p w14:paraId="53B92A6F" w14:textId="77777777" w:rsidR="00704835" w:rsidRDefault="00704835" w:rsidP="001B42A8">
            <w:pPr>
              <w:pStyle w:val="BodyText"/>
              <w:rPr>
                <w:i/>
              </w:rPr>
            </w:pPr>
          </w:p>
          <w:p w14:paraId="019DB660" w14:textId="77777777" w:rsidR="009C36A9" w:rsidRPr="009C36A9" w:rsidRDefault="009C36A9" w:rsidP="009C36A9">
            <w:pPr>
              <w:pStyle w:val="BodyText"/>
              <w:rPr>
                <w:b/>
                <w:bCs/>
                <w:iCs/>
              </w:rPr>
            </w:pPr>
            <w:r w:rsidRPr="009C36A9">
              <w:rPr>
                <w:b/>
                <w:bCs/>
                <w:iCs/>
              </w:rPr>
              <w:t>SDG 12/15</w:t>
            </w:r>
          </w:p>
          <w:p w14:paraId="208AA119" w14:textId="1A6A3062" w:rsidR="009C36A9" w:rsidRPr="009C36A9" w:rsidRDefault="009C36A9" w:rsidP="009C36A9">
            <w:pPr>
              <w:pStyle w:val="BodyText"/>
              <w:rPr>
                <w:iCs/>
              </w:rPr>
            </w:pPr>
            <w:r w:rsidRPr="009C36A9">
              <w:rPr>
                <w:iCs/>
              </w:rPr>
              <w:t>Consider using histograms for the distribution of size of a local food product.</w:t>
            </w:r>
          </w:p>
        </w:tc>
      </w:tr>
      <w:tr w:rsidR="001F47E1" w:rsidRPr="00BD67CB" w14:paraId="14E00649" w14:textId="77777777" w:rsidTr="001F0725">
        <w:tblPrEx>
          <w:tblCellMar>
            <w:top w:w="0" w:type="dxa"/>
            <w:bottom w:w="0" w:type="dxa"/>
          </w:tblCellMar>
        </w:tblPrEx>
        <w:trPr>
          <w:trHeight w:val="465"/>
        </w:trPr>
        <w:tc>
          <w:tcPr>
            <w:tcW w:w="2552"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7CD492E8" w14:textId="39B56060" w:rsidR="001F47E1" w:rsidRPr="004A4E17" w:rsidRDefault="001F47E1" w:rsidP="001B42A8">
            <w:pPr>
              <w:pStyle w:val="BodyText"/>
              <w:rPr>
                <w:lang w:eastAsia="en-GB"/>
              </w:rPr>
            </w:pPr>
            <w:r w:rsidRPr="001B42A8">
              <w:rPr>
                <w:shd w:val="clear" w:color="auto" w:fill="FEEFE6"/>
                <w:lang w:eastAsia="en-GB"/>
              </w:rPr>
              <w:lastRenderedPageBreak/>
              <w:t>E2.12</w:t>
            </w:r>
            <w:r w:rsidR="00F53959">
              <w:t xml:space="preserve"> </w:t>
            </w:r>
            <w:r w:rsidR="00F53959" w:rsidRPr="00F53959">
              <w:rPr>
                <w:shd w:val="clear" w:color="auto" w:fill="FEEFE6"/>
                <w:lang w:eastAsia="en-GB"/>
              </w:rPr>
              <w:t>Differentiation</w:t>
            </w:r>
          </w:p>
        </w:tc>
        <w:tc>
          <w:tcPr>
            <w:tcW w:w="2126"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0214BB15" w14:textId="77777777" w:rsidR="001F47E1" w:rsidRDefault="001F47E1" w:rsidP="008D39B7">
            <w:pPr>
              <w:pStyle w:val="BodyText"/>
              <w:numPr>
                <w:ilvl w:val="0"/>
                <w:numId w:val="78"/>
              </w:numPr>
              <w:shd w:val="clear" w:color="auto" w:fill="FEEFE6"/>
              <w:ind w:left="323" w:hanging="283"/>
              <w:rPr>
                <w:lang w:eastAsia="en-GB"/>
              </w:rPr>
            </w:pPr>
            <w:r w:rsidRPr="005709F5">
              <w:rPr>
                <w:lang w:eastAsia="en-GB"/>
              </w:rPr>
              <w:t>Estimate gradients of curves by drawing tangents.</w:t>
            </w:r>
          </w:p>
          <w:p w14:paraId="7059BE36" w14:textId="77777777" w:rsidR="001F47E1" w:rsidRDefault="001F47E1" w:rsidP="00F53959">
            <w:pPr>
              <w:pStyle w:val="BodyText"/>
              <w:ind w:left="323" w:hanging="283"/>
              <w:rPr>
                <w:lang w:eastAsia="en-GB"/>
              </w:rPr>
            </w:pPr>
          </w:p>
          <w:p w14:paraId="3DE3168E" w14:textId="77777777" w:rsidR="001F47E1" w:rsidRPr="005709F5" w:rsidRDefault="001F47E1" w:rsidP="008D39B7">
            <w:pPr>
              <w:pStyle w:val="BodyText"/>
              <w:numPr>
                <w:ilvl w:val="0"/>
                <w:numId w:val="78"/>
              </w:numPr>
              <w:shd w:val="clear" w:color="auto" w:fill="FEEFE6"/>
              <w:spacing w:before="55" w:line="242" w:lineRule="auto"/>
              <w:ind w:left="323" w:right="-11" w:hanging="283"/>
            </w:pPr>
            <w:r w:rsidRPr="005709F5">
              <w:t xml:space="preserve">Use the derivatives of functions of the form </w:t>
            </w:r>
            <w:proofErr w:type="spellStart"/>
            <w:r w:rsidRPr="005709F5">
              <w:rPr>
                <w:i/>
              </w:rPr>
              <w:t>ax</w:t>
            </w:r>
            <w:r w:rsidRPr="005709F5">
              <w:rPr>
                <w:i/>
                <w:vertAlign w:val="superscript"/>
              </w:rPr>
              <w:t>n</w:t>
            </w:r>
            <w:proofErr w:type="spellEnd"/>
            <w:r w:rsidRPr="005709F5">
              <w:t xml:space="preserve">, where </w:t>
            </w:r>
            <w:r w:rsidRPr="005709F5">
              <w:rPr>
                <w:i/>
              </w:rPr>
              <w:t>a</w:t>
            </w:r>
            <w:r w:rsidRPr="005709F5">
              <w:t xml:space="preserve"> is a rational constant and </w:t>
            </w:r>
            <w:r w:rsidRPr="005709F5">
              <w:rPr>
                <w:i/>
              </w:rPr>
              <w:t>n</w:t>
            </w:r>
            <w:r w:rsidRPr="005709F5">
              <w:t xml:space="preserve"> is a positive integer or </w:t>
            </w:r>
            <w:r>
              <w:t xml:space="preserve">zero, </w:t>
            </w:r>
            <w:r w:rsidRPr="005709F5">
              <w:t>and</w:t>
            </w:r>
            <w:r w:rsidRPr="005709F5">
              <w:rPr>
                <w:spacing w:val="-14"/>
              </w:rPr>
              <w:t xml:space="preserve"> </w:t>
            </w:r>
            <w:r w:rsidRPr="005709F5">
              <w:t>simple</w:t>
            </w:r>
            <w:r w:rsidRPr="005709F5">
              <w:rPr>
                <w:spacing w:val="-14"/>
              </w:rPr>
              <w:t xml:space="preserve"> </w:t>
            </w:r>
            <w:r w:rsidRPr="005709F5">
              <w:t>sums</w:t>
            </w:r>
            <w:r w:rsidRPr="005709F5">
              <w:rPr>
                <w:spacing w:val="-14"/>
              </w:rPr>
              <w:t xml:space="preserve"> </w:t>
            </w:r>
            <w:r w:rsidRPr="005709F5">
              <w:t>of</w:t>
            </w:r>
            <w:r w:rsidRPr="005709F5">
              <w:rPr>
                <w:spacing w:val="-14"/>
              </w:rPr>
              <w:t xml:space="preserve"> </w:t>
            </w:r>
            <w:r w:rsidRPr="005709F5">
              <w:t>not</w:t>
            </w:r>
            <w:r w:rsidRPr="005709F5">
              <w:rPr>
                <w:spacing w:val="-14"/>
              </w:rPr>
              <w:t xml:space="preserve"> </w:t>
            </w:r>
            <w:r w:rsidRPr="005709F5">
              <w:t>more</w:t>
            </w:r>
            <w:r w:rsidRPr="005709F5">
              <w:rPr>
                <w:spacing w:val="-14"/>
              </w:rPr>
              <w:t xml:space="preserve"> </w:t>
            </w:r>
            <w:r w:rsidRPr="005709F5">
              <w:t>than</w:t>
            </w:r>
            <w:r w:rsidRPr="005709F5">
              <w:rPr>
                <w:spacing w:val="-14"/>
              </w:rPr>
              <w:t xml:space="preserve"> </w:t>
            </w:r>
            <w:r w:rsidRPr="005709F5">
              <w:t>three</w:t>
            </w:r>
            <w:r w:rsidRPr="005709F5">
              <w:rPr>
                <w:spacing w:val="-14"/>
              </w:rPr>
              <w:t xml:space="preserve"> </w:t>
            </w:r>
            <w:r w:rsidRPr="005709F5">
              <w:t>of</w:t>
            </w:r>
            <w:r w:rsidRPr="005709F5">
              <w:rPr>
                <w:spacing w:val="-14"/>
              </w:rPr>
              <w:t xml:space="preserve"> </w:t>
            </w:r>
            <w:r w:rsidRPr="005709F5">
              <w:t>these.</w:t>
            </w:r>
          </w:p>
          <w:p w14:paraId="4BE51695" w14:textId="77777777" w:rsidR="001F47E1" w:rsidRDefault="001F47E1" w:rsidP="00F53959">
            <w:pPr>
              <w:pStyle w:val="BodyText"/>
              <w:ind w:left="323" w:hanging="283"/>
              <w:rPr>
                <w:lang w:eastAsia="en-GB"/>
              </w:rPr>
            </w:pPr>
          </w:p>
          <w:p w14:paraId="2EA03988" w14:textId="77777777" w:rsidR="001F47E1" w:rsidRDefault="001F47E1" w:rsidP="008D39B7">
            <w:pPr>
              <w:pStyle w:val="BodyText"/>
              <w:numPr>
                <w:ilvl w:val="0"/>
                <w:numId w:val="78"/>
              </w:numPr>
              <w:shd w:val="clear" w:color="auto" w:fill="FEEFE6"/>
              <w:spacing w:before="55" w:line="242" w:lineRule="auto"/>
              <w:ind w:left="323" w:right="-11" w:hanging="283"/>
            </w:pPr>
            <w:r w:rsidRPr="005709F5">
              <w:t>Apply</w:t>
            </w:r>
            <w:r w:rsidRPr="005709F5">
              <w:rPr>
                <w:spacing w:val="-20"/>
              </w:rPr>
              <w:t xml:space="preserve"> </w:t>
            </w:r>
            <w:r w:rsidRPr="005709F5">
              <w:t>differentiation</w:t>
            </w:r>
            <w:r w:rsidRPr="005709F5">
              <w:rPr>
                <w:spacing w:val="-20"/>
              </w:rPr>
              <w:t xml:space="preserve"> </w:t>
            </w:r>
            <w:r w:rsidRPr="005709F5">
              <w:t>to</w:t>
            </w:r>
            <w:r w:rsidRPr="005709F5">
              <w:rPr>
                <w:spacing w:val="-20"/>
              </w:rPr>
              <w:t xml:space="preserve"> </w:t>
            </w:r>
            <w:r w:rsidRPr="005709F5">
              <w:t>gradients</w:t>
            </w:r>
            <w:r w:rsidRPr="005709F5">
              <w:rPr>
                <w:spacing w:val="-20"/>
              </w:rPr>
              <w:t xml:space="preserve"> </w:t>
            </w:r>
            <w:r w:rsidRPr="005709F5">
              <w:t>and</w:t>
            </w:r>
            <w:r w:rsidRPr="005709F5">
              <w:rPr>
                <w:spacing w:val="-20"/>
              </w:rPr>
              <w:t xml:space="preserve"> </w:t>
            </w:r>
            <w:r w:rsidRPr="005709F5">
              <w:lastRenderedPageBreak/>
              <w:t>stationary</w:t>
            </w:r>
            <w:r w:rsidRPr="005709F5">
              <w:rPr>
                <w:spacing w:val="-5"/>
              </w:rPr>
              <w:t xml:space="preserve"> </w:t>
            </w:r>
            <w:r w:rsidRPr="005709F5">
              <w:t>points (turning points)</w:t>
            </w:r>
            <w:r>
              <w:t>.</w:t>
            </w:r>
          </w:p>
          <w:p w14:paraId="53CBE35B" w14:textId="77777777" w:rsidR="001F47E1" w:rsidRDefault="001F47E1" w:rsidP="00F53959">
            <w:pPr>
              <w:pStyle w:val="BodyText"/>
              <w:ind w:left="323" w:hanging="283"/>
            </w:pPr>
          </w:p>
          <w:p w14:paraId="4FDE08CD" w14:textId="77777777" w:rsidR="001F47E1" w:rsidRPr="004A4E17" w:rsidRDefault="001F47E1" w:rsidP="008D39B7">
            <w:pPr>
              <w:pStyle w:val="BodyText"/>
              <w:numPr>
                <w:ilvl w:val="0"/>
                <w:numId w:val="78"/>
              </w:numPr>
              <w:shd w:val="clear" w:color="auto" w:fill="FEEFE6"/>
              <w:spacing w:before="55" w:line="242" w:lineRule="auto"/>
              <w:ind w:left="323" w:right="-11" w:hanging="283"/>
              <w:rPr>
                <w:lang w:eastAsia="en-GB"/>
              </w:rPr>
            </w:pPr>
            <w:r w:rsidRPr="005709F5">
              <w:t>Discriminate between maxima and minima by any method</w:t>
            </w:r>
            <w:r>
              <w:t>.</w:t>
            </w:r>
          </w:p>
        </w:tc>
        <w:tc>
          <w:tcPr>
            <w:tcW w:w="9923" w:type="dxa"/>
            <w:tcBorders>
              <w:top w:val="single" w:sz="4" w:space="0" w:color="EA5B0C"/>
              <w:left w:val="single" w:sz="4" w:space="0" w:color="EA5B0C"/>
              <w:bottom w:val="single" w:sz="4" w:space="0" w:color="EA5B0C"/>
              <w:right w:val="single" w:sz="4" w:space="0" w:color="EA5B0C"/>
            </w:tcBorders>
            <w:tcMar>
              <w:top w:w="113" w:type="dxa"/>
              <w:bottom w:w="113" w:type="dxa"/>
            </w:tcMar>
          </w:tcPr>
          <w:p w14:paraId="14048C26" w14:textId="77777777" w:rsidR="001F47E1" w:rsidRPr="005709F5" w:rsidRDefault="001F47E1" w:rsidP="001B42A8">
            <w:pPr>
              <w:shd w:val="clear" w:color="auto" w:fill="FEEFE6"/>
              <w:autoSpaceDE w:val="0"/>
              <w:autoSpaceDN w:val="0"/>
              <w:adjustRightInd w:val="0"/>
              <w:rPr>
                <w:rFonts w:cs="Arial"/>
                <w:szCs w:val="20"/>
                <w:lang w:eastAsia="en-GB"/>
              </w:rPr>
            </w:pPr>
            <w:r>
              <w:rPr>
                <w:rFonts w:cs="Arial"/>
                <w:szCs w:val="20"/>
                <w:lang w:eastAsia="en-GB"/>
              </w:rPr>
              <w:lastRenderedPageBreak/>
              <w:t xml:space="preserve">Make </w:t>
            </w:r>
            <w:r w:rsidRPr="005709F5">
              <w:rPr>
                <w:rFonts w:cs="Arial"/>
                <w:szCs w:val="20"/>
                <w:lang w:eastAsia="en-GB"/>
              </w:rPr>
              <w:t xml:space="preserve">sure learners have studied </w:t>
            </w:r>
            <w:r w:rsidRPr="005F5B7E">
              <w:rPr>
                <w:rFonts w:cs="Arial"/>
                <w:szCs w:val="20"/>
                <w:lang w:eastAsia="en-GB"/>
              </w:rPr>
              <w:t xml:space="preserve">topic </w:t>
            </w:r>
            <w:r>
              <w:rPr>
                <w:rFonts w:cs="Arial"/>
                <w:szCs w:val="20"/>
                <w:lang w:eastAsia="en-GB"/>
              </w:rPr>
              <w:t>3.3</w:t>
            </w:r>
            <w:r w:rsidRPr="005709F5">
              <w:rPr>
                <w:rFonts w:cs="Arial"/>
                <w:szCs w:val="20"/>
                <w:lang w:eastAsia="en-GB"/>
              </w:rPr>
              <w:t xml:space="preserve"> (finding the gradient of a straight line) before beginning this topic. </w:t>
            </w:r>
          </w:p>
          <w:p w14:paraId="0D8141F5" w14:textId="77777777" w:rsidR="001F47E1" w:rsidRPr="005709F5" w:rsidRDefault="001F47E1" w:rsidP="001B42A8">
            <w:pPr>
              <w:shd w:val="clear" w:color="auto" w:fill="FEEFE6"/>
              <w:autoSpaceDE w:val="0"/>
              <w:autoSpaceDN w:val="0"/>
              <w:adjustRightInd w:val="0"/>
              <w:rPr>
                <w:rFonts w:cs="Arial"/>
                <w:szCs w:val="20"/>
                <w:lang w:eastAsia="en-GB"/>
              </w:rPr>
            </w:pPr>
          </w:p>
          <w:p w14:paraId="32CC17AA" w14:textId="77777777" w:rsidR="001F47E1" w:rsidRDefault="001F47E1" w:rsidP="001B42A8">
            <w:pPr>
              <w:pStyle w:val="BodyText"/>
              <w:shd w:val="clear" w:color="auto" w:fill="FEEFE6"/>
              <w:rPr>
                <w:lang w:eastAsia="en-GB"/>
              </w:rPr>
            </w:pPr>
            <w:r w:rsidRPr="005709F5">
              <w:rPr>
                <w:lang w:eastAsia="en-GB"/>
              </w:rPr>
              <w:t xml:space="preserve">Learners should already be able to confidently find the gradient of a straight line. Give learners a definition of the term tangent. Move on to looking at examples that show how to find the gradient at a point on a curve by drawing a tangent at that point. </w:t>
            </w:r>
          </w:p>
          <w:p w14:paraId="5AB4AF6B" w14:textId="77777777" w:rsidR="001F47E1" w:rsidRDefault="001F47E1" w:rsidP="001B42A8">
            <w:pPr>
              <w:pStyle w:val="BodyText"/>
              <w:shd w:val="clear" w:color="auto" w:fill="FEEFE6"/>
              <w:rPr>
                <w:lang w:eastAsia="en-GB"/>
              </w:rPr>
            </w:pPr>
          </w:p>
          <w:p w14:paraId="60BA93D4" w14:textId="77777777" w:rsidR="001F47E1" w:rsidRPr="005709F5" w:rsidRDefault="001F47E1" w:rsidP="001B42A8">
            <w:pPr>
              <w:shd w:val="clear" w:color="auto" w:fill="FEEFE6"/>
              <w:autoSpaceDE w:val="0"/>
              <w:autoSpaceDN w:val="0"/>
              <w:adjustRightInd w:val="0"/>
              <w:rPr>
                <w:rFonts w:cs="Arial"/>
                <w:szCs w:val="20"/>
                <w:lang w:eastAsia="en-GB"/>
              </w:rPr>
            </w:pPr>
            <w:r w:rsidRPr="005709F5">
              <w:rPr>
                <w:rFonts w:cs="Arial"/>
                <w:szCs w:val="20"/>
              </w:rPr>
              <w:t>The Maths is Fun website (</w:t>
            </w:r>
            <w:hyperlink r:id="rId216" w:history="1">
              <w:r w:rsidRPr="005709F5">
                <w:rPr>
                  <w:rStyle w:val="Hyperlink"/>
                  <w:rFonts w:cs="Arial"/>
                  <w:szCs w:val="20"/>
                </w:rPr>
                <w:t>www.mathsisfun.com</w:t>
              </w:r>
            </w:hyperlink>
            <w:r w:rsidRPr="005709F5">
              <w:rPr>
                <w:rFonts w:cs="Arial"/>
                <w:szCs w:val="20"/>
              </w:rPr>
              <w:t xml:space="preserve">) provides good introductions to calculus. </w:t>
            </w:r>
            <w:r w:rsidRPr="005709F5">
              <w:rPr>
                <w:rFonts w:cs="Arial"/>
                <w:szCs w:val="20"/>
                <w:lang w:eastAsia="en-GB"/>
              </w:rPr>
              <w:t xml:space="preserve">Search ‘Introduction to Calculus’ and ‘Introduction to </w:t>
            </w:r>
            <w:proofErr w:type="gramStart"/>
            <w:r w:rsidRPr="005709F5">
              <w:rPr>
                <w:rFonts w:cs="Arial"/>
                <w:szCs w:val="20"/>
                <w:lang w:eastAsia="en-GB"/>
              </w:rPr>
              <w:t>derivatives’</w:t>
            </w:r>
            <w:proofErr w:type="gramEnd"/>
            <w:r w:rsidRPr="005709F5">
              <w:rPr>
                <w:rFonts w:cs="Arial"/>
                <w:szCs w:val="20"/>
                <w:lang w:eastAsia="en-GB"/>
              </w:rPr>
              <w:t xml:space="preserve">. </w:t>
            </w:r>
          </w:p>
          <w:p w14:paraId="70C624CC" w14:textId="77777777" w:rsidR="001F47E1" w:rsidRPr="005709F5" w:rsidRDefault="001F47E1" w:rsidP="001B42A8">
            <w:pPr>
              <w:shd w:val="clear" w:color="auto" w:fill="FEEFE6"/>
              <w:autoSpaceDE w:val="0"/>
              <w:autoSpaceDN w:val="0"/>
              <w:adjustRightInd w:val="0"/>
              <w:rPr>
                <w:rFonts w:cs="Arial"/>
                <w:szCs w:val="20"/>
                <w:lang w:eastAsia="en-GB"/>
              </w:rPr>
            </w:pPr>
          </w:p>
          <w:p w14:paraId="7C7E9ED1" w14:textId="77777777" w:rsidR="001F47E1" w:rsidRDefault="001F47E1" w:rsidP="00FA00FE">
            <w:pPr>
              <w:pStyle w:val="BodyText"/>
              <w:shd w:val="clear" w:color="auto" w:fill="FEEFE6"/>
              <w:spacing w:before="1" w:line="242" w:lineRule="auto"/>
            </w:pPr>
            <w:r w:rsidRPr="005709F5">
              <w:t>Introduce learners to th</w:t>
            </w:r>
            <w:r>
              <w:t>e</w:t>
            </w:r>
            <w:r w:rsidRPr="005709F5">
              <w:t xml:space="preserve"> general formula</w:t>
            </w:r>
            <w:r>
              <w:t xml:space="preserve"> below</w:t>
            </w:r>
            <w:r w:rsidRPr="005709F5">
              <w:t xml:space="preserve"> and use this to explore what happens to functions of the form</w:t>
            </w:r>
            <w:r w:rsidRPr="005709F5">
              <w:rPr>
                <w:i/>
              </w:rPr>
              <w:t xml:space="preserve"> </w:t>
            </w:r>
            <w:proofErr w:type="spellStart"/>
            <w:r w:rsidRPr="005709F5">
              <w:rPr>
                <w:i/>
              </w:rPr>
              <w:t>ax</w:t>
            </w:r>
            <w:r w:rsidRPr="005709F5">
              <w:rPr>
                <w:i/>
                <w:vertAlign w:val="superscript"/>
              </w:rPr>
              <w:t>n</w:t>
            </w:r>
            <w:proofErr w:type="spellEnd"/>
            <w:r w:rsidRPr="005709F5">
              <w:rPr>
                <w:i/>
              </w:rPr>
              <w:t xml:space="preserve"> </w:t>
            </w:r>
            <w:r w:rsidRPr="005709F5">
              <w:t xml:space="preserve">as the change in </w:t>
            </w:r>
            <w:r w:rsidRPr="005709F5">
              <w:rPr>
                <w:i/>
              </w:rPr>
              <w:t>x</w:t>
            </w:r>
            <w:r w:rsidRPr="005709F5">
              <w:t xml:space="preserve"> tends towards zero:</w:t>
            </w:r>
          </w:p>
          <w:p w14:paraId="59C2605E" w14:textId="77777777" w:rsidR="00554085" w:rsidRPr="005709F5" w:rsidRDefault="00554085" w:rsidP="00FA00FE">
            <w:pPr>
              <w:pStyle w:val="BodyText"/>
              <w:shd w:val="clear" w:color="auto" w:fill="FEEFE6"/>
              <w:spacing w:before="1" w:line="242" w:lineRule="auto"/>
            </w:pPr>
          </w:p>
          <w:p w14:paraId="209FA9BE" w14:textId="77777777" w:rsidR="001F47E1" w:rsidRPr="007B6CAF" w:rsidRDefault="001F47E1" w:rsidP="00FA00FE">
            <w:pPr>
              <w:pStyle w:val="BodyText"/>
              <w:shd w:val="clear" w:color="auto" w:fill="FEEFE6"/>
              <w:spacing w:before="1" w:line="242" w:lineRule="auto"/>
              <w:rPr>
                <w:iCs/>
                <w:sz w:val="4"/>
                <w:szCs w:val="4"/>
              </w:rPr>
            </w:pPr>
          </w:p>
          <w:p w14:paraId="283FB491" w14:textId="59E01C78" w:rsidR="001F47E1" w:rsidRDefault="007F1423" w:rsidP="001B42A8">
            <w:pPr>
              <w:shd w:val="clear" w:color="auto" w:fill="FEEFE6"/>
              <w:autoSpaceDE w:val="0"/>
              <w:autoSpaceDN w:val="0"/>
              <w:adjustRightInd w:val="0"/>
              <w:rPr>
                <w:rFonts w:cs="Arial"/>
                <w:iCs/>
                <w:sz w:val="28"/>
                <w:szCs w:val="28"/>
              </w:rPr>
            </w:pPr>
            <m:oMath>
              <m:f>
                <m:fPr>
                  <m:ctrlPr>
                    <w:rPr>
                      <w:rFonts w:ascii="Cambria Math" w:hAnsi="Cambria Math" w:cs="Arial"/>
                      <w:i/>
                      <w:sz w:val="28"/>
                      <w:szCs w:val="28"/>
                    </w:rPr>
                  </m:ctrlPr>
                </m:fPr>
                <m:num>
                  <m:r>
                    <m:rPr>
                      <m:nor/>
                    </m:rPr>
                    <w:rPr>
                      <w:rFonts w:cs="Arial"/>
                      <w:sz w:val="28"/>
                      <w:szCs w:val="28"/>
                    </w:rPr>
                    <m:t>d</m:t>
                  </m:r>
                  <m:r>
                    <m:rPr>
                      <m:nor/>
                    </m:rPr>
                    <w:rPr>
                      <w:rFonts w:cs="Arial"/>
                      <w:i/>
                      <w:iCs/>
                      <w:sz w:val="28"/>
                      <w:szCs w:val="28"/>
                    </w:rPr>
                    <m:t>y</m:t>
                  </m:r>
                </m:num>
                <m:den>
                  <m:r>
                    <m:rPr>
                      <m:nor/>
                    </m:rPr>
                    <w:rPr>
                      <w:rFonts w:cs="Arial"/>
                      <w:sz w:val="28"/>
                      <w:szCs w:val="28"/>
                    </w:rPr>
                    <m:t>d</m:t>
                  </m:r>
                  <m:r>
                    <m:rPr>
                      <m:nor/>
                    </m:rPr>
                    <w:rPr>
                      <w:rFonts w:cs="Arial"/>
                      <w:i/>
                      <w:iCs/>
                      <w:sz w:val="28"/>
                      <w:szCs w:val="28"/>
                    </w:rPr>
                    <m:t>x</m:t>
                  </m:r>
                </m:den>
              </m:f>
              <m:r>
                <m:rPr>
                  <m:nor/>
                </m:rPr>
                <w:rPr>
                  <w:rFonts w:cs="Arial"/>
                  <w:sz w:val="28"/>
                  <w:szCs w:val="28"/>
                </w:rPr>
                <m:t>=</m:t>
              </m:r>
              <m:f>
                <m:fPr>
                  <m:ctrlPr>
                    <w:rPr>
                      <w:rFonts w:ascii="Cambria Math" w:hAnsi="Cambria Math" w:cs="Arial"/>
                      <w:i/>
                      <w:sz w:val="28"/>
                      <w:szCs w:val="28"/>
                    </w:rPr>
                  </m:ctrlPr>
                </m:fPr>
                <m:num>
                  <m:r>
                    <m:rPr>
                      <m:nor/>
                    </m:rPr>
                    <w:rPr>
                      <w:rFonts w:cs="Arial"/>
                      <w:i/>
                      <w:iCs/>
                      <w:sz w:val="28"/>
                      <w:szCs w:val="28"/>
                    </w:rPr>
                    <m:t>f</m:t>
                  </m:r>
                  <m:d>
                    <m:dPr>
                      <m:ctrlPr>
                        <w:rPr>
                          <w:rFonts w:ascii="Cambria Math" w:hAnsi="Cambria Math" w:cs="Arial"/>
                          <w:i/>
                          <w:sz w:val="28"/>
                          <w:szCs w:val="28"/>
                        </w:rPr>
                      </m:ctrlPr>
                    </m:dPr>
                    <m:e>
                      <m:r>
                        <m:rPr>
                          <m:nor/>
                        </m:rPr>
                        <w:rPr>
                          <w:rFonts w:cs="Arial"/>
                          <w:i/>
                          <w:iCs/>
                          <w:sz w:val="28"/>
                          <w:szCs w:val="28"/>
                        </w:rPr>
                        <m:t>x</m:t>
                      </m:r>
                      <m:r>
                        <m:rPr>
                          <m:nor/>
                        </m:rPr>
                        <w:rPr>
                          <w:rFonts w:cs="Arial"/>
                          <w:sz w:val="28"/>
                          <w:szCs w:val="28"/>
                        </w:rPr>
                        <m:t>+δ</m:t>
                      </m:r>
                      <m:r>
                        <m:rPr>
                          <m:nor/>
                        </m:rPr>
                        <w:rPr>
                          <w:rFonts w:cs="Arial"/>
                          <w:i/>
                          <w:iCs/>
                          <w:sz w:val="28"/>
                          <w:szCs w:val="28"/>
                        </w:rPr>
                        <m:t>x</m:t>
                      </m:r>
                    </m:e>
                  </m:d>
                  <m:r>
                    <m:rPr>
                      <m:nor/>
                    </m:rPr>
                    <w:rPr>
                      <w:rFonts w:cs="Arial"/>
                      <w:sz w:val="28"/>
                      <w:szCs w:val="28"/>
                    </w:rPr>
                    <m:t>-</m:t>
                  </m:r>
                  <m:r>
                    <m:rPr>
                      <m:nor/>
                    </m:rPr>
                    <w:rPr>
                      <w:rFonts w:cs="Arial"/>
                      <w:i/>
                      <w:iCs/>
                      <w:sz w:val="28"/>
                      <w:szCs w:val="28"/>
                    </w:rPr>
                    <m:t>f</m:t>
                  </m:r>
                  <m:d>
                    <m:dPr>
                      <m:ctrlPr>
                        <w:rPr>
                          <w:rFonts w:ascii="Cambria Math" w:hAnsi="Cambria Math" w:cs="Arial"/>
                          <w:i/>
                          <w:sz w:val="28"/>
                          <w:szCs w:val="28"/>
                        </w:rPr>
                      </m:ctrlPr>
                    </m:dPr>
                    <m:e>
                      <m:r>
                        <m:rPr>
                          <m:nor/>
                        </m:rPr>
                        <w:rPr>
                          <w:rFonts w:cs="Arial"/>
                          <w:i/>
                          <w:iCs/>
                          <w:sz w:val="28"/>
                          <w:szCs w:val="28"/>
                        </w:rPr>
                        <m:t>x</m:t>
                      </m:r>
                    </m:e>
                  </m:d>
                </m:num>
                <m:den>
                  <m:r>
                    <m:rPr>
                      <m:nor/>
                    </m:rPr>
                    <w:rPr>
                      <w:rFonts w:cs="Arial"/>
                      <w:sz w:val="28"/>
                      <w:szCs w:val="28"/>
                    </w:rPr>
                    <m:t>δ</m:t>
                  </m:r>
                  <m:r>
                    <m:rPr>
                      <m:nor/>
                    </m:rPr>
                    <w:rPr>
                      <w:rFonts w:cs="Arial"/>
                      <w:i/>
                      <w:iCs/>
                      <w:sz w:val="28"/>
                      <w:szCs w:val="28"/>
                    </w:rPr>
                    <m:t>x</m:t>
                  </m:r>
                </m:den>
              </m:f>
            </m:oMath>
            <w:r w:rsidR="001F47E1" w:rsidRPr="0072500A">
              <w:rPr>
                <w:rFonts w:cs="Arial"/>
                <w:i/>
                <w:sz w:val="28"/>
                <w:szCs w:val="28"/>
              </w:rPr>
              <w:t xml:space="preserve"> </w:t>
            </w:r>
          </w:p>
          <w:p w14:paraId="0F48FF32" w14:textId="77777777" w:rsidR="00554085" w:rsidRPr="00554085" w:rsidRDefault="00554085" w:rsidP="001B42A8">
            <w:pPr>
              <w:shd w:val="clear" w:color="auto" w:fill="FEEFE6"/>
              <w:autoSpaceDE w:val="0"/>
              <w:autoSpaceDN w:val="0"/>
              <w:adjustRightInd w:val="0"/>
              <w:rPr>
                <w:rStyle w:val="Weblink0"/>
                <w:rFonts w:cs="Arial"/>
                <w:b w:val="0"/>
                <w:iCs/>
                <w:color w:val="auto"/>
                <w:sz w:val="28"/>
                <w:szCs w:val="28"/>
              </w:rPr>
            </w:pPr>
          </w:p>
          <w:p w14:paraId="4691F5E3" w14:textId="77777777" w:rsidR="007B58B5" w:rsidRPr="007B58B5" w:rsidRDefault="007B58B5" w:rsidP="001B42A8">
            <w:pPr>
              <w:shd w:val="clear" w:color="auto" w:fill="FEEFE6"/>
              <w:autoSpaceDE w:val="0"/>
              <w:autoSpaceDN w:val="0"/>
              <w:adjustRightInd w:val="0"/>
              <w:rPr>
                <w:rFonts w:cs="Arial"/>
                <w:sz w:val="4"/>
                <w:szCs w:val="4"/>
              </w:rPr>
            </w:pPr>
          </w:p>
          <w:p w14:paraId="0562DF35" w14:textId="43FFC76A" w:rsidR="001F47E1" w:rsidRPr="005709F5" w:rsidRDefault="001F47E1" w:rsidP="001B42A8">
            <w:pPr>
              <w:shd w:val="clear" w:color="auto" w:fill="FEEFE6"/>
              <w:autoSpaceDE w:val="0"/>
              <w:autoSpaceDN w:val="0"/>
              <w:adjustRightInd w:val="0"/>
              <w:rPr>
                <w:rFonts w:cs="Arial"/>
                <w:szCs w:val="20"/>
                <w:lang w:eastAsia="en-GB"/>
              </w:rPr>
            </w:pPr>
            <w:r w:rsidRPr="005709F5">
              <w:rPr>
                <w:rFonts w:cs="Arial"/>
                <w:szCs w:val="20"/>
              </w:rPr>
              <w:t xml:space="preserve">To consolidate or assess </w:t>
            </w:r>
            <w:r>
              <w:rPr>
                <w:rFonts w:cs="Arial"/>
                <w:szCs w:val="20"/>
              </w:rPr>
              <w:t>learners’</w:t>
            </w:r>
            <w:r w:rsidRPr="005709F5">
              <w:rPr>
                <w:rFonts w:cs="Arial"/>
                <w:szCs w:val="20"/>
              </w:rPr>
              <w:t xml:space="preserve"> understanding of derivatives of functions of the form </w:t>
            </w:r>
            <w:proofErr w:type="spellStart"/>
            <w:r w:rsidRPr="005709F5">
              <w:rPr>
                <w:rFonts w:cs="Arial"/>
                <w:i/>
                <w:szCs w:val="20"/>
              </w:rPr>
              <w:t>ax</w:t>
            </w:r>
            <w:r w:rsidRPr="005709F5">
              <w:rPr>
                <w:rFonts w:cs="Arial"/>
                <w:i/>
                <w:szCs w:val="20"/>
                <w:vertAlign w:val="superscript"/>
              </w:rPr>
              <w:t>n</w:t>
            </w:r>
            <w:proofErr w:type="spellEnd"/>
            <w:r w:rsidRPr="005709F5">
              <w:rPr>
                <w:rFonts w:cs="Arial"/>
                <w:szCs w:val="20"/>
              </w:rPr>
              <w:t xml:space="preserve"> </w:t>
            </w:r>
            <w:r>
              <w:rPr>
                <w:rFonts w:cs="Arial"/>
                <w:szCs w:val="20"/>
              </w:rPr>
              <w:t xml:space="preserve"> use the resource in the </w:t>
            </w:r>
            <w:r w:rsidRPr="005709F5">
              <w:rPr>
                <w:rFonts w:cs="Arial"/>
                <w:szCs w:val="20"/>
              </w:rPr>
              <w:t>STEM learning e-library(</w:t>
            </w:r>
            <w:hyperlink r:id="rId217" w:history="1">
              <w:r w:rsidRPr="005709F5">
                <w:rPr>
                  <w:rStyle w:val="Hyperlink"/>
                  <w:rFonts w:cs="Arial"/>
                  <w:szCs w:val="20"/>
                </w:rPr>
                <w:t>www.stem.org.uk</w:t>
              </w:r>
            </w:hyperlink>
            <w:r w:rsidRPr="005709F5">
              <w:rPr>
                <w:rFonts w:cs="Arial"/>
                <w:szCs w:val="20"/>
              </w:rPr>
              <w:t xml:space="preserve">). Search ‘Matching functions and derivatives’ </w:t>
            </w:r>
            <w:r w:rsidRPr="005709F5">
              <w:rPr>
                <w:rFonts w:cs="Arial"/>
                <w:b/>
                <w:szCs w:val="20"/>
              </w:rPr>
              <w:t>(I)</w:t>
            </w:r>
            <w:r>
              <w:rPr>
                <w:rFonts w:cs="Arial"/>
                <w:b/>
                <w:szCs w:val="20"/>
              </w:rPr>
              <w:t xml:space="preserve"> </w:t>
            </w:r>
            <w:r w:rsidRPr="005709F5">
              <w:rPr>
                <w:rFonts w:cs="Arial"/>
                <w:b/>
                <w:szCs w:val="20"/>
              </w:rPr>
              <w:t xml:space="preserve">(F) </w:t>
            </w:r>
          </w:p>
          <w:p w14:paraId="3D19B1FF" w14:textId="77777777" w:rsidR="001F47E1" w:rsidRDefault="001F47E1" w:rsidP="001B42A8">
            <w:pPr>
              <w:pStyle w:val="BodyText"/>
              <w:rPr>
                <w:iCs/>
              </w:rPr>
            </w:pPr>
          </w:p>
          <w:p w14:paraId="17823BAC" w14:textId="77777777" w:rsidR="00554085" w:rsidRDefault="00554085" w:rsidP="001B42A8">
            <w:pPr>
              <w:pStyle w:val="BodyText"/>
              <w:rPr>
                <w:iCs/>
              </w:rPr>
            </w:pPr>
          </w:p>
          <w:p w14:paraId="520747F7" w14:textId="77777777" w:rsidR="00554085" w:rsidRDefault="00554085" w:rsidP="001B42A8">
            <w:pPr>
              <w:pStyle w:val="BodyText"/>
              <w:rPr>
                <w:iCs/>
              </w:rPr>
            </w:pPr>
          </w:p>
          <w:tbl>
            <w:tblPr>
              <w:tblStyle w:val="TableGrid"/>
              <w:tblW w:w="0" w:type="auto"/>
              <w:tblLayout w:type="fixed"/>
              <w:tblLook w:val="04A0" w:firstRow="1" w:lastRow="0" w:firstColumn="1" w:lastColumn="0" w:noHBand="0" w:noVBand="1"/>
            </w:tblPr>
            <w:tblGrid>
              <w:gridCol w:w="1809"/>
              <w:gridCol w:w="7598"/>
            </w:tblGrid>
            <w:tr w:rsidR="001F47E1" w:rsidRPr="000420CE" w14:paraId="59AF8608" w14:textId="77777777" w:rsidTr="001B42A8">
              <w:tc>
                <w:tcPr>
                  <w:tcW w:w="1809" w:type="dxa"/>
                  <w:tcBorders>
                    <w:top w:val="single" w:sz="4" w:space="0" w:color="43B6E6"/>
                    <w:left w:val="single" w:sz="4" w:space="0" w:color="43B6E6"/>
                    <w:bottom w:val="single" w:sz="4" w:space="0" w:color="43B6E6"/>
                    <w:right w:val="single" w:sz="4" w:space="0" w:color="43B6E6"/>
                  </w:tcBorders>
                  <w:shd w:val="clear" w:color="auto" w:fill="43B6E6"/>
                </w:tcPr>
                <w:p w14:paraId="1DCE50E4" w14:textId="77777777" w:rsidR="001F47E1" w:rsidRPr="000420CE" w:rsidRDefault="001F47E1" w:rsidP="001B42A8">
                  <w:pPr>
                    <w:rPr>
                      <w:rFonts w:cs="Arial"/>
                      <w:spacing w:val="-1"/>
                      <w:szCs w:val="20"/>
                    </w:rPr>
                  </w:pPr>
                  <w:r w:rsidRPr="000420CE">
                    <w:rPr>
                      <w:rFonts w:cs="Arial"/>
                      <w:color w:val="FFFFFF" w:themeColor="background1"/>
                      <w:spacing w:val="-1"/>
                      <w:szCs w:val="20"/>
                    </w:rPr>
                    <w:lastRenderedPageBreak/>
                    <w:t>Resource Plus</w:t>
                  </w:r>
                </w:p>
              </w:tc>
              <w:tc>
                <w:tcPr>
                  <w:tcW w:w="7598" w:type="dxa"/>
                  <w:tcBorders>
                    <w:top w:val="nil"/>
                    <w:left w:val="single" w:sz="4" w:space="0" w:color="43B6E6"/>
                    <w:bottom w:val="single" w:sz="4" w:space="0" w:color="43B6E6"/>
                    <w:right w:val="nil"/>
                  </w:tcBorders>
                </w:tcPr>
                <w:p w14:paraId="0F01F8B9" w14:textId="77777777" w:rsidR="001F47E1" w:rsidRPr="000420CE" w:rsidRDefault="001F47E1" w:rsidP="001B42A8">
                  <w:pPr>
                    <w:rPr>
                      <w:rFonts w:cs="Arial"/>
                      <w:spacing w:val="-1"/>
                      <w:szCs w:val="20"/>
                    </w:rPr>
                  </w:pPr>
                  <w:r w:rsidRPr="000420CE">
                    <w:rPr>
                      <w:rFonts w:cs="Arial"/>
                      <w:spacing w:val="-1"/>
                      <w:szCs w:val="20"/>
                    </w:rPr>
                    <w:t xml:space="preserve"> </w:t>
                  </w:r>
                </w:p>
              </w:tc>
            </w:tr>
            <w:tr w:rsidR="001F47E1" w:rsidRPr="000420CE" w14:paraId="28754AE7" w14:textId="77777777" w:rsidTr="001B42A8">
              <w:tc>
                <w:tcPr>
                  <w:tcW w:w="9407" w:type="dxa"/>
                  <w:gridSpan w:val="2"/>
                  <w:tcBorders>
                    <w:top w:val="single" w:sz="4" w:space="0" w:color="43B6E6"/>
                    <w:left w:val="single" w:sz="4" w:space="0" w:color="43B6E6"/>
                    <w:bottom w:val="single" w:sz="4" w:space="0" w:color="43B6E6"/>
                    <w:right w:val="single" w:sz="4" w:space="0" w:color="43B6E6"/>
                  </w:tcBorders>
                  <w:shd w:val="clear" w:color="auto" w:fill="auto"/>
                </w:tcPr>
                <w:p w14:paraId="3DB5BCEB" w14:textId="77777777" w:rsidR="001F47E1" w:rsidRPr="000420CE" w:rsidRDefault="001F47E1" w:rsidP="001B42A8">
                  <w:pPr>
                    <w:rPr>
                      <w:rFonts w:cs="Arial"/>
                      <w:spacing w:val="-1"/>
                      <w:szCs w:val="20"/>
                    </w:rPr>
                  </w:pPr>
                  <w:r>
                    <w:rPr>
                      <w:rFonts w:cs="Arial"/>
                      <w:spacing w:val="-1"/>
                      <w:szCs w:val="20"/>
                    </w:rPr>
                    <w:t>Teaching Pack</w:t>
                  </w:r>
                  <w:r w:rsidRPr="000420CE">
                    <w:rPr>
                      <w:rFonts w:cs="Arial"/>
                      <w:spacing w:val="-1"/>
                      <w:szCs w:val="20"/>
                    </w:rPr>
                    <w:t xml:space="preserve">: </w:t>
                  </w:r>
                  <w:r>
                    <w:rPr>
                      <w:rFonts w:cs="Arial"/>
                      <w:spacing w:val="-1"/>
                      <w:szCs w:val="20"/>
                    </w:rPr>
                    <w:t>Differentiation</w:t>
                  </w:r>
                </w:p>
                <w:p w14:paraId="001D5F50" w14:textId="77777777" w:rsidR="001F47E1" w:rsidRDefault="001F47E1" w:rsidP="001B42A8">
                  <w:pPr>
                    <w:rPr>
                      <w:rFonts w:cs="Arial"/>
                      <w:spacing w:val="-1"/>
                      <w:szCs w:val="20"/>
                    </w:rPr>
                  </w:pPr>
                  <w:r w:rsidRPr="000420CE">
                    <w:rPr>
                      <w:rFonts w:cs="Arial"/>
                      <w:spacing w:val="-1"/>
                      <w:szCs w:val="20"/>
                    </w:rPr>
                    <w:t xml:space="preserve">The </w:t>
                  </w:r>
                  <w:r>
                    <w:rPr>
                      <w:rFonts w:cs="Arial"/>
                      <w:spacing w:val="-1"/>
                      <w:szCs w:val="20"/>
                    </w:rPr>
                    <w:t>Teaching Pack</w:t>
                  </w:r>
                  <w:r w:rsidRPr="000420CE">
                    <w:rPr>
                      <w:rFonts w:cs="Arial"/>
                      <w:spacing w:val="-1"/>
                      <w:szCs w:val="20"/>
                    </w:rPr>
                    <w:t xml:space="preserve"> includes lessons on:</w:t>
                  </w:r>
                </w:p>
                <w:p w14:paraId="01DE2EAC" w14:textId="77777777" w:rsidR="001F47E1" w:rsidRDefault="001F47E1" w:rsidP="00F72313">
                  <w:pPr>
                    <w:pStyle w:val="ListParagraph"/>
                    <w:numPr>
                      <w:ilvl w:val="0"/>
                      <w:numId w:val="8"/>
                    </w:numPr>
                    <w:rPr>
                      <w:rFonts w:cs="Arial"/>
                      <w:spacing w:val="-1"/>
                    </w:rPr>
                  </w:pPr>
                  <w:r>
                    <w:rPr>
                      <w:rFonts w:cs="Arial"/>
                      <w:spacing w:val="-1"/>
                    </w:rPr>
                    <w:t>introduction to calculus</w:t>
                  </w:r>
                </w:p>
                <w:p w14:paraId="43B12F36" w14:textId="77777777" w:rsidR="001F47E1" w:rsidRDefault="001F47E1" w:rsidP="00F72313">
                  <w:pPr>
                    <w:pStyle w:val="ListParagraph"/>
                    <w:numPr>
                      <w:ilvl w:val="0"/>
                      <w:numId w:val="8"/>
                    </w:numPr>
                    <w:rPr>
                      <w:rFonts w:cs="Arial"/>
                      <w:spacing w:val="-1"/>
                    </w:rPr>
                  </w:pPr>
                  <w:r>
                    <w:rPr>
                      <w:rFonts w:cs="Arial"/>
                      <w:spacing w:val="-1"/>
                    </w:rPr>
                    <w:t>using differentiation to find the gradient of a curve</w:t>
                  </w:r>
                </w:p>
                <w:p w14:paraId="7F6D11B4" w14:textId="77777777" w:rsidR="001F47E1" w:rsidRDefault="001F47E1" w:rsidP="00F72313">
                  <w:pPr>
                    <w:pStyle w:val="ListParagraph"/>
                    <w:numPr>
                      <w:ilvl w:val="0"/>
                      <w:numId w:val="8"/>
                    </w:numPr>
                    <w:rPr>
                      <w:rFonts w:cs="Arial"/>
                      <w:spacing w:val="-1"/>
                    </w:rPr>
                  </w:pPr>
                  <w:r>
                    <w:rPr>
                      <w:rFonts w:cs="Arial"/>
                      <w:spacing w:val="-1"/>
                    </w:rPr>
                    <w:t>classifying turning points</w:t>
                  </w:r>
                </w:p>
                <w:p w14:paraId="164D2446" w14:textId="77777777" w:rsidR="001F47E1" w:rsidRPr="00BD67CB" w:rsidRDefault="001F47E1" w:rsidP="00F72313">
                  <w:pPr>
                    <w:pStyle w:val="ListParagraph"/>
                    <w:numPr>
                      <w:ilvl w:val="0"/>
                      <w:numId w:val="8"/>
                    </w:numPr>
                    <w:rPr>
                      <w:rFonts w:cs="Arial"/>
                      <w:spacing w:val="-1"/>
                    </w:rPr>
                  </w:pPr>
                  <w:r>
                    <w:rPr>
                      <w:rFonts w:cs="Arial"/>
                      <w:spacing w:val="-1"/>
                    </w:rPr>
                    <w:t>second derivatives</w:t>
                  </w:r>
                  <w:r w:rsidRPr="00BD67CB">
                    <w:rPr>
                      <w:rFonts w:cs="Arial"/>
                      <w:spacing w:val="-1"/>
                    </w:rPr>
                    <w:t>.</w:t>
                  </w:r>
                </w:p>
              </w:tc>
            </w:tr>
          </w:tbl>
          <w:p w14:paraId="36C73F9C" w14:textId="77777777" w:rsidR="001F47E1" w:rsidRPr="00BD67CB" w:rsidRDefault="001F47E1" w:rsidP="001B42A8">
            <w:pPr>
              <w:pStyle w:val="BodyText"/>
              <w:rPr>
                <w:iCs/>
              </w:rPr>
            </w:pPr>
          </w:p>
        </w:tc>
      </w:tr>
      <w:tr w:rsidR="001F47E1" w:rsidRPr="00FB2E1E" w14:paraId="1B140D07" w14:textId="77777777" w:rsidTr="001B42A8">
        <w:trPr>
          <w:trHeight w:hRule="exact" w:val="440"/>
          <w:tblHeader/>
        </w:trPr>
        <w:tc>
          <w:tcPr>
            <w:tcW w:w="14601" w:type="dxa"/>
            <w:gridSpan w:val="3"/>
            <w:shd w:val="clear" w:color="auto" w:fill="EA5B0C"/>
            <w:tcMar>
              <w:top w:w="113" w:type="dxa"/>
              <w:bottom w:w="113" w:type="dxa"/>
            </w:tcMar>
            <w:vAlign w:val="center"/>
          </w:tcPr>
          <w:p w14:paraId="67D615ED" w14:textId="77777777" w:rsidR="001F47E1" w:rsidRPr="00FB2E1E" w:rsidRDefault="001F47E1" w:rsidP="001B42A8">
            <w:pPr>
              <w:rPr>
                <w:rFonts w:cs="Arial"/>
                <w:b/>
                <w:color w:val="FFFFFF"/>
                <w:szCs w:val="20"/>
              </w:rPr>
            </w:pPr>
            <w:r w:rsidRPr="00FB2E1E">
              <w:rPr>
                <w:rFonts w:cs="Arial"/>
                <w:b/>
                <w:color w:val="FFFFFF"/>
                <w:szCs w:val="20"/>
              </w:rPr>
              <w:lastRenderedPageBreak/>
              <w:t>Past and specimen papers</w:t>
            </w:r>
          </w:p>
        </w:tc>
      </w:tr>
      <w:tr w:rsidR="001F47E1" w:rsidRPr="004E2FD6" w14:paraId="48979C7C" w14:textId="77777777" w:rsidTr="001B42A8">
        <w:tblPrEx>
          <w:tblCellMar>
            <w:top w:w="0" w:type="dxa"/>
            <w:bottom w:w="0" w:type="dxa"/>
          </w:tblCellMar>
        </w:tblPrEx>
        <w:tc>
          <w:tcPr>
            <w:tcW w:w="14601" w:type="dxa"/>
            <w:gridSpan w:val="3"/>
            <w:tcMar>
              <w:top w:w="113" w:type="dxa"/>
              <w:bottom w:w="113" w:type="dxa"/>
            </w:tcMar>
          </w:tcPr>
          <w:p w14:paraId="6B44768B" w14:textId="77777777" w:rsidR="001F47E1" w:rsidRDefault="001F47E1" w:rsidP="001B42A8">
            <w:pPr>
              <w:pStyle w:val="BodyText"/>
              <w:rPr>
                <w:rStyle w:val="Bold"/>
              </w:rPr>
            </w:pPr>
            <w:r>
              <w:rPr>
                <w:lang w:eastAsia="en-GB"/>
              </w:rPr>
              <w:t xml:space="preserve">Past/specimen papers and mark schemes are available to download at </w:t>
            </w:r>
            <w:hyperlink r:id="rId218" w:history="1">
              <w:r w:rsidRPr="00C8122F">
                <w:rPr>
                  <w:rStyle w:val="WebLink"/>
                </w:rPr>
                <w:t>www.cambridgeinternational.org/support</w:t>
              </w:r>
            </w:hyperlink>
            <w:r w:rsidRPr="00C8122F">
              <w:rPr>
                <w:rStyle w:val="BodyChar"/>
              </w:rPr>
              <w:t xml:space="preserve"> </w:t>
            </w:r>
            <w:r w:rsidRPr="00C8122F">
              <w:rPr>
                <w:rStyle w:val="Bold"/>
              </w:rPr>
              <w:t>(F)</w:t>
            </w:r>
          </w:p>
          <w:p w14:paraId="3C84AAC2" w14:textId="77777777" w:rsidR="001F47E1" w:rsidRPr="004E2FD6" w:rsidRDefault="001F47E1" w:rsidP="001B42A8">
            <w:pPr>
              <w:pStyle w:val="BodyText"/>
              <w:rPr>
                <w:i/>
              </w:rPr>
            </w:pPr>
            <w:r w:rsidRPr="0048403C">
              <w:rPr>
                <w:rStyle w:val="Bold"/>
              </w:rPr>
              <w:t>Test Maker</w:t>
            </w:r>
            <w:r w:rsidRPr="00210DC2">
              <w:rPr>
                <w:rStyle w:val="Bold"/>
                <w:b w:val="0"/>
                <w:bCs/>
              </w:rPr>
              <w:t xml:space="preserve"> </w:t>
            </w:r>
            <w:r>
              <w:rPr>
                <w:rStyle w:val="Bold"/>
                <w:b w:val="0"/>
                <w:bCs/>
              </w:rPr>
              <w:t xml:space="preserve">is available for this syllabus to create high-quality, customised test papers using Cambridge past paper questions. For more information: </w:t>
            </w:r>
            <w:hyperlink r:id="rId219" w:history="1">
              <w:r w:rsidRPr="0048403C">
                <w:rPr>
                  <w:rStyle w:val="WebLink"/>
                </w:rPr>
                <w:t>www.cambridgeinternational.org/support-and-training-for-schools/support-for-teachers/test-maker/</w:t>
              </w:r>
            </w:hyperlink>
            <w:r>
              <w:rPr>
                <w:rStyle w:val="Bold"/>
                <w:b w:val="0"/>
                <w:bCs/>
              </w:rPr>
              <w:t xml:space="preserve"> </w:t>
            </w:r>
            <w:r w:rsidRPr="0048403C">
              <w:rPr>
                <w:rStyle w:val="Bold"/>
              </w:rPr>
              <w:t>(F)</w:t>
            </w:r>
          </w:p>
        </w:tc>
      </w:tr>
    </w:tbl>
    <w:p w14:paraId="0C14078C" w14:textId="77777777" w:rsidR="00167FAE" w:rsidRDefault="00167FAE" w:rsidP="0043639B">
      <w:pPr>
        <w:pStyle w:val="BodyText"/>
        <w:rPr>
          <w:rFonts w:ascii="Bliss Pro Regular" w:hAnsi="Bliss Pro Regular" w:cs="Open Sans Light"/>
        </w:rPr>
        <w:sectPr w:rsidR="00167FAE" w:rsidSect="00CE04B0">
          <w:headerReference w:type="even" r:id="rId220"/>
          <w:headerReference w:type="default" r:id="rId221"/>
          <w:footerReference w:type="even" r:id="rId222"/>
          <w:footerReference w:type="default" r:id="rId223"/>
          <w:pgSz w:w="16838" w:h="11906" w:orient="landscape"/>
          <w:pgMar w:top="1134" w:right="1134" w:bottom="284" w:left="1134" w:header="567" w:footer="567" w:gutter="0"/>
          <w:cols w:space="708"/>
          <w:docGrid w:linePitch="360"/>
        </w:sectPr>
      </w:pPr>
    </w:p>
    <w:p w14:paraId="5FCE944E" w14:textId="1D570AB7" w:rsidR="00C52415" w:rsidRDefault="00C52415" w:rsidP="0043639B">
      <w:pPr>
        <w:pStyle w:val="BodyText"/>
        <w:rPr>
          <w:rFonts w:ascii="Bliss Pro Regular" w:hAnsi="Bliss Pro Regular" w:cs="Open Sans Light"/>
        </w:rPr>
      </w:pPr>
    </w:p>
    <w:p w14:paraId="131C6B53" w14:textId="77777777" w:rsidR="00C52415" w:rsidRDefault="00C52415" w:rsidP="0043639B">
      <w:pPr>
        <w:pStyle w:val="BodyText"/>
        <w:rPr>
          <w:rFonts w:ascii="Bliss Pro Regular" w:hAnsi="Bliss Pro Regular" w:cs="Open Sans Light"/>
        </w:rPr>
      </w:pPr>
    </w:p>
    <w:p w14:paraId="444E13B6" w14:textId="77777777" w:rsidR="00C52415" w:rsidRDefault="00C52415" w:rsidP="0043639B">
      <w:pPr>
        <w:pStyle w:val="BodyText"/>
        <w:rPr>
          <w:rFonts w:ascii="Bliss Pro Regular" w:hAnsi="Bliss Pro Regular" w:cs="Open Sans Light"/>
        </w:rPr>
      </w:pPr>
    </w:p>
    <w:p w14:paraId="02570EAE" w14:textId="77777777" w:rsidR="00C52415" w:rsidRDefault="00C52415" w:rsidP="0043639B">
      <w:pPr>
        <w:pStyle w:val="BodyText"/>
        <w:rPr>
          <w:rFonts w:ascii="Bliss Pro Regular" w:hAnsi="Bliss Pro Regular" w:cs="Open Sans Light"/>
        </w:rPr>
      </w:pPr>
    </w:p>
    <w:p w14:paraId="60DAC95A" w14:textId="77777777" w:rsidR="00C52415" w:rsidRDefault="00C52415" w:rsidP="0043639B">
      <w:pPr>
        <w:pStyle w:val="BodyText"/>
        <w:rPr>
          <w:rFonts w:ascii="Bliss Pro Regular" w:hAnsi="Bliss Pro Regular" w:cs="Open Sans Light"/>
        </w:rPr>
      </w:pPr>
    </w:p>
    <w:p w14:paraId="446B7EFA" w14:textId="77777777" w:rsidR="00C52415" w:rsidRDefault="00C52415" w:rsidP="0043639B">
      <w:pPr>
        <w:pStyle w:val="BodyText"/>
        <w:rPr>
          <w:rFonts w:ascii="Bliss Pro Regular" w:hAnsi="Bliss Pro Regular" w:cs="Open Sans Light"/>
        </w:rPr>
      </w:pPr>
    </w:p>
    <w:p w14:paraId="6AF32245" w14:textId="77777777" w:rsidR="00C52415" w:rsidRDefault="00C52415" w:rsidP="0043639B">
      <w:pPr>
        <w:pStyle w:val="BodyText"/>
        <w:rPr>
          <w:rFonts w:ascii="Bliss Pro Regular" w:hAnsi="Bliss Pro Regular" w:cs="Open Sans Light"/>
        </w:rPr>
      </w:pPr>
    </w:p>
    <w:p w14:paraId="0C76AF06" w14:textId="77777777" w:rsidR="00C52415" w:rsidRDefault="00C52415" w:rsidP="0043639B">
      <w:pPr>
        <w:pStyle w:val="BodyText"/>
        <w:rPr>
          <w:rFonts w:ascii="Bliss Pro Regular" w:hAnsi="Bliss Pro Regular" w:cs="Open Sans Light"/>
        </w:rPr>
      </w:pPr>
    </w:p>
    <w:p w14:paraId="402539B1" w14:textId="77777777" w:rsidR="00C52415" w:rsidRDefault="00C52415" w:rsidP="0043639B">
      <w:pPr>
        <w:pStyle w:val="BodyText"/>
        <w:rPr>
          <w:rFonts w:ascii="Bliss Pro Regular" w:hAnsi="Bliss Pro Regular" w:cs="Open Sans Light"/>
        </w:rPr>
      </w:pPr>
    </w:p>
    <w:p w14:paraId="6F232433" w14:textId="77777777" w:rsidR="00C52415" w:rsidRDefault="00C52415" w:rsidP="0043639B">
      <w:pPr>
        <w:pStyle w:val="BodyText"/>
        <w:rPr>
          <w:rFonts w:ascii="Bliss Pro Regular" w:hAnsi="Bliss Pro Regular" w:cs="Open Sans Light"/>
        </w:rPr>
      </w:pPr>
    </w:p>
    <w:p w14:paraId="32309DC2" w14:textId="77777777" w:rsidR="00C52415" w:rsidRDefault="00C52415" w:rsidP="0043639B">
      <w:pPr>
        <w:pStyle w:val="BodyText"/>
        <w:rPr>
          <w:rFonts w:ascii="Bliss Pro Regular" w:hAnsi="Bliss Pro Regular" w:cs="Open Sans Light"/>
        </w:rPr>
      </w:pPr>
    </w:p>
    <w:p w14:paraId="0E20DE3E" w14:textId="77777777" w:rsidR="00C52415" w:rsidRDefault="00C52415" w:rsidP="0043639B">
      <w:pPr>
        <w:pStyle w:val="BodyText"/>
        <w:rPr>
          <w:rFonts w:ascii="Bliss Pro Regular" w:hAnsi="Bliss Pro Regular" w:cs="Open Sans Light"/>
        </w:rPr>
      </w:pPr>
    </w:p>
    <w:p w14:paraId="1DFA9DEF" w14:textId="77777777" w:rsidR="00C52415" w:rsidRDefault="00C52415" w:rsidP="0043639B">
      <w:pPr>
        <w:pStyle w:val="BodyText"/>
        <w:rPr>
          <w:rFonts w:ascii="Bliss Pro Regular" w:hAnsi="Bliss Pro Regular" w:cs="Open Sans Light"/>
        </w:rPr>
      </w:pPr>
    </w:p>
    <w:p w14:paraId="32899026" w14:textId="77777777" w:rsidR="00C52415" w:rsidRDefault="00C52415" w:rsidP="0043639B">
      <w:pPr>
        <w:pStyle w:val="BodyText"/>
        <w:rPr>
          <w:rFonts w:ascii="Bliss Pro Regular" w:hAnsi="Bliss Pro Regular" w:cs="Open Sans Light"/>
        </w:rPr>
      </w:pPr>
    </w:p>
    <w:p w14:paraId="626BCFBA" w14:textId="77777777" w:rsidR="00C52415" w:rsidRDefault="00C52415" w:rsidP="0043639B">
      <w:pPr>
        <w:pStyle w:val="BodyText"/>
        <w:rPr>
          <w:rFonts w:ascii="Bliss Pro Regular" w:hAnsi="Bliss Pro Regular" w:cs="Open Sans Light"/>
        </w:rPr>
      </w:pPr>
    </w:p>
    <w:p w14:paraId="5D0D0F2D" w14:textId="77777777" w:rsidR="00C52415" w:rsidRDefault="00C52415" w:rsidP="0043639B">
      <w:pPr>
        <w:pStyle w:val="BodyText"/>
        <w:rPr>
          <w:rFonts w:ascii="Bliss Pro Regular" w:hAnsi="Bliss Pro Regular" w:cs="Open Sans Light"/>
        </w:rPr>
      </w:pPr>
    </w:p>
    <w:p w14:paraId="590C0DCF" w14:textId="77777777" w:rsidR="00C52415" w:rsidRDefault="00C52415" w:rsidP="0043639B">
      <w:pPr>
        <w:pStyle w:val="BodyText"/>
        <w:rPr>
          <w:rFonts w:ascii="Bliss Pro Regular" w:hAnsi="Bliss Pro Regular" w:cs="Open Sans Light"/>
        </w:rPr>
      </w:pPr>
    </w:p>
    <w:p w14:paraId="3E7A9D95" w14:textId="77777777" w:rsidR="00C52415" w:rsidRDefault="00C52415" w:rsidP="0043639B">
      <w:pPr>
        <w:pStyle w:val="BodyText"/>
        <w:rPr>
          <w:rFonts w:ascii="Bliss Pro Regular" w:hAnsi="Bliss Pro Regular" w:cs="Open Sans Light"/>
        </w:rPr>
      </w:pPr>
    </w:p>
    <w:p w14:paraId="00FC3FBD" w14:textId="77777777" w:rsidR="00C52415" w:rsidRDefault="00C52415" w:rsidP="0043639B">
      <w:pPr>
        <w:pStyle w:val="BodyText"/>
        <w:rPr>
          <w:rFonts w:ascii="Bliss Pro Regular" w:hAnsi="Bliss Pro Regular" w:cs="Open Sans Light"/>
        </w:rPr>
      </w:pPr>
    </w:p>
    <w:p w14:paraId="6825EAA2" w14:textId="77777777" w:rsidR="00C52415" w:rsidRDefault="00C52415" w:rsidP="0043639B">
      <w:pPr>
        <w:pStyle w:val="BodyText"/>
        <w:rPr>
          <w:rFonts w:ascii="Bliss Pro Regular" w:hAnsi="Bliss Pro Regular" w:cs="Open Sans Light"/>
        </w:rPr>
      </w:pPr>
    </w:p>
    <w:p w14:paraId="11A732CE" w14:textId="77777777" w:rsidR="00C52415" w:rsidRDefault="00C52415" w:rsidP="0043639B">
      <w:pPr>
        <w:pStyle w:val="BodyText"/>
        <w:rPr>
          <w:rFonts w:ascii="Bliss Pro Regular" w:hAnsi="Bliss Pro Regular" w:cs="Open Sans Light"/>
        </w:rPr>
      </w:pPr>
    </w:p>
    <w:p w14:paraId="5654C1A1" w14:textId="77777777" w:rsidR="00C52415" w:rsidRDefault="00C52415" w:rsidP="0043639B">
      <w:pPr>
        <w:pStyle w:val="BodyText"/>
        <w:rPr>
          <w:rFonts w:ascii="Bliss Pro Regular" w:hAnsi="Bliss Pro Regular" w:cs="Open Sans Light"/>
        </w:rPr>
      </w:pPr>
    </w:p>
    <w:p w14:paraId="0C95318E" w14:textId="77777777" w:rsidR="00C52415" w:rsidRDefault="00C52415" w:rsidP="0043639B">
      <w:pPr>
        <w:pStyle w:val="BodyText"/>
        <w:rPr>
          <w:rFonts w:ascii="Bliss Pro Regular" w:hAnsi="Bliss Pro Regular" w:cs="Open Sans Light"/>
        </w:rPr>
      </w:pPr>
    </w:p>
    <w:p w14:paraId="529AD5EC" w14:textId="77777777" w:rsidR="00C52415" w:rsidRDefault="00C52415" w:rsidP="0043639B">
      <w:pPr>
        <w:pStyle w:val="BodyText"/>
        <w:rPr>
          <w:rFonts w:ascii="Bliss Pro Regular" w:hAnsi="Bliss Pro Regular" w:cs="Open Sans Light"/>
        </w:rPr>
      </w:pPr>
    </w:p>
    <w:p w14:paraId="190DA790" w14:textId="77777777" w:rsidR="00913097" w:rsidRDefault="00913097" w:rsidP="0043639B">
      <w:pPr>
        <w:pStyle w:val="BodyText"/>
        <w:rPr>
          <w:rFonts w:ascii="Bliss Pro Regular" w:hAnsi="Bliss Pro Regular" w:cs="Open Sans Light"/>
        </w:rPr>
      </w:pPr>
    </w:p>
    <w:p w14:paraId="3BE1F736" w14:textId="77777777" w:rsidR="00913097" w:rsidRDefault="00913097" w:rsidP="0043639B">
      <w:pPr>
        <w:pStyle w:val="BodyText"/>
        <w:rPr>
          <w:rFonts w:ascii="Bliss Pro Regular" w:hAnsi="Bliss Pro Regular" w:cs="Open Sans Light"/>
        </w:rPr>
      </w:pPr>
    </w:p>
    <w:p w14:paraId="66D5996C" w14:textId="77777777" w:rsidR="00913097" w:rsidRDefault="00913097" w:rsidP="0043639B">
      <w:pPr>
        <w:pStyle w:val="BodyText"/>
        <w:rPr>
          <w:rFonts w:ascii="Bliss Pro Regular" w:hAnsi="Bliss Pro Regular" w:cs="Open Sans Light"/>
        </w:rPr>
      </w:pPr>
    </w:p>
    <w:p w14:paraId="2B6BB707" w14:textId="77777777" w:rsidR="00C52415" w:rsidRDefault="00C52415" w:rsidP="0043639B">
      <w:pPr>
        <w:pStyle w:val="BodyText"/>
        <w:rPr>
          <w:rFonts w:ascii="Bliss Pro Regular" w:hAnsi="Bliss Pro Regular" w:cs="Open Sans Light"/>
        </w:rPr>
      </w:pPr>
    </w:p>
    <w:p w14:paraId="5E594582" w14:textId="77777777" w:rsidR="00C52415" w:rsidRDefault="00C52415" w:rsidP="0043639B">
      <w:pPr>
        <w:pStyle w:val="BodyText"/>
        <w:rPr>
          <w:rFonts w:ascii="Bliss Pro Regular" w:hAnsi="Bliss Pro Regular" w:cs="Open Sans Light"/>
        </w:rPr>
      </w:pPr>
    </w:p>
    <w:p w14:paraId="21CC6E63" w14:textId="77777777" w:rsidR="00C52415" w:rsidRDefault="00C52415" w:rsidP="0043639B">
      <w:pPr>
        <w:pStyle w:val="BodyText"/>
        <w:rPr>
          <w:rFonts w:ascii="Bliss Pro Regular" w:hAnsi="Bliss Pro Regular" w:cs="Open Sans Light"/>
        </w:rPr>
      </w:pPr>
    </w:p>
    <w:p w14:paraId="3AB37D7E" w14:textId="77777777" w:rsidR="00C52415" w:rsidRDefault="00C52415" w:rsidP="0043639B">
      <w:pPr>
        <w:pStyle w:val="BodyText"/>
        <w:rPr>
          <w:rFonts w:ascii="Bliss Pro Regular" w:hAnsi="Bliss Pro Regular" w:cs="Open Sans Light"/>
        </w:rPr>
      </w:pPr>
    </w:p>
    <w:p w14:paraId="1CC5B4AC" w14:textId="77777777" w:rsidR="0003259B" w:rsidRDefault="0003259B" w:rsidP="0043639B">
      <w:pPr>
        <w:pStyle w:val="BodyText"/>
        <w:rPr>
          <w:rFonts w:ascii="Bliss Pro Regular" w:hAnsi="Bliss Pro Regular" w:cs="Open Sans Light"/>
        </w:rPr>
      </w:pPr>
    </w:p>
    <w:p w14:paraId="12E22717" w14:textId="77777777" w:rsidR="00C52415" w:rsidRDefault="00C52415" w:rsidP="007541B6">
      <w:pPr>
        <w:pStyle w:val="CAIELink"/>
      </w:pPr>
    </w:p>
    <w:p w14:paraId="09024871" w14:textId="77777777" w:rsidR="00C52415" w:rsidRPr="007541B6" w:rsidRDefault="00C52415" w:rsidP="0043639B">
      <w:pPr>
        <w:pStyle w:val="BodyText"/>
        <w:rPr>
          <w:rFonts w:ascii="Bliss Pro Light" w:hAnsi="Bliss Pro Light" w:cs="Open Sans Light"/>
          <w:sz w:val="24"/>
          <w:szCs w:val="24"/>
        </w:rPr>
      </w:pPr>
    </w:p>
    <w:p w14:paraId="576FF15B" w14:textId="77777777" w:rsidR="00A2758F" w:rsidRPr="003141A7" w:rsidRDefault="00451870" w:rsidP="00451870">
      <w:pPr>
        <w:pStyle w:val="Body"/>
        <w:rPr>
          <w:rFonts w:ascii="Bliss Pro Light" w:hAnsi="Bliss Pro Light" w:cs="Open Sans Light"/>
          <w:sz w:val="19"/>
          <w:szCs w:val="19"/>
        </w:rPr>
      </w:pPr>
      <w:r w:rsidRPr="00913097">
        <w:rPr>
          <w:rFonts w:ascii="Bliss Pro Light" w:hAnsi="Bliss Pro Light" w:cs="Open Sans Light"/>
          <w:sz w:val="19"/>
          <w:szCs w:val="19"/>
        </w:rPr>
        <w:t>C</w:t>
      </w:r>
      <w:r w:rsidRPr="003141A7">
        <w:rPr>
          <w:rFonts w:ascii="Bliss Pro Light" w:hAnsi="Bliss Pro Light" w:cs="Open Sans Light"/>
          <w:sz w:val="19"/>
          <w:szCs w:val="19"/>
        </w:rPr>
        <w:t>ambridge Assessment International Education</w:t>
      </w:r>
      <w:r w:rsidRPr="003141A7">
        <w:rPr>
          <w:rFonts w:ascii="Bliss Pro Light" w:hAnsi="Bliss Pro Light" w:cs="Open Sans Light"/>
          <w:sz w:val="19"/>
          <w:szCs w:val="19"/>
        </w:rPr>
        <w:br/>
        <w:t>The Triangle Building, Shaftsbury Road, Cambridge, CB2 8EA, United Kingdom</w:t>
      </w:r>
      <w:r w:rsidRPr="003141A7">
        <w:rPr>
          <w:rFonts w:ascii="Bliss Pro Light" w:hAnsi="Bliss Pro Light" w:cs="Open Sans Light"/>
          <w:sz w:val="19"/>
          <w:szCs w:val="19"/>
        </w:rPr>
        <w:br/>
        <w:t>t: +44 1223 553554    </w:t>
      </w:r>
    </w:p>
    <w:p w14:paraId="7C8B210C" w14:textId="77777777" w:rsidR="00451870" w:rsidRPr="003141A7" w:rsidRDefault="00451870" w:rsidP="00451870">
      <w:pPr>
        <w:pStyle w:val="Body"/>
        <w:rPr>
          <w:rFonts w:ascii="Bliss Pro Light" w:hAnsi="Bliss Pro Light" w:cs="Open Sans Light"/>
          <w:b/>
          <w:sz w:val="19"/>
          <w:szCs w:val="19"/>
          <w:lang w:val="de-DE"/>
        </w:rPr>
      </w:pPr>
      <w:r w:rsidRPr="003141A7">
        <w:rPr>
          <w:rFonts w:ascii="Bliss Pro Light" w:hAnsi="Bliss Pro Light" w:cs="Open Sans Light"/>
          <w:sz w:val="19"/>
          <w:szCs w:val="19"/>
          <w:lang w:val="de-DE"/>
        </w:rPr>
        <w:t>e:</w:t>
      </w:r>
      <w:r w:rsidRPr="003141A7">
        <w:rPr>
          <w:rFonts w:ascii="Bliss Pro Light" w:hAnsi="Bliss Pro Light" w:cs="Open Sans Light"/>
          <w:b/>
          <w:sz w:val="19"/>
          <w:szCs w:val="19"/>
          <w:lang w:val="de-DE"/>
        </w:rPr>
        <w:t xml:space="preserve"> </w:t>
      </w:r>
      <w:hyperlink r:id="rId224" w:history="1">
        <w:r w:rsidRPr="003141A7">
          <w:rPr>
            <w:rStyle w:val="CIELink"/>
            <w:rFonts w:ascii="Bliss Pro Light" w:hAnsi="Bliss Pro Light" w:cs="Open Sans Light"/>
            <w:b w:val="0"/>
            <w:sz w:val="19"/>
            <w:szCs w:val="19"/>
            <w:lang w:val="de-DE"/>
          </w:rPr>
          <w:t>info@cambridgeinternational.org</w:t>
        </w:r>
      </w:hyperlink>
      <w:r w:rsidRPr="003141A7">
        <w:rPr>
          <w:rFonts w:ascii="Bliss Pro Light" w:hAnsi="Bliss Pro Light" w:cs="Open Sans Light"/>
          <w:b/>
          <w:sz w:val="19"/>
          <w:szCs w:val="19"/>
          <w:lang w:val="de-DE"/>
        </w:rPr>
        <w:t xml:space="preserve">    </w:t>
      </w:r>
      <w:hyperlink r:id="rId225" w:history="1">
        <w:r w:rsidRPr="003141A7">
          <w:rPr>
            <w:rStyle w:val="CIELink"/>
            <w:rFonts w:ascii="Bliss Pro Light" w:hAnsi="Bliss Pro Light" w:cs="Open Sans Light"/>
            <w:b w:val="0"/>
            <w:sz w:val="19"/>
            <w:szCs w:val="19"/>
            <w:lang w:val="de-DE"/>
          </w:rPr>
          <w:t>www.cambridgeinternational.org</w:t>
        </w:r>
      </w:hyperlink>
    </w:p>
    <w:p w14:paraId="007FC645" w14:textId="77777777" w:rsidR="00451870" w:rsidRPr="003141A7" w:rsidRDefault="00451870" w:rsidP="00451870">
      <w:pPr>
        <w:pStyle w:val="Body"/>
        <w:rPr>
          <w:rFonts w:ascii="Bliss Pro Light" w:hAnsi="Bliss Pro Light" w:cs="Open Sans Light"/>
          <w:sz w:val="19"/>
          <w:szCs w:val="19"/>
          <w:lang w:val="de-DE"/>
        </w:rPr>
      </w:pPr>
    </w:p>
    <w:p w14:paraId="691FBC46" w14:textId="06E4C6A0" w:rsidR="00C51BB8" w:rsidRDefault="00BA2FF9" w:rsidP="005F6B5E">
      <w:pPr>
        <w:rPr>
          <w:rFonts w:asciiTheme="minorHAnsi" w:eastAsiaTheme="minorEastAsia" w:hAnsiTheme="minorHAnsi" w:cstheme="minorBidi"/>
          <w:noProof/>
          <w:sz w:val="22"/>
          <w:szCs w:val="22"/>
          <w:lang w:eastAsia="en-GB"/>
        </w:rPr>
      </w:pPr>
      <w:r w:rsidRPr="00243DDD">
        <w:rPr>
          <w:rFonts w:ascii="Bliss Pro Light" w:hAnsi="Bliss Pro Light" w:cs="Arial"/>
          <w:szCs w:val="20"/>
        </w:rPr>
        <w:t xml:space="preserve">© Cambridge University Press &amp; </w:t>
      </w:r>
      <w:r w:rsidRPr="0003259B">
        <w:rPr>
          <w:rFonts w:ascii="Bliss Pro Light" w:hAnsi="Bliss Pro Light" w:cs="Arial"/>
          <w:szCs w:val="20"/>
        </w:rPr>
        <w:t>Assessment</w:t>
      </w:r>
      <w:r w:rsidR="009F0489" w:rsidRPr="0003259B">
        <w:rPr>
          <w:rFonts w:ascii="Bliss Pro Light" w:hAnsi="Bliss Pro Light" w:cs="Arial"/>
          <w:szCs w:val="20"/>
        </w:rPr>
        <w:t xml:space="preserve"> 202</w:t>
      </w:r>
      <w:r w:rsidR="0003259B">
        <w:rPr>
          <w:rFonts w:ascii="Bliss Pro Light" w:hAnsi="Bliss Pro Light" w:cs="Arial"/>
          <w:szCs w:val="20"/>
        </w:rPr>
        <w:t>2</w:t>
      </w:r>
      <w:r w:rsidR="009F0489" w:rsidRPr="0003259B">
        <w:rPr>
          <w:rFonts w:ascii="Bliss Pro Light" w:hAnsi="Bliss Pro Light" w:cs="Arial"/>
          <w:szCs w:val="20"/>
        </w:rPr>
        <w:t xml:space="preserve"> v</w:t>
      </w:r>
      <w:r w:rsidR="004B40E8">
        <w:rPr>
          <w:rFonts w:ascii="Bliss Pro Light" w:hAnsi="Bliss Pro Light" w:cs="Arial"/>
          <w:szCs w:val="20"/>
        </w:rPr>
        <w:t>2</w:t>
      </w:r>
    </w:p>
    <w:sectPr w:rsidR="00C51BB8" w:rsidSect="00CE04B0">
      <w:pgSz w:w="16838" w:h="11906" w:orient="landscape"/>
      <w:pgMar w:top="1134" w:right="1134" w:bottom="28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4404173" w14:textId="77777777" w:rsidR="005F7A4F" w:rsidRDefault="005F7A4F" w:rsidP="00BD38B4">
      <w:r>
        <w:separator/>
      </w:r>
    </w:p>
    <w:p w14:paraId="201BAE93" w14:textId="77777777" w:rsidR="005F7A4F" w:rsidRDefault="005F7A4F"/>
  </w:endnote>
  <w:endnote w:type="continuationSeparator" w:id="0">
    <w:p w14:paraId="157A1AD6" w14:textId="77777777" w:rsidR="005F7A4F" w:rsidRDefault="005F7A4F" w:rsidP="00BD38B4">
      <w:r>
        <w:continuationSeparator/>
      </w:r>
    </w:p>
    <w:p w14:paraId="08643DBE" w14:textId="77777777" w:rsidR="005F7A4F" w:rsidRDefault="005F7A4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
    <w:altName w:val="MS Gothic"/>
    <w:charset w:val="80"/>
    <w:family w:val="auto"/>
    <w:pitch w:val="variable"/>
  </w:font>
  <w:font w:name="Univers 65 Bold">
    <w:altName w:val="Arial"/>
    <w:charset w:val="00"/>
    <w:family w:val="auto"/>
    <w:pitch w:val="variable"/>
    <w:sig w:usb0="00000003" w:usb1="00000000" w:usb2="00000000" w:usb3="00000000" w:csb0="00000001" w:csb1="00000000"/>
  </w:font>
  <w:font w:name="Univers 45 Light">
    <w:altName w:val="Arial"/>
    <w:charset w:val="00"/>
    <w:family w:val="auto"/>
    <w:pitch w:val="variable"/>
    <w:sig w:usb0="00000003" w:usb1="00000000" w:usb2="00000000" w:usb3="00000000" w:csb0="00000001" w:csb1="00000000"/>
  </w:font>
  <w:font w:name="Univers-Bold">
    <w:altName w:val="Arial"/>
    <w:panose1 w:val="00000000000000000000"/>
    <w:charset w:val="4D"/>
    <w:family w:val="auto"/>
    <w:notTrueType/>
    <w:pitch w:val="default"/>
    <w:sig w:usb0="00000003" w:usb1="00000000" w:usb2="00000000" w:usb3="00000000" w:csb0="00000001" w:csb1="00000000"/>
  </w:font>
  <w:font w:name="Univers-Light">
    <w:altName w:val="Arial"/>
    <w:panose1 w:val="00000000000000000000"/>
    <w:charset w:val="4D"/>
    <w:family w:val="auto"/>
    <w:notTrueType/>
    <w:pitch w:val="default"/>
    <w:sig w:usb0="00000003" w:usb1="00000000" w:usb2="00000000" w:usb3="00000000" w:csb0="00000001" w:csb1="00000000"/>
  </w:font>
  <w:font w:name="Lucida Grande">
    <w:altName w:val="Segoe UI"/>
    <w:charset w:val="00"/>
    <w:family w:val="auto"/>
    <w:pitch w:val="variable"/>
    <w:sig w:usb0="00000000" w:usb1="5000A1FF" w:usb2="00000000" w:usb3="00000000" w:csb0="000001BF" w:csb1="00000000"/>
  </w:font>
  <w:font w:name="Arial Bold">
    <w:panose1 w:val="020B0704020202020204"/>
    <w:charset w:val="00"/>
    <w:family w:val="roman"/>
    <w:notTrueType/>
    <w:pitch w:val="default"/>
  </w:font>
  <w:font w:name="Calibri">
    <w:panose1 w:val="020F0502020204030204"/>
    <w:charset w:val="00"/>
    <w:family w:val="swiss"/>
    <w:pitch w:val="variable"/>
    <w:sig w:usb0="E4002EFF" w:usb1="C000247B" w:usb2="00000009" w:usb3="00000000" w:csb0="000001FF" w:csb1="00000000"/>
  </w:font>
  <w:font w:name="Bliss Pro Light">
    <w:altName w:val="Calibri"/>
    <w:panose1 w:val="02010006030000020004"/>
    <w:charset w:val="00"/>
    <w:family w:val="modern"/>
    <w:notTrueType/>
    <w:pitch w:val="variable"/>
    <w:sig w:usb0="A00002EF" w:usb1="5000205B" w:usb2="00000000" w:usb3="00000000" w:csb0="0000009F" w:csb1="00000000"/>
  </w:font>
  <w:font w:name="Bliss Pro Medium">
    <w:altName w:val="Calibri"/>
    <w:panose1 w:val="02010006030000020004"/>
    <w:charset w:val="00"/>
    <w:family w:val="modern"/>
    <w:notTrueType/>
    <w:pitch w:val="variable"/>
    <w:sig w:usb0="A00002EF" w:usb1="5000205B" w:usb2="00000000" w:usb3="00000000" w:csb0="0000009F" w:csb1="00000000"/>
  </w:font>
  <w:font w:name="Bliss Pro Regular">
    <w:altName w:val="Calibri"/>
    <w:panose1 w:val="02010006030000020004"/>
    <w:charset w:val="00"/>
    <w:family w:val="modern"/>
    <w:notTrueType/>
    <w:pitch w:val="variable"/>
    <w:sig w:usb0="A00002EF" w:usb1="5000205B" w:usb2="00000000" w:usb3="00000000" w:csb0="0000009F" w:csb1="00000000"/>
  </w:font>
  <w:font w:name="Cambria Math">
    <w:panose1 w:val="02040503050406030204"/>
    <w:charset w:val="00"/>
    <w:family w:val="roman"/>
    <w:pitch w:val="variable"/>
    <w:sig w:usb0="E00006FF" w:usb1="420024FF" w:usb2="02000000" w:usb3="00000000" w:csb0="0000019F" w:csb1="00000000"/>
  </w:font>
  <w:font w:name="Open Sans Light">
    <w:altName w:val="Open Sans Light"/>
    <w:panose1 w:val="020B0306030504020204"/>
    <w:charset w:val="00"/>
    <w:family w:val="swiss"/>
    <w:pitch w:val="variable"/>
    <w:sig w:usb0="E00002EF" w:usb1="4000205B" w:usb2="00000028" w:usb3="00000000" w:csb0="000001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alisto MT">
    <w:panose1 w:val="02040603050505030304"/>
    <w:charset w:val="00"/>
    <w:family w:val="roman"/>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1965C3" w14:textId="4D217029" w:rsidR="006C046E" w:rsidRPr="00820F2B" w:rsidRDefault="007F1423">
    <w:pPr>
      <w:pStyle w:val="Footer"/>
      <w:rPr>
        <w:rFonts w:cs="Arial"/>
        <w:szCs w:val="20"/>
      </w:rPr>
    </w:pPr>
    <w:sdt>
      <w:sdtPr>
        <w:id w:val="101849579"/>
        <w:docPartObj>
          <w:docPartGallery w:val="Page Numbers (Bottom of Page)"/>
          <w:docPartUnique/>
        </w:docPartObj>
      </w:sdtPr>
      <w:sdtEndPr>
        <w:rPr>
          <w:rFonts w:cs="Arial"/>
          <w:noProof/>
          <w:szCs w:val="20"/>
        </w:rPr>
      </w:sdtEndPr>
      <w:sdtContent>
        <w:r w:rsidR="006C046E" w:rsidRPr="00820F2B">
          <w:rPr>
            <w:rFonts w:cs="Arial"/>
            <w:szCs w:val="20"/>
          </w:rPr>
          <w:fldChar w:fldCharType="begin"/>
        </w:r>
        <w:r w:rsidR="006C046E" w:rsidRPr="00820F2B">
          <w:rPr>
            <w:rFonts w:cs="Arial"/>
            <w:szCs w:val="20"/>
          </w:rPr>
          <w:instrText xml:space="preserve"> PAGE   \* MERGEFORMAT </w:instrText>
        </w:r>
        <w:r w:rsidR="006C046E" w:rsidRPr="00820F2B">
          <w:rPr>
            <w:rFonts w:cs="Arial"/>
            <w:szCs w:val="20"/>
          </w:rPr>
          <w:fldChar w:fldCharType="separate"/>
        </w:r>
        <w:r w:rsidR="00666A70">
          <w:rPr>
            <w:rFonts w:cs="Arial"/>
            <w:noProof/>
            <w:szCs w:val="20"/>
          </w:rPr>
          <w:t>48</w:t>
        </w:r>
        <w:r w:rsidR="006C046E" w:rsidRPr="00820F2B">
          <w:rPr>
            <w:rFonts w:cs="Arial"/>
            <w:noProof/>
            <w:szCs w:val="20"/>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11E88B" w14:textId="77777777" w:rsidR="006C046E" w:rsidRPr="004D72E6" w:rsidRDefault="006C046E" w:rsidP="003A2420">
    <w:pPr>
      <w:pStyle w:val="HeadFoot"/>
      <w:jc w:val="right"/>
      <w:rPr>
        <w:szCs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300298" w14:textId="610E1167" w:rsidR="006C046E" w:rsidRPr="00150490" w:rsidRDefault="006C046E">
    <w:pPr>
      <w:pStyle w:val="Footer"/>
      <w:rPr>
        <w:rFonts w:ascii="Bliss Pro Light" w:hAnsi="Bliss Pro Light"/>
      </w:rPr>
    </w:pPr>
    <w:r w:rsidRPr="00150490">
      <w:rPr>
        <w:rFonts w:ascii="Bliss Pro Light" w:hAnsi="Bliss Pro Light"/>
        <w:noProof/>
        <w:lang w:eastAsia="en-GB"/>
      </w:rPr>
      <w:drawing>
        <wp:anchor distT="0" distB="0" distL="114300" distR="114300" simplePos="0" relativeHeight="251658752" behindDoc="0" locked="0" layoutInCell="1" allowOverlap="1" wp14:anchorId="5B8A7FD2" wp14:editId="6B567307">
          <wp:simplePos x="0" y="0"/>
          <wp:positionH relativeFrom="column">
            <wp:posOffset>7951470</wp:posOffset>
          </wp:positionH>
          <wp:positionV relativeFrom="paragraph">
            <wp:posOffset>-229380</wp:posOffset>
          </wp:positionV>
          <wp:extent cx="1292225" cy="449580"/>
          <wp:effectExtent l="0" t="0" r="3175" b="7620"/>
          <wp:wrapNone/>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athway logo_no strapline.jpg"/>
                  <pic:cNvPicPr/>
                </pic:nvPicPr>
                <pic:blipFill>
                  <a:blip r:embed="rId1">
                    <a:extLst>
                      <a:ext uri="{28A0092B-C50C-407E-A947-70E740481C1C}">
                        <a14:useLocalDpi xmlns:a14="http://schemas.microsoft.com/office/drawing/2010/main" val="0"/>
                      </a:ext>
                    </a:extLst>
                  </a:blip>
                  <a:stretch>
                    <a:fillRect/>
                  </a:stretch>
                </pic:blipFill>
                <pic:spPr>
                  <a:xfrm>
                    <a:off x="0" y="0"/>
                    <a:ext cx="1292225" cy="449580"/>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1F9618" w14:textId="77777777" w:rsidR="006C046E" w:rsidRPr="00FC3F4A" w:rsidRDefault="006C046E" w:rsidP="00FC3F4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D11B6F" w14:textId="56117927" w:rsidR="006C046E" w:rsidRPr="00FC3F4A" w:rsidRDefault="007F1423">
    <w:pPr>
      <w:pStyle w:val="Footer"/>
      <w:jc w:val="right"/>
      <w:rPr>
        <w:rFonts w:cs="Arial"/>
        <w:szCs w:val="20"/>
      </w:rPr>
    </w:pPr>
    <w:sdt>
      <w:sdtPr>
        <w:rPr>
          <w:rFonts w:cs="Arial"/>
          <w:szCs w:val="20"/>
        </w:rPr>
        <w:id w:val="1159422878"/>
        <w:docPartObj>
          <w:docPartGallery w:val="Page Numbers (Bottom of Page)"/>
          <w:docPartUnique/>
        </w:docPartObj>
      </w:sdtPr>
      <w:sdtEndPr>
        <w:rPr>
          <w:noProof/>
        </w:rPr>
      </w:sdtEndPr>
      <w:sdtContent>
        <w:r w:rsidR="006C046E" w:rsidRPr="00FC3F4A">
          <w:rPr>
            <w:rFonts w:cs="Arial"/>
            <w:szCs w:val="20"/>
          </w:rPr>
          <w:fldChar w:fldCharType="begin"/>
        </w:r>
        <w:r w:rsidR="006C046E" w:rsidRPr="00FC3F4A">
          <w:rPr>
            <w:rFonts w:cs="Arial"/>
            <w:szCs w:val="20"/>
          </w:rPr>
          <w:instrText xml:space="preserve"> PAGE   \* MERGEFORMAT </w:instrText>
        </w:r>
        <w:r w:rsidR="006C046E" w:rsidRPr="00FC3F4A">
          <w:rPr>
            <w:rFonts w:cs="Arial"/>
            <w:szCs w:val="20"/>
          </w:rPr>
          <w:fldChar w:fldCharType="separate"/>
        </w:r>
        <w:r w:rsidR="00666A70">
          <w:rPr>
            <w:rFonts w:cs="Arial"/>
            <w:noProof/>
            <w:szCs w:val="20"/>
          </w:rPr>
          <w:t>61</w:t>
        </w:r>
        <w:r w:rsidR="006C046E" w:rsidRPr="00FC3F4A">
          <w:rPr>
            <w:rFonts w:cs="Arial"/>
            <w:noProof/>
            <w:szCs w:val="20"/>
          </w:rPr>
          <w:fldChar w:fldCharType="end"/>
        </w:r>
      </w:sdtContent>
    </w:sdt>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204B70" w14:textId="3B43FC95" w:rsidR="006C046E" w:rsidRPr="00FC3F4A" w:rsidRDefault="007F1423" w:rsidP="003947CA">
    <w:pPr>
      <w:pStyle w:val="Footer"/>
      <w:jc w:val="right"/>
      <w:rPr>
        <w:rFonts w:cs="Arial"/>
        <w:szCs w:val="20"/>
      </w:rPr>
    </w:pPr>
    <w:sdt>
      <w:sdtPr>
        <w:id w:val="906728950"/>
        <w:docPartObj>
          <w:docPartGallery w:val="Page Numbers (Bottom of Page)"/>
          <w:docPartUnique/>
        </w:docPartObj>
      </w:sdtPr>
      <w:sdtEndPr>
        <w:rPr>
          <w:rFonts w:cs="Arial"/>
          <w:noProof/>
          <w:szCs w:val="20"/>
        </w:rPr>
      </w:sdtEndPr>
      <w:sdtContent>
        <w:r w:rsidR="006C046E" w:rsidRPr="00FC3F4A">
          <w:rPr>
            <w:rFonts w:cs="Arial"/>
            <w:szCs w:val="20"/>
          </w:rPr>
          <w:fldChar w:fldCharType="begin"/>
        </w:r>
        <w:r w:rsidR="006C046E" w:rsidRPr="00FC3F4A">
          <w:rPr>
            <w:rFonts w:cs="Arial"/>
            <w:szCs w:val="20"/>
          </w:rPr>
          <w:instrText xml:space="preserve"> PAGE   \* MERGEFORMAT </w:instrText>
        </w:r>
        <w:r w:rsidR="006C046E" w:rsidRPr="00FC3F4A">
          <w:rPr>
            <w:rFonts w:cs="Arial"/>
            <w:szCs w:val="20"/>
          </w:rPr>
          <w:fldChar w:fldCharType="separate"/>
        </w:r>
        <w:r w:rsidR="00666A70">
          <w:rPr>
            <w:rFonts w:cs="Arial"/>
            <w:noProof/>
            <w:szCs w:val="20"/>
          </w:rPr>
          <w:t>50</w:t>
        </w:r>
        <w:r w:rsidR="006C046E" w:rsidRPr="00FC3F4A">
          <w:rPr>
            <w:rFonts w:cs="Arial"/>
            <w:noProof/>
            <w:szCs w:val="20"/>
          </w:rPr>
          <w:fldChar w:fldCharType="end"/>
        </w:r>
      </w:sdtContent>
    </w:sdt>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05724255"/>
      <w:docPartObj>
        <w:docPartGallery w:val="Page Numbers (Bottom of Page)"/>
        <w:docPartUnique/>
      </w:docPartObj>
    </w:sdtPr>
    <w:sdtEndPr>
      <w:rPr>
        <w:rFonts w:cs="Arial"/>
        <w:noProof/>
        <w:szCs w:val="20"/>
      </w:rPr>
    </w:sdtEndPr>
    <w:sdtContent>
      <w:p w14:paraId="54188A22" w14:textId="3896CBD9" w:rsidR="006C046E" w:rsidRPr="00F725C0" w:rsidRDefault="006C046E">
        <w:pPr>
          <w:pStyle w:val="Footer"/>
          <w:rPr>
            <w:rFonts w:cs="Arial"/>
            <w:szCs w:val="20"/>
          </w:rPr>
        </w:pPr>
        <w:r w:rsidRPr="00F725C0">
          <w:rPr>
            <w:rFonts w:cs="Arial"/>
            <w:szCs w:val="20"/>
          </w:rPr>
          <w:fldChar w:fldCharType="begin"/>
        </w:r>
        <w:r w:rsidRPr="00F725C0">
          <w:rPr>
            <w:rFonts w:cs="Arial"/>
            <w:szCs w:val="20"/>
          </w:rPr>
          <w:instrText xml:space="preserve"> PAGE   \* MERGEFORMAT </w:instrText>
        </w:r>
        <w:r w:rsidRPr="00F725C0">
          <w:rPr>
            <w:rFonts w:cs="Arial"/>
            <w:szCs w:val="20"/>
          </w:rPr>
          <w:fldChar w:fldCharType="separate"/>
        </w:r>
        <w:r w:rsidR="00666A70">
          <w:rPr>
            <w:rFonts w:cs="Arial"/>
            <w:noProof/>
            <w:szCs w:val="20"/>
          </w:rPr>
          <w:t>60</w:t>
        </w:r>
        <w:r w:rsidRPr="00F725C0">
          <w:rPr>
            <w:rFonts w:cs="Arial"/>
            <w:noProof/>
            <w:szCs w:val="20"/>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86865548"/>
      <w:docPartObj>
        <w:docPartGallery w:val="Page Numbers (Bottom of Page)"/>
        <w:docPartUnique/>
      </w:docPartObj>
    </w:sdtPr>
    <w:sdtEndPr>
      <w:rPr>
        <w:rFonts w:cs="Arial"/>
        <w:noProof/>
        <w:szCs w:val="20"/>
      </w:rPr>
    </w:sdtEndPr>
    <w:sdtContent>
      <w:p w14:paraId="5BE8D6D7" w14:textId="0E86DDE2" w:rsidR="006C046E" w:rsidRPr="00F725C0" w:rsidRDefault="007F1423">
        <w:pPr>
          <w:pStyle w:val="Footer"/>
          <w:rPr>
            <w:rFonts w:cs="Arial"/>
            <w:szCs w:val="20"/>
          </w:rPr>
        </w:pP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72B1E3" w14:textId="0EEA3816" w:rsidR="006C046E" w:rsidRPr="00F725C0" w:rsidRDefault="006C046E">
    <w:pPr>
      <w:pStyle w:val="Footer"/>
      <w:jc w:val="right"/>
      <w:rPr>
        <w:rFonts w:cs="Arial"/>
        <w:szCs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A016FFB" w14:textId="77777777" w:rsidR="005F7A4F" w:rsidRDefault="005F7A4F" w:rsidP="00BD38B4">
      <w:r>
        <w:separator/>
      </w:r>
    </w:p>
    <w:p w14:paraId="5431CFB7" w14:textId="77777777" w:rsidR="005F7A4F" w:rsidRDefault="005F7A4F"/>
  </w:footnote>
  <w:footnote w:type="continuationSeparator" w:id="0">
    <w:p w14:paraId="48740946" w14:textId="77777777" w:rsidR="005F7A4F" w:rsidRDefault="005F7A4F" w:rsidP="00BD38B4">
      <w:r>
        <w:continuationSeparator/>
      </w:r>
    </w:p>
    <w:p w14:paraId="2694AD21" w14:textId="77777777" w:rsidR="005F7A4F" w:rsidRDefault="005F7A4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D50D3D" w14:textId="30E16E39" w:rsidR="006C046E" w:rsidRPr="00FC3F4A" w:rsidRDefault="006C046E">
    <w:pPr>
      <w:pStyle w:val="Header"/>
      <w:rPr>
        <w:rFonts w:cs="Arial"/>
        <w:szCs w:val="20"/>
      </w:rPr>
    </w:pPr>
    <w:r w:rsidRPr="00FC3F4A">
      <w:rPr>
        <w:rFonts w:cs="Arial"/>
        <w:szCs w:val="20"/>
      </w:rPr>
      <w:t>Scheme of Work</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08DD4D" w14:textId="77777777" w:rsidR="006C046E" w:rsidRDefault="006C046E" w:rsidP="00316C61">
    <w:pPr>
      <w:pStyle w:val="Header"/>
      <w:ind w:left="-1418"/>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B85E7F" w14:textId="77777777" w:rsidR="006C046E" w:rsidRDefault="006C046E" w:rsidP="0093529B">
    <w:pPr>
      <w:tabs>
        <w:tab w:val="left" w:pos="9795"/>
      </w:tabs>
      <w:rPr>
        <w:b/>
        <w:bCs/>
        <w:color w:val="FFFFFF"/>
        <w:sz w:val="32"/>
        <w:szCs w:val="32"/>
      </w:rPr>
    </w:pPr>
  </w:p>
  <w:p w14:paraId="1C0E0F3F" w14:textId="77777777" w:rsidR="006C046E" w:rsidRDefault="006C046E" w:rsidP="0093529B">
    <w:pPr>
      <w:tabs>
        <w:tab w:val="left" w:pos="9795"/>
      </w:tabs>
      <w:rPr>
        <w:b/>
        <w:bCs/>
        <w:color w:val="FFFFFF"/>
        <w:sz w:val="32"/>
        <w:szCs w:val="32"/>
      </w:rPr>
    </w:pPr>
  </w:p>
  <w:p w14:paraId="626BA6F2" w14:textId="77777777" w:rsidR="006C046E" w:rsidRDefault="006C046E" w:rsidP="0093529B">
    <w:pPr>
      <w:tabs>
        <w:tab w:val="left" w:pos="9795"/>
      </w:tabs>
      <w:rPr>
        <w:b/>
        <w:bCs/>
        <w:color w:val="FFFFFF"/>
        <w:sz w:val="32"/>
        <w:szCs w:val="32"/>
      </w:rPr>
    </w:pPr>
  </w:p>
  <w:p w14:paraId="56F0818E" w14:textId="77777777" w:rsidR="006C046E" w:rsidRPr="00F116EA" w:rsidRDefault="006C046E">
    <w:pPr>
      <w:rPr>
        <w:color w:val="FFFFFF" w:themeColor="background1"/>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E73766" w14:textId="77777777" w:rsidR="006C046E" w:rsidRPr="004D72E6" w:rsidRDefault="006C046E" w:rsidP="00716D43">
    <w:pPr>
      <w:pStyle w:val="HeadFoot"/>
      <w:rPr>
        <w:szCs w:val="20"/>
      </w:rPr>
    </w:pPr>
    <w:r w:rsidRPr="00C7515C">
      <w:t>Scheme of Work</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3336EB" w14:textId="77777777" w:rsidR="006C046E" w:rsidRPr="00FC3F4A" w:rsidRDefault="006C046E" w:rsidP="00FC3F4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8AB138" w14:textId="77777777" w:rsidR="006C046E" w:rsidRPr="004D72E6" w:rsidRDefault="006C046E" w:rsidP="003947CA">
    <w:pPr>
      <w:pStyle w:val="HeadFoot"/>
      <w:jc w:val="right"/>
      <w:rPr>
        <w:szCs w:val="20"/>
      </w:rPr>
    </w:pPr>
    <w:r w:rsidRPr="00C7515C">
      <w:t>Scheme of Work</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51E9D7" w14:textId="77777777" w:rsidR="006C046E" w:rsidRPr="00C7515C" w:rsidRDefault="006C046E" w:rsidP="003947CA">
    <w:pPr>
      <w:pStyle w:val="HeadFoot"/>
      <w:jc w:val="right"/>
    </w:pPr>
    <w:r w:rsidRPr="00C7515C">
      <w:t>Scheme of Work</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7B2EB2" w14:textId="39BB4A97" w:rsidR="006C046E" w:rsidRPr="00F725C0" w:rsidRDefault="006C046E" w:rsidP="00F725C0">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CC131D" w14:textId="12062D02" w:rsidR="006C046E" w:rsidRPr="00CE04B0" w:rsidRDefault="006C046E" w:rsidP="00CE04B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7C33B0"/>
    <w:multiLevelType w:val="hybridMultilevel"/>
    <w:tmpl w:val="5CB295E8"/>
    <w:lvl w:ilvl="0" w:tplc="FFFFFFFF">
      <w:start w:val="1"/>
      <w:numFmt w:val="decimal"/>
      <w:lvlText w:val="%1."/>
      <w:lvlJc w:val="left"/>
      <w:pPr>
        <w:ind w:left="720" w:hanging="360"/>
      </w:pPr>
      <w:rPr>
        <w:rFonts w:ascii="Arial"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3FB7182"/>
    <w:multiLevelType w:val="hybridMultilevel"/>
    <w:tmpl w:val="9AC4D0FC"/>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50B1547"/>
    <w:multiLevelType w:val="hybridMultilevel"/>
    <w:tmpl w:val="19228FC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6C15684"/>
    <w:multiLevelType w:val="hybridMultilevel"/>
    <w:tmpl w:val="B098664E"/>
    <w:lvl w:ilvl="0" w:tplc="FFFFFFFF">
      <w:start w:val="1"/>
      <w:numFmt w:val="decimal"/>
      <w:lvlText w:val="%1."/>
      <w:lvlJc w:val="left"/>
      <w:pPr>
        <w:ind w:left="720" w:hanging="360"/>
      </w:pPr>
      <w:rPr>
        <w:rFonts w:ascii="Arial"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82110FC"/>
    <w:multiLevelType w:val="hybridMultilevel"/>
    <w:tmpl w:val="EAB256E8"/>
    <w:lvl w:ilvl="0" w:tplc="6114D49E">
      <w:start w:val="1"/>
      <w:numFmt w:val="bullet"/>
      <w:lvlText w:val=""/>
      <w:lvlJc w:val="left"/>
      <w:pPr>
        <w:ind w:left="720" w:hanging="360"/>
      </w:pPr>
      <w:rPr>
        <w:rFonts w:ascii="Symbol" w:hAnsi="Symbol" w:hint="default"/>
        <w:color w:val="41B6E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A6B595D"/>
    <w:multiLevelType w:val="hybridMultilevel"/>
    <w:tmpl w:val="A7A87516"/>
    <w:lvl w:ilvl="0" w:tplc="71C61C3C">
      <w:start w:val="1"/>
      <w:numFmt w:val="decimal"/>
      <w:lvlText w:val="%1."/>
      <w:lvlJc w:val="left"/>
      <w:pPr>
        <w:ind w:left="720" w:hanging="360"/>
      </w:pPr>
      <w:rPr>
        <w:rFonts w:ascii="Arial" w:hAnsi="Arial" w:cs="Aria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0ADF307A"/>
    <w:multiLevelType w:val="hybridMultilevel"/>
    <w:tmpl w:val="7A2A341A"/>
    <w:lvl w:ilvl="0" w:tplc="32E4C13A">
      <w:start w:val="1"/>
      <w:numFmt w:val="decimal"/>
      <w:pStyle w:val="Numb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7" w15:restartNumberingAfterBreak="0">
    <w:nsid w:val="1038614E"/>
    <w:multiLevelType w:val="hybridMultilevel"/>
    <w:tmpl w:val="A7F4CB8E"/>
    <w:lvl w:ilvl="0" w:tplc="5358CAAC">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 w15:restartNumberingAfterBreak="0">
    <w:nsid w:val="106B1BEE"/>
    <w:multiLevelType w:val="hybridMultilevel"/>
    <w:tmpl w:val="7A72CE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22B225E"/>
    <w:multiLevelType w:val="hybridMultilevel"/>
    <w:tmpl w:val="4E5A6C9A"/>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156E5260"/>
    <w:multiLevelType w:val="hybridMultilevel"/>
    <w:tmpl w:val="F6DE6CA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15FE6172"/>
    <w:multiLevelType w:val="hybridMultilevel"/>
    <w:tmpl w:val="5B1E259E"/>
    <w:lvl w:ilvl="0" w:tplc="7748A838">
      <w:start w:val="3"/>
      <w:numFmt w:val="bullet"/>
      <w:lvlText w:val="•"/>
      <w:lvlJc w:val="left"/>
      <w:pPr>
        <w:ind w:left="720" w:hanging="360"/>
      </w:pPr>
      <w:rPr>
        <w:rFonts w:ascii="Arial" w:eastAsia="MS ??"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6893490"/>
    <w:multiLevelType w:val="hybridMultilevel"/>
    <w:tmpl w:val="06AAE266"/>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1AF55AB6"/>
    <w:multiLevelType w:val="hybridMultilevel"/>
    <w:tmpl w:val="7A5A6A72"/>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1FED10AE"/>
    <w:multiLevelType w:val="hybridMultilevel"/>
    <w:tmpl w:val="EEAAB344"/>
    <w:lvl w:ilvl="0" w:tplc="E9C4A304">
      <w:start w:val="1"/>
      <w:numFmt w:val="lowerLetter"/>
      <w:pStyle w:val="Lett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5" w15:restartNumberingAfterBreak="0">
    <w:nsid w:val="21A60E7B"/>
    <w:multiLevelType w:val="hybridMultilevel"/>
    <w:tmpl w:val="5694D610"/>
    <w:lvl w:ilvl="0" w:tplc="7748A838">
      <w:start w:val="3"/>
      <w:numFmt w:val="bullet"/>
      <w:lvlText w:val="•"/>
      <w:lvlJc w:val="left"/>
      <w:pPr>
        <w:ind w:left="720" w:hanging="360"/>
      </w:pPr>
      <w:rPr>
        <w:rFonts w:ascii="Arial" w:eastAsia="MS ??"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27B74E8"/>
    <w:multiLevelType w:val="hybridMultilevel"/>
    <w:tmpl w:val="6C6CE268"/>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228F0975"/>
    <w:multiLevelType w:val="hybridMultilevel"/>
    <w:tmpl w:val="27C2A1FC"/>
    <w:lvl w:ilvl="0" w:tplc="B366E2E6">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2BB169A"/>
    <w:multiLevelType w:val="hybridMultilevel"/>
    <w:tmpl w:val="B30C829C"/>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27FF2C7D"/>
    <w:multiLevelType w:val="hybridMultilevel"/>
    <w:tmpl w:val="7B420EDA"/>
    <w:lvl w:ilvl="0" w:tplc="FFFFFFFF">
      <w:start w:val="1"/>
      <w:numFmt w:val="decimal"/>
      <w:lvlText w:val="%1."/>
      <w:lvlJc w:val="left"/>
      <w:pPr>
        <w:ind w:left="720" w:hanging="360"/>
      </w:pPr>
      <w:rPr>
        <w:rFonts w:ascii="Arial" w:hAnsi="Arial" w:cs="Arial" w:hint="default"/>
      </w:rPr>
    </w:lvl>
    <w:lvl w:ilvl="1" w:tplc="08090001">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29985A04"/>
    <w:multiLevelType w:val="hybridMultilevel"/>
    <w:tmpl w:val="A7A87516"/>
    <w:lvl w:ilvl="0" w:tplc="FFFFFFFF">
      <w:start w:val="1"/>
      <w:numFmt w:val="decimal"/>
      <w:lvlText w:val="%1."/>
      <w:lvlJc w:val="left"/>
      <w:pPr>
        <w:ind w:left="720" w:hanging="360"/>
      </w:pPr>
      <w:rPr>
        <w:rFonts w:ascii="Arial" w:hAnsi="Arial" w:cs="Aria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9D62B13"/>
    <w:multiLevelType w:val="hybridMultilevel"/>
    <w:tmpl w:val="4D227F02"/>
    <w:lvl w:ilvl="0" w:tplc="7748A838">
      <w:start w:val="3"/>
      <w:numFmt w:val="bullet"/>
      <w:lvlText w:val="•"/>
      <w:lvlJc w:val="left"/>
      <w:pPr>
        <w:ind w:left="720" w:hanging="360"/>
      </w:pPr>
      <w:rPr>
        <w:rFonts w:ascii="Arial" w:eastAsia="MS ??" w:hAnsi="Arial" w:cs="Aria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2" w15:restartNumberingAfterBreak="0">
    <w:nsid w:val="2B2A264F"/>
    <w:multiLevelType w:val="hybridMultilevel"/>
    <w:tmpl w:val="B5726856"/>
    <w:lvl w:ilvl="0" w:tplc="49049A30">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2BC96700"/>
    <w:multiLevelType w:val="hybridMultilevel"/>
    <w:tmpl w:val="62BA10B4"/>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2C056B93"/>
    <w:multiLevelType w:val="hybridMultilevel"/>
    <w:tmpl w:val="4ED4B33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2E1633DA"/>
    <w:multiLevelType w:val="hybridMultilevel"/>
    <w:tmpl w:val="A63E1CA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38491A4F"/>
    <w:multiLevelType w:val="hybridMultilevel"/>
    <w:tmpl w:val="18F84AA8"/>
    <w:lvl w:ilvl="0" w:tplc="7748A838">
      <w:start w:val="3"/>
      <w:numFmt w:val="bullet"/>
      <w:lvlText w:val="•"/>
      <w:lvlJc w:val="left"/>
      <w:pPr>
        <w:ind w:left="720" w:hanging="360"/>
      </w:pPr>
      <w:rPr>
        <w:rFonts w:ascii="Arial" w:eastAsia="MS ??"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397E55EE"/>
    <w:multiLevelType w:val="hybridMultilevel"/>
    <w:tmpl w:val="64FCB638"/>
    <w:lvl w:ilvl="0" w:tplc="1EB0AB42">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39AE141E"/>
    <w:multiLevelType w:val="hybridMultilevel"/>
    <w:tmpl w:val="E93C215C"/>
    <w:lvl w:ilvl="0" w:tplc="FFFFFFFF">
      <w:start w:val="1"/>
      <w:numFmt w:val="decimal"/>
      <w:lvlText w:val="%1."/>
      <w:lvlJc w:val="left"/>
      <w:pPr>
        <w:ind w:left="720" w:hanging="360"/>
      </w:pPr>
      <w:rPr>
        <w:rFonts w:ascii="Arial"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3BF016E0"/>
    <w:multiLevelType w:val="hybridMultilevel"/>
    <w:tmpl w:val="9E580D7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3C025FFF"/>
    <w:multiLevelType w:val="hybridMultilevel"/>
    <w:tmpl w:val="0936C224"/>
    <w:lvl w:ilvl="0" w:tplc="F4260030">
      <w:start w:val="1"/>
      <w:numFmt w:val="bullet"/>
      <w:pStyle w:val="Sub-bullet"/>
      <w:lvlText w:val="o"/>
      <w:lvlJc w:val="left"/>
      <w:pPr>
        <w:ind w:left="1800" w:hanging="360"/>
      </w:pPr>
      <w:rPr>
        <w:rFonts w:ascii="Courier New" w:hAnsi="Courier New" w:hint="default"/>
        <w:color w:val="EA5B0C"/>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31" w15:restartNumberingAfterBreak="0">
    <w:nsid w:val="3C73465C"/>
    <w:multiLevelType w:val="hybridMultilevel"/>
    <w:tmpl w:val="00565EA8"/>
    <w:lvl w:ilvl="0" w:tplc="FFFFFFFF">
      <w:start w:val="1"/>
      <w:numFmt w:val="decimal"/>
      <w:lvlText w:val="%1."/>
      <w:lvlJc w:val="left"/>
      <w:pPr>
        <w:ind w:left="720" w:hanging="360"/>
      </w:pPr>
      <w:rPr>
        <w:rFonts w:ascii="Arial"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42DB061D"/>
    <w:multiLevelType w:val="hybridMultilevel"/>
    <w:tmpl w:val="A11C54C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45144D48"/>
    <w:multiLevelType w:val="hybridMultilevel"/>
    <w:tmpl w:val="2056DCB0"/>
    <w:lvl w:ilvl="0" w:tplc="FFFFFFFF">
      <w:start w:val="1"/>
      <w:numFmt w:val="decimal"/>
      <w:lvlText w:val="%1."/>
      <w:lvlJc w:val="left"/>
      <w:pPr>
        <w:ind w:left="720" w:hanging="360"/>
      </w:pPr>
      <w:rPr>
        <w:rFonts w:ascii="Arial"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45E52DC5"/>
    <w:multiLevelType w:val="hybridMultilevel"/>
    <w:tmpl w:val="B0ECF662"/>
    <w:lvl w:ilvl="0" w:tplc="AD5C50CA">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46403A3E"/>
    <w:multiLevelType w:val="hybridMultilevel"/>
    <w:tmpl w:val="6082DD84"/>
    <w:lvl w:ilvl="0" w:tplc="0809000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46B55A9D"/>
    <w:multiLevelType w:val="hybridMultilevel"/>
    <w:tmpl w:val="E24C018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48DD000B"/>
    <w:multiLevelType w:val="hybridMultilevel"/>
    <w:tmpl w:val="A95465DC"/>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49EA4F77"/>
    <w:multiLevelType w:val="hybridMultilevel"/>
    <w:tmpl w:val="C14654EC"/>
    <w:lvl w:ilvl="0" w:tplc="FFFFFFFF">
      <w:start w:val="1"/>
      <w:numFmt w:val="decimal"/>
      <w:lvlText w:val="%1."/>
      <w:lvlJc w:val="left"/>
      <w:pPr>
        <w:ind w:left="720" w:hanging="360"/>
      </w:pPr>
    </w:lvl>
    <w:lvl w:ilvl="1" w:tplc="08090001">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9" w15:restartNumberingAfterBreak="0">
    <w:nsid w:val="4A5E2BD9"/>
    <w:multiLevelType w:val="hybridMultilevel"/>
    <w:tmpl w:val="A2C62F1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4BE379CD"/>
    <w:multiLevelType w:val="hybridMultilevel"/>
    <w:tmpl w:val="6688F6BC"/>
    <w:lvl w:ilvl="0" w:tplc="3E5A674C">
      <w:start w:val="1"/>
      <w:numFmt w:val="bullet"/>
      <w:lvlText w:val=""/>
      <w:lvlJc w:val="left"/>
      <w:pPr>
        <w:ind w:left="720" w:hanging="360"/>
      </w:pPr>
      <w:rPr>
        <w:rFonts w:ascii="Symbol" w:hAnsi="Symbol" w:hint="default"/>
        <w:color w:val="41B6E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50342595"/>
    <w:multiLevelType w:val="hybridMultilevel"/>
    <w:tmpl w:val="1868A20C"/>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2" w15:restartNumberingAfterBreak="0">
    <w:nsid w:val="52B112EF"/>
    <w:multiLevelType w:val="hybridMultilevel"/>
    <w:tmpl w:val="01A6AE0E"/>
    <w:lvl w:ilvl="0" w:tplc="7748A838">
      <w:start w:val="3"/>
      <w:numFmt w:val="bullet"/>
      <w:lvlText w:val="•"/>
      <w:lvlJc w:val="left"/>
      <w:pPr>
        <w:ind w:left="720" w:hanging="360"/>
      </w:pPr>
      <w:rPr>
        <w:rFonts w:ascii="Arial" w:eastAsia="MS ??"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53245BE0"/>
    <w:multiLevelType w:val="hybridMultilevel"/>
    <w:tmpl w:val="EB20DD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34C5791"/>
    <w:multiLevelType w:val="hybridMultilevel"/>
    <w:tmpl w:val="4D08921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5" w15:restartNumberingAfterBreak="0">
    <w:nsid w:val="5536465E"/>
    <w:multiLevelType w:val="hybridMultilevel"/>
    <w:tmpl w:val="7C622A6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6" w15:restartNumberingAfterBreak="0">
    <w:nsid w:val="556D6EAA"/>
    <w:multiLevelType w:val="hybridMultilevel"/>
    <w:tmpl w:val="3B44E930"/>
    <w:lvl w:ilvl="0" w:tplc="7748A838">
      <w:start w:val="3"/>
      <w:numFmt w:val="bullet"/>
      <w:lvlText w:val="•"/>
      <w:lvlJc w:val="left"/>
      <w:pPr>
        <w:ind w:left="720" w:hanging="360"/>
      </w:pPr>
      <w:rPr>
        <w:rFonts w:ascii="Arial" w:eastAsia="MS ??"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6314C01"/>
    <w:multiLevelType w:val="hybridMultilevel"/>
    <w:tmpl w:val="9E580D7A"/>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8" w15:restartNumberingAfterBreak="0">
    <w:nsid w:val="564A1C2F"/>
    <w:multiLevelType w:val="hybridMultilevel"/>
    <w:tmpl w:val="094E7610"/>
    <w:lvl w:ilvl="0" w:tplc="0809000F">
      <w:start w:val="1"/>
      <w:numFmt w:val="decimal"/>
      <w:lvlText w:val="%1."/>
      <w:lvlJc w:val="left"/>
      <w:pPr>
        <w:ind w:left="720" w:hanging="360"/>
      </w:pPr>
      <w:rPr>
        <w:rFonts w:hint="default"/>
      </w:rPr>
    </w:lvl>
    <w:lvl w:ilvl="1" w:tplc="073C097C">
      <w:start w:val="1"/>
      <w:numFmt w:val="lowerLetter"/>
      <w:lvlText w:val="(%2)"/>
      <w:lvlJc w:val="left"/>
      <w:pPr>
        <w:ind w:left="1440" w:hanging="360"/>
      </w:pPr>
      <w:rPr>
        <w:rFonts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9" w15:restartNumberingAfterBreak="0">
    <w:nsid w:val="56C809BE"/>
    <w:multiLevelType w:val="hybridMultilevel"/>
    <w:tmpl w:val="4E5A6C9A"/>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0" w15:restartNumberingAfterBreak="0">
    <w:nsid w:val="58073CDA"/>
    <w:multiLevelType w:val="hybridMultilevel"/>
    <w:tmpl w:val="0EBCA05A"/>
    <w:lvl w:ilvl="0" w:tplc="0366D1F2">
      <w:start w:val="1"/>
      <w:numFmt w:val="lowerRoman"/>
      <w:pStyle w:val="Numerallist"/>
      <w:lvlText w:val="(%1)"/>
      <w:lvlJc w:val="righ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51" w15:restartNumberingAfterBreak="0">
    <w:nsid w:val="5A622F9F"/>
    <w:multiLevelType w:val="hybridMultilevel"/>
    <w:tmpl w:val="3C78242E"/>
    <w:lvl w:ilvl="0" w:tplc="4BB24EA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5CE74D23"/>
    <w:multiLevelType w:val="hybridMultilevel"/>
    <w:tmpl w:val="E25CA64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3" w15:restartNumberingAfterBreak="0">
    <w:nsid w:val="5E8017D3"/>
    <w:multiLevelType w:val="hybridMultilevel"/>
    <w:tmpl w:val="760647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62367A14"/>
    <w:multiLevelType w:val="hybridMultilevel"/>
    <w:tmpl w:val="6B38A8F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5" w15:restartNumberingAfterBreak="0">
    <w:nsid w:val="6241357E"/>
    <w:multiLevelType w:val="hybridMultilevel"/>
    <w:tmpl w:val="B11279AC"/>
    <w:lvl w:ilvl="0" w:tplc="20B66F7E">
      <w:start w:val="1"/>
      <w:numFmt w:val="decimal"/>
      <w:lvlText w:val="%1."/>
      <w:lvlJc w:val="left"/>
      <w:pPr>
        <w:ind w:left="720" w:hanging="360"/>
      </w:pPr>
      <w:rPr>
        <w:rFonts w:ascii="Arial" w:hAnsi="Arial" w:cs="Arial" w:hint="default"/>
      </w:rPr>
    </w:lvl>
    <w:lvl w:ilvl="1" w:tplc="FFFFFFFF">
      <w:start w:val="1"/>
      <w:numFmt w:val="lowerLetter"/>
      <w:lvlText w:val="(%2)"/>
      <w:lvlJc w:val="left"/>
      <w:pPr>
        <w:ind w:left="1440" w:hanging="360"/>
      </w:pPr>
      <w:rPr>
        <w:rFonts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6" w15:restartNumberingAfterBreak="0">
    <w:nsid w:val="627D1025"/>
    <w:multiLevelType w:val="hybridMultilevel"/>
    <w:tmpl w:val="E7843D4E"/>
    <w:lvl w:ilvl="0" w:tplc="0809000F">
      <w:start w:val="1"/>
      <w:numFmt w:val="decimal"/>
      <w:lvlText w:val="%1."/>
      <w:lvlJc w:val="left"/>
      <w:pPr>
        <w:ind w:left="360" w:hanging="360"/>
      </w:pPr>
      <w:rPr>
        <w:rFonts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7" w15:restartNumberingAfterBreak="0">
    <w:nsid w:val="65D020A0"/>
    <w:multiLevelType w:val="hybridMultilevel"/>
    <w:tmpl w:val="9FBC93A4"/>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8" w15:restartNumberingAfterBreak="0">
    <w:nsid w:val="67212A2E"/>
    <w:multiLevelType w:val="hybridMultilevel"/>
    <w:tmpl w:val="C9AECD8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9" w15:restartNumberingAfterBreak="0">
    <w:nsid w:val="6AA93072"/>
    <w:multiLevelType w:val="hybridMultilevel"/>
    <w:tmpl w:val="7C8A1B8C"/>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0" w15:restartNumberingAfterBreak="0">
    <w:nsid w:val="6B990A82"/>
    <w:multiLevelType w:val="hybridMultilevel"/>
    <w:tmpl w:val="845EB1E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1" w15:restartNumberingAfterBreak="0">
    <w:nsid w:val="6BB007A3"/>
    <w:multiLevelType w:val="hybridMultilevel"/>
    <w:tmpl w:val="A63E1CA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2" w15:restartNumberingAfterBreak="0">
    <w:nsid w:val="6C0E1102"/>
    <w:multiLevelType w:val="hybridMultilevel"/>
    <w:tmpl w:val="3D1852D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3" w15:restartNumberingAfterBreak="0">
    <w:nsid w:val="6C7D483C"/>
    <w:multiLevelType w:val="hybridMultilevel"/>
    <w:tmpl w:val="B6E4F13E"/>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4" w15:restartNumberingAfterBreak="0">
    <w:nsid w:val="6F3F0A8C"/>
    <w:multiLevelType w:val="hybridMultilevel"/>
    <w:tmpl w:val="491296C6"/>
    <w:lvl w:ilvl="0" w:tplc="9F58A1C2">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6FAC74BC"/>
    <w:multiLevelType w:val="hybridMultilevel"/>
    <w:tmpl w:val="A7AE655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70FD6727"/>
    <w:multiLevelType w:val="hybridMultilevel"/>
    <w:tmpl w:val="203ABB52"/>
    <w:lvl w:ilvl="0" w:tplc="FFFFFFFF">
      <w:start w:val="1"/>
      <w:numFmt w:val="decimal"/>
      <w:lvlText w:val="%1."/>
      <w:lvlJc w:val="left"/>
      <w:pPr>
        <w:ind w:left="720" w:hanging="360"/>
      </w:pPr>
      <w:rPr>
        <w:rFonts w:ascii="Arial"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7" w15:restartNumberingAfterBreak="0">
    <w:nsid w:val="71076FAC"/>
    <w:multiLevelType w:val="hybridMultilevel"/>
    <w:tmpl w:val="D7FECAC4"/>
    <w:lvl w:ilvl="0" w:tplc="3866322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8" w15:restartNumberingAfterBreak="0">
    <w:nsid w:val="76F4520B"/>
    <w:multiLevelType w:val="hybridMultilevel"/>
    <w:tmpl w:val="13669776"/>
    <w:lvl w:ilvl="0" w:tplc="FFFFFFFF">
      <w:start w:val="1"/>
      <w:numFmt w:val="decimal"/>
      <w:lvlText w:val="%1."/>
      <w:lvlJc w:val="left"/>
      <w:pPr>
        <w:ind w:left="720" w:hanging="360"/>
      </w:pPr>
    </w:lvl>
    <w:lvl w:ilvl="1" w:tplc="7748A838">
      <w:start w:val="3"/>
      <w:numFmt w:val="bullet"/>
      <w:lvlText w:val="•"/>
      <w:lvlJc w:val="left"/>
      <w:pPr>
        <w:ind w:left="720" w:hanging="360"/>
      </w:pPr>
      <w:rPr>
        <w:rFonts w:ascii="Arial" w:eastAsia="MS ??" w:hAnsi="Arial" w:cs="Aria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9" w15:restartNumberingAfterBreak="0">
    <w:nsid w:val="778C119A"/>
    <w:multiLevelType w:val="hybridMultilevel"/>
    <w:tmpl w:val="F53A66F0"/>
    <w:lvl w:ilvl="0" w:tplc="FFFFFFF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0" w15:restartNumberingAfterBreak="0">
    <w:nsid w:val="77900E6A"/>
    <w:multiLevelType w:val="hybridMultilevel"/>
    <w:tmpl w:val="343EC0A8"/>
    <w:lvl w:ilvl="0" w:tplc="08090001">
      <w:start w:val="1"/>
      <w:numFmt w:val="bullet"/>
      <w:lvlText w:val=""/>
      <w:lvlJc w:val="left"/>
      <w:pPr>
        <w:ind w:left="360" w:hanging="36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1" w15:restartNumberingAfterBreak="0">
    <w:nsid w:val="78291AA9"/>
    <w:multiLevelType w:val="hybridMultilevel"/>
    <w:tmpl w:val="C02E4396"/>
    <w:lvl w:ilvl="0" w:tplc="029A119A">
      <w:start w:val="1"/>
      <w:numFmt w:val="bullet"/>
      <w:pStyle w:val="Bulletedlist"/>
      <w:lvlText w:val=""/>
      <w:lvlJc w:val="left"/>
      <w:pPr>
        <w:ind w:left="720" w:hanging="360"/>
      </w:pPr>
      <w:rPr>
        <w:rFonts w:ascii="Symbol" w:hAnsi="Symbol" w:hint="default"/>
        <w:color w:val="EA5B0C"/>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2" w15:restartNumberingAfterBreak="0">
    <w:nsid w:val="78436716"/>
    <w:multiLevelType w:val="hybridMultilevel"/>
    <w:tmpl w:val="4E5A6C9A"/>
    <w:lvl w:ilvl="0" w:tplc="FFFFFFF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3" w15:restartNumberingAfterBreak="0">
    <w:nsid w:val="78442C77"/>
    <w:multiLevelType w:val="hybridMultilevel"/>
    <w:tmpl w:val="100015D4"/>
    <w:lvl w:ilvl="0" w:tplc="FFFFFFFF">
      <w:start w:val="1"/>
      <w:numFmt w:val="decimal"/>
      <w:lvlText w:val="%1."/>
      <w:lvlJc w:val="left"/>
      <w:pPr>
        <w:ind w:left="720" w:hanging="360"/>
      </w:pPr>
      <w:rPr>
        <w:rFonts w:ascii="Arial"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4" w15:restartNumberingAfterBreak="0">
    <w:nsid w:val="7A486749"/>
    <w:multiLevelType w:val="hybridMultilevel"/>
    <w:tmpl w:val="3BA818D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5" w15:restartNumberingAfterBreak="0">
    <w:nsid w:val="7C1B5D48"/>
    <w:multiLevelType w:val="hybridMultilevel"/>
    <w:tmpl w:val="E1089BC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6" w15:restartNumberingAfterBreak="0">
    <w:nsid w:val="7CED5A06"/>
    <w:multiLevelType w:val="hybridMultilevel"/>
    <w:tmpl w:val="9F589D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7" w15:restartNumberingAfterBreak="0">
    <w:nsid w:val="7D5D1AE3"/>
    <w:multiLevelType w:val="hybridMultilevel"/>
    <w:tmpl w:val="31841180"/>
    <w:lvl w:ilvl="0" w:tplc="7748A838">
      <w:start w:val="3"/>
      <w:numFmt w:val="bullet"/>
      <w:lvlText w:val="•"/>
      <w:lvlJc w:val="left"/>
      <w:pPr>
        <w:ind w:left="720" w:hanging="360"/>
      </w:pPr>
      <w:rPr>
        <w:rFonts w:ascii="Arial" w:eastAsia="MS ??" w:hAnsi="Arial" w:cs="Aria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909657444">
    <w:abstractNumId w:val="71"/>
  </w:num>
  <w:num w:numId="2" w16cid:durableId="790056944">
    <w:abstractNumId w:val="14"/>
  </w:num>
  <w:num w:numId="3" w16cid:durableId="337076871">
    <w:abstractNumId w:val="50"/>
  </w:num>
  <w:num w:numId="4" w16cid:durableId="937250354">
    <w:abstractNumId w:val="6"/>
  </w:num>
  <w:num w:numId="5" w16cid:durableId="2113820887">
    <w:abstractNumId w:val="30"/>
  </w:num>
  <w:num w:numId="6" w16cid:durableId="1635671341">
    <w:abstractNumId w:val="4"/>
  </w:num>
  <w:num w:numId="7" w16cid:durableId="1682276179">
    <w:abstractNumId w:val="27"/>
  </w:num>
  <w:num w:numId="8" w16cid:durableId="991182875">
    <w:abstractNumId w:val="40"/>
  </w:num>
  <w:num w:numId="9" w16cid:durableId="933317436">
    <w:abstractNumId w:val="60"/>
  </w:num>
  <w:num w:numId="10" w16cid:durableId="1171943460">
    <w:abstractNumId w:val="67"/>
  </w:num>
  <w:num w:numId="11" w16cid:durableId="2129085826">
    <w:abstractNumId w:val="34"/>
  </w:num>
  <w:num w:numId="12" w16cid:durableId="1250120704">
    <w:abstractNumId w:val="22"/>
  </w:num>
  <w:num w:numId="13" w16cid:durableId="1821842998">
    <w:abstractNumId w:val="17"/>
  </w:num>
  <w:num w:numId="14" w16cid:durableId="411895826">
    <w:abstractNumId w:val="64"/>
  </w:num>
  <w:num w:numId="15" w16cid:durableId="1921669895">
    <w:abstractNumId w:val="24"/>
  </w:num>
  <w:num w:numId="16" w16cid:durableId="1498618659">
    <w:abstractNumId w:val="51"/>
  </w:num>
  <w:num w:numId="17" w16cid:durableId="1380933699">
    <w:abstractNumId w:val="10"/>
  </w:num>
  <w:num w:numId="18" w16cid:durableId="189727078">
    <w:abstractNumId w:val="46"/>
  </w:num>
  <w:num w:numId="19" w16cid:durableId="450591410">
    <w:abstractNumId w:val="39"/>
  </w:num>
  <w:num w:numId="20" w16cid:durableId="414782810">
    <w:abstractNumId w:val="44"/>
  </w:num>
  <w:num w:numId="21" w16cid:durableId="1273322565">
    <w:abstractNumId w:val="74"/>
  </w:num>
  <w:num w:numId="22" w16cid:durableId="95366251">
    <w:abstractNumId w:val="25"/>
  </w:num>
  <w:num w:numId="23" w16cid:durableId="1284002351">
    <w:abstractNumId w:val="45"/>
  </w:num>
  <w:num w:numId="24" w16cid:durableId="1833570130">
    <w:abstractNumId w:val="69"/>
  </w:num>
  <w:num w:numId="25" w16cid:durableId="1494681955">
    <w:abstractNumId w:val="47"/>
  </w:num>
  <w:num w:numId="26" w16cid:durableId="796220203">
    <w:abstractNumId w:val="42"/>
  </w:num>
  <w:num w:numId="27" w16cid:durableId="1635062851">
    <w:abstractNumId w:val="48"/>
  </w:num>
  <w:num w:numId="28" w16cid:durableId="1380277608">
    <w:abstractNumId w:val="26"/>
  </w:num>
  <w:num w:numId="29" w16cid:durableId="609750173">
    <w:abstractNumId w:val="21"/>
  </w:num>
  <w:num w:numId="30" w16cid:durableId="991369026">
    <w:abstractNumId w:val="29"/>
  </w:num>
  <w:num w:numId="31" w16cid:durableId="1326788744">
    <w:abstractNumId w:val="13"/>
  </w:num>
  <w:num w:numId="32" w16cid:durableId="1091975249">
    <w:abstractNumId w:val="36"/>
  </w:num>
  <w:num w:numId="33" w16cid:durableId="1022364272">
    <w:abstractNumId w:val="11"/>
  </w:num>
  <w:num w:numId="34" w16cid:durableId="2027293820">
    <w:abstractNumId w:val="15"/>
  </w:num>
  <w:num w:numId="35" w16cid:durableId="682123848">
    <w:abstractNumId w:val="12"/>
  </w:num>
  <w:num w:numId="36" w16cid:durableId="514224765">
    <w:abstractNumId w:val="65"/>
  </w:num>
  <w:num w:numId="37" w16cid:durableId="1307509651">
    <w:abstractNumId w:val="41"/>
  </w:num>
  <w:num w:numId="38" w16cid:durableId="1017390471">
    <w:abstractNumId w:val="32"/>
  </w:num>
  <w:num w:numId="39" w16cid:durableId="1328169363">
    <w:abstractNumId w:val="63"/>
  </w:num>
  <w:num w:numId="40" w16cid:durableId="900560812">
    <w:abstractNumId w:val="37"/>
  </w:num>
  <w:num w:numId="41" w16cid:durableId="560335461">
    <w:abstractNumId w:val="57"/>
  </w:num>
  <w:num w:numId="42" w16cid:durableId="1618219633">
    <w:abstractNumId w:val="16"/>
  </w:num>
  <w:num w:numId="43" w16cid:durableId="1151021648">
    <w:abstractNumId w:val="59"/>
  </w:num>
  <w:num w:numId="44" w16cid:durableId="1915048641">
    <w:abstractNumId w:val="1"/>
  </w:num>
  <w:num w:numId="45" w16cid:durableId="1417631233">
    <w:abstractNumId w:val="18"/>
  </w:num>
  <w:num w:numId="46" w16cid:durableId="775710325">
    <w:abstractNumId w:val="53"/>
  </w:num>
  <w:num w:numId="47" w16cid:durableId="1143504392">
    <w:abstractNumId w:val="43"/>
  </w:num>
  <w:num w:numId="48" w16cid:durableId="467548514">
    <w:abstractNumId w:val="70"/>
  </w:num>
  <w:num w:numId="49" w16cid:durableId="464087230">
    <w:abstractNumId w:val="61"/>
  </w:num>
  <w:num w:numId="50" w16cid:durableId="1476557468">
    <w:abstractNumId w:val="72"/>
  </w:num>
  <w:num w:numId="51" w16cid:durableId="838426103">
    <w:abstractNumId w:val="68"/>
  </w:num>
  <w:num w:numId="52" w16cid:durableId="634338757">
    <w:abstractNumId w:val="9"/>
  </w:num>
  <w:num w:numId="53" w16cid:durableId="1883319695">
    <w:abstractNumId w:val="49"/>
  </w:num>
  <w:num w:numId="54" w16cid:durableId="856121757">
    <w:abstractNumId w:val="77"/>
  </w:num>
  <w:num w:numId="55" w16cid:durableId="728647716">
    <w:abstractNumId w:val="7"/>
  </w:num>
  <w:num w:numId="56" w16cid:durableId="565185403">
    <w:abstractNumId w:val="35"/>
  </w:num>
  <w:num w:numId="57" w16cid:durableId="572936963">
    <w:abstractNumId w:val="54"/>
  </w:num>
  <w:num w:numId="58" w16cid:durableId="1128740293">
    <w:abstractNumId w:val="2"/>
  </w:num>
  <w:num w:numId="59" w16cid:durableId="168756827">
    <w:abstractNumId w:val="8"/>
  </w:num>
  <w:num w:numId="60" w16cid:durableId="378627269">
    <w:abstractNumId w:val="23"/>
  </w:num>
  <w:num w:numId="61" w16cid:durableId="1147354128">
    <w:abstractNumId w:val="38"/>
  </w:num>
  <w:num w:numId="62" w16cid:durableId="357782676">
    <w:abstractNumId w:val="56"/>
  </w:num>
  <w:num w:numId="63" w16cid:durableId="214315067">
    <w:abstractNumId w:val="76"/>
  </w:num>
  <w:num w:numId="64" w16cid:durableId="1248687134">
    <w:abstractNumId w:val="58"/>
  </w:num>
  <w:num w:numId="65" w16cid:durableId="1982464553">
    <w:abstractNumId w:val="75"/>
  </w:num>
  <w:num w:numId="66" w16cid:durableId="107161761">
    <w:abstractNumId w:val="52"/>
  </w:num>
  <w:num w:numId="67" w16cid:durableId="1200127180">
    <w:abstractNumId w:val="62"/>
  </w:num>
  <w:num w:numId="68" w16cid:durableId="1924414964">
    <w:abstractNumId w:val="55"/>
  </w:num>
  <w:num w:numId="69" w16cid:durableId="386220888">
    <w:abstractNumId w:val="5"/>
  </w:num>
  <w:num w:numId="70" w16cid:durableId="2133555699">
    <w:abstractNumId w:val="19"/>
  </w:num>
  <w:num w:numId="71" w16cid:durableId="105082993">
    <w:abstractNumId w:val="20"/>
  </w:num>
  <w:num w:numId="72" w16cid:durableId="1258908837">
    <w:abstractNumId w:val="31"/>
  </w:num>
  <w:num w:numId="73" w16cid:durableId="1513914002">
    <w:abstractNumId w:val="3"/>
  </w:num>
  <w:num w:numId="74" w16cid:durableId="31654811">
    <w:abstractNumId w:val="73"/>
  </w:num>
  <w:num w:numId="75" w16cid:durableId="2098793655">
    <w:abstractNumId w:val="66"/>
  </w:num>
  <w:num w:numId="76" w16cid:durableId="1994135291">
    <w:abstractNumId w:val="33"/>
  </w:num>
  <w:num w:numId="77" w16cid:durableId="1267814703">
    <w:abstractNumId w:val="28"/>
  </w:num>
  <w:num w:numId="78" w16cid:durableId="1574899375">
    <w:abstractNumId w:val="0"/>
  </w:num>
  <w:numIdMacAtCleanup w:val="7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displayBackgroundShape/>
  <w:embedSystemFonts/>
  <w:proofState w:spelling="clean" w:grammar="clean"/>
  <w:documentProtection w:formatting="1" w:enforcement="0"/>
  <w:defaultTabStop w:val="720"/>
  <w:evenAndOddHeaders/>
  <w:displayHorizontalDrawingGridEvery w:val="0"/>
  <w:displayVerticalDrawingGridEvery w:val="0"/>
  <w:doNotUseMarginsForDrawingGridOrigin/>
  <w:noPunctuationKerning/>
  <w:characterSpacingControl w:val="doNotCompress"/>
  <w:hdrShapeDefaults>
    <o:shapedefaults v:ext="edit" spidmax="2069"/>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D10FF2"/>
    <w:rsid w:val="00000C49"/>
    <w:rsid w:val="000011E1"/>
    <w:rsid w:val="000017C0"/>
    <w:rsid w:val="00002058"/>
    <w:rsid w:val="0000453C"/>
    <w:rsid w:val="00005924"/>
    <w:rsid w:val="00006975"/>
    <w:rsid w:val="00006C54"/>
    <w:rsid w:val="00010CB2"/>
    <w:rsid w:val="000122F2"/>
    <w:rsid w:val="00012CDC"/>
    <w:rsid w:val="000131D6"/>
    <w:rsid w:val="0001379F"/>
    <w:rsid w:val="00013B1E"/>
    <w:rsid w:val="000201C1"/>
    <w:rsid w:val="000276BB"/>
    <w:rsid w:val="00027BD9"/>
    <w:rsid w:val="00030893"/>
    <w:rsid w:val="0003155E"/>
    <w:rsid w:val="00031FAE"/>
    <w:rsid w:val="0003259B"/>
    <w:rsid w:val="00035827"/>
    <w:rsid w:val="0003590E"/>
    <w:rsid w:val="00036C53"/>
    <w:rsid w:val="00037383"/>
    <w:rsid w:val="000373F2"/>
    <w:rsid w:val="00041640"/>
    <w:rsid w:val="000416DA"/>
    <w:rsid w:val="00041A14"/>
    <w:rsid w:val="000431EE"/>
    <w:rsid w:val="00044909"/>
    <w:rsid w:val="00044CC2"/>
    <w:rsid w:val="00045A55"/>
    <w:rsid w:val="00050612"/>
    <w:rsid w:val="0005167D"/>
    <w:rsid w:val="0005232A"/>
    <w:rsid w:val="000531FA"/>
    <w:rsid w:val="00054A03"/>
    <w:rsid w:val="000578AB"/>
    <w:rsid w:val="00061D08"/>
    <w:rsid w:val="00061DB1"/>
    <w:rsid w:val="00062252"/>
    <w:rsid w:val="0006656A"/>
    <w:rsid w:val="000675DD"/>
    <w:rsid w:val="00070317"/>
    <w:rsid w:val="00070995"/>
    <w:rsid w:val="00071B41"/>
    <w:rsid w:val="000731A9"/>
    <w:rsid w:val="0007494C"/>
    <w:rsid w:val="00075E57"/>
    <w:rsid w:val="000763A2"/>
    <w:rsid w:val="0007698C"/>
    <w:rsid w:val="000801DA"/>
    <w:rsid w:val="0008119D"/>
    <w:rsid w:val="000820EC"/>
    <w:rsid w:val="00084B7F"/>
    <w:rsid w:val="00087E8E"/>
    <w:rsid w:val="00091E0C"/>
    <w:rsid w:val="00091F6B"/>
    <w:rsid w:val="0009292E"/>
    <w:rsid w:val="00093A0A"/>
    <w:rsid w:val="00094B54"/>
    <w:rsid w:val="000962AF"/>
    <w:rsid w:val="000A2C09"/>
    <w:rsid w:val="000A3517"/>
    <w:rsid w:val="000A4741"/>
    <w:rsid w:val="000A6C57"/>
    <w:rsid w:val="000A7762"/>
    <w:rsid w:val="000B0FE6"/>
    <w:rsid w:val="000B15A7"/>
    <w:rsid w:val="000B3946"/>
    <w:rsid w:val="000B3AAB"/>
    <w:rsid w:val="000B6225"/>
    <w:rsid w:val="000B6B33"/>
    <w:rsid w:val="000B7797"/>
    <w:rsid w:val="000C0722"/>
    <w:rsid w:val="000C1C95"/>
    <w:rsid w:val="000C3719"/>
    <w:rsid w:val="000C45FC"/>
    <w:rsid w:val="000C66AD"/>
    <w:rsid w:val="000C7308"/>
    <w:rsid w:val="000C76AF"/>
    <w:rsid w:val="000D19D6"/>
    <w:rsid w:val="000D71C5"/>
    <w:rsid w:val="000E08F0"/>
    <w:rsid w:val="000E0BEE"/>
    <w:rsid w:val="000E3176"/>
    <w:rsid w:val="000E3F0B"/>
    <w:rsid w:val="000E51D5"/>
    <w:rsid w:val="000E59C5"/>
    <w:rsid w:val="000E5A4F"/>
    <w:rsid w:val="000E6656"/>
    <w:rsid w:val="000E7F3B"/>
    <w:rsid w:val="000F3E5F"/>
    <w:rsid w:val="000F54D2"/>
    <w:rsid w:val="000F5DD7"/>
    <w:rsid w:val="0010273F"/>
    <w:rsid w:val="00103993"/>
    <w:rsid w:val="00105770"/>
    <w:rsid w:val="00107AF9"/>
    <w:rsid w:val="001102AF"/>
    <w:rsid w:val="00111829"/>
    <w:rsid w:val="00112E78"/>
    <w:rsid w:val="0011387B"/>
    <w:rsid w:val="00114B72"/>
    <w:rsid w:val="00114C23"/>
    <w:rsid w:val="001172E6"/>
    <w:rsid w:val="00117878"/>
    <w:rsid w:val="00117B8F"/>
    <w:rsid w:val="00117BD8"/>
    <w:rsid w:val="0012693C"/>
    <w:rsid w:val="001338F8"/>
    <w:rsid w:val="001373ED"/>
    <w:rsid w:val="00137744"/>
    <w:rsid w:val="00143410"/>
    <w:rsid w:val="00147978"/>
    <w:rsid w:val="00147B0A"/>
    <w:rsid w:val="00150490"/>
    <w:rsid w:val="00154371"/>
    <w:rsid w:val="00154799"/>
    <w:rsid w:val="00155BDD"/>
    <w:rsid w:val="00156034"/>
    <w:rsid w:val="00162BC5"/>
    <w:rsid w:val="00163231"/>
    <w:rsid w:val="00163A23"/>
    <w:rsid w:val="001654C9"/>
    <w:rsid w:val="0016718B"/>
    <w:rsid w:val="00167FAE"/>
    <w:rsid w:val="00171927"/>
    <w:rsid w:val="00171DCB"/>
    <w:rsid w:val="00172BAB"/>
    <w:rsid w:val="00172D4F"/>
    <w:rsid w:val="00173180"/>
    <w:rsid w:val="00174BAA"/>
    <w:rsid w:val="00175081"/>
    <w:rsid w:val="001803D8"/>
    <w:rsid w:val="0018072E"/>
    <w:rsid w:val="00181D55"/>
    <w:rsid w:val="00182AF9"/>
    <w:rsid w:val="00184106"/>
    <w:rsid w:val="001856FB"/>
    <w:rsid w:val="00185CAE"/>
    <w:rsid w:val="001863BF"/>
    <w:rsid w:val="00186D48"/>
    <w:rsid w:val="001878D2"/>
    <w:rsid w:val="0019035C"/>
    <w:rsid w:val="0019147F"/>
    <w:rsid w:val="00191AAA"/>
    <w:rsid w:val="001921B4"/>
    <w:rsid w:val="0019381B"/>
    <w:rsid w:val="00195D7F"/>
    <w:rsid w:val="0019675E"/>
    <w:rsid w:val="001A01AA"/>
    <w:rsid w:val="001A0CB7"/>
    <w:rsid w:val="001A22BC"/>
    <w:rsid w:val="001A2657"/>
    <w:rsid w:val="001A51F5"/>
    <w:rsid w:val="001A54F8"/>
    <w:rsid w:val="001A67A4"/>
    <w:rsid w:val="001B0730"/>
    <w:rsid w:val="001B1E1A"/>
    <w:rsid w:val="001B350A"/>
    <w:rsid w:val="001B6BB3"/>
    <w:rsid w:val="001B7C45"/>
    <w:rsid w:val="001C26A3"/>
    <w:rsid w:val="001C3918"/>
    <w:rsid w:val="001C4250"/>
    <w:rsid w:val="001C6E7C"/>
    <w:rsid w:val="001C6EC8"/>
    <w:rsid w:val="001D00E3"/>
    <w:rsid w:val="001D0F38"/>
    <w:rsid w:val="001D1970"/>
    <w:rsid w:val="001D3F2D"/>
    <w:rsid w:val="001D7776"/>
    <w:rsid w:val="001D7D9B"/>
    <w:rsid w:val="001E164A"/>
    <w:rsid w:val="001E287B"/>
    <w:rsid w:val="001E2D69"/>
    <w:rsid w:val="001E3A5D"/>
    <w:rsid w:val="001F0725"/>
    <w:rsid w:val="001F33D1"/>
    <w:rsid w:val="001F37CB"/>
    <w:rsid w:val="001F47E1"/>
    <w:rsid w:val="001F4CBF"/>
    <w:rsid w:val="002009C7"/>
    <w:rsid w:val="002010AA"/>
    <w:rsid w:val="002010AF"/>
    <w:rsid w:val="0020118C"/>
    <w:rsid w:val="00210DC2"/>
    <w:rsid w:val="00211D99"/>
    <w:rsid w:val="00215917"/>
    <w:rsid w:val="00215B05"/>
    <w:rsid w:val="002161B4"/>
    <w:rsid w:val="00221D3B"/>
    <w:rsid w:val="00222AF1"/>
    <w:rsid w:val="00223B2A"/>
    <w:rsid w:val="002243BE"/>
    <w:rsid w:val="00227829"/>
    <w:rsid w:val="0023056C"/>
    <w:rsid w:val="00231B57"/>
    <w:rsid w:val="002328EE"/>
    <w:rsid w:val="00234308"/>
    <w:rsid w:val="00234514"/>
    <w:rsid w:val="00234B61"/>
    <w:rsid w:val="002356AD"/>
    <w:rsid w:val="00237728"/>
    <w:rsid w:val="00237D39"/>
    <w:rsid w:val="00243AA3"/>
    <w:rsid w:val="002445F7"/>
    <w:rsid w:val="00244994"/>
    <w:rsid w:val="00244C59"/>
    <w:rsid w:val="002451D0"/>
    <w:rsid w:val="002464F1"/>
    <w:rsid w:val="002466A2"/>
    <w:rsid w:val="00251374"/>
    <w:rsid w:val="002545A5"/>
    <w:rsid w:val="00254F3D"/>
    <w:rsid w:val="0025522E"/>
    <w:rsid w:val="00255FDC"/>
    <w:rsid w:val="00257AFE"/>
    <w:rsid w:val="00257C83"/>
    <w:rsid w:val="00261AFA"/>
    <w:rsid w:val="00263EC2"/>
    <w:rsid w:val="00265B46"/>
    <w:rsid w:val="00271645"/>
    <w:rsid w:val="00271E3F"/>
    <w:rsid w:val="00272266"/>
    <w:rsid w:val="00276C54"/>
    <w:rsid w:val="002770E0"/>
    <w:rsid w:val="002814CA"/>
    <w:rsid w:val="002833F2"/>
    <w:rsid w:val="00287674"/>
    <w:rsid w:val="00287FE8"/>
    <w:rsid w:val="00291E6E"/>
    <w:rsid w:val="00293D86"/>
    <w:rsid w:val="002A00FC"/>
    <w:rsid w:val="002A1091"/>
    <w:rsid w:val="002A15AB"/>
    <w:rsid w:val="002A19A5"/>
    <w:rsid w:val="002A5420"/>
    <w:rsid w:val="002A7685"/>
    <w:rsid w:val="002A79D5"/>
    <w:rsid w:val="002A7AF5"/>
    <w:rsid w:val="002B0BB6"/>
    <w:rsid w:val="002B0DFE"/>
    <w:rsid w:val="002B2258"/>
    <w:rsid w:val="002B24B1"/>
    <w:rsid w:val="002B2A91"/>
    <w:rsid w:val="002B2FDA"/>
    <w:rsid w:val="002B3C9D"/>
    <w:rsid w:val="002B3FA5"/>
    <w:rsid w:val="002B4940"/>
    <w:rsid w:val="002C0086"/>
    <w:rsid w:val="002C0779"/>
    <w:rsid w:val="002C0AFF"/>
    <w:rsid w:val="002C13B9"/>
    <w:rsid w:val="002C2F1F"/>
    <w:rsid w:val="002C5034"/>
    <w:rsid w:val="002C510C"/>
    <w:rsid w:val="002C539C"/>
    <w:rsid w:val="002C745E"/>
    <w:rsid w:val="002C7E77"/>
    <w:rsid w:val="002D1124"/>
    <w:rsid w:val="002D24EE"/>
    <w:rsid w:val="002D256E"/>
    <w:rsid w:val="002D2D78"/>
    <w:rsid w:val="002D3E77"/>
    <w:rsid w:val="002D6C02"/>
    <w:rsid w:val="002E0491"/>
    <w:rsid w:val="002E071D"/>
    <w:rsid w:val="002E14E9"/>
    <w:rsid w:val="002E56C3"/>
    <w:rsid w:val="002E58CF"/>
    <w:rsid w:val="002E65EB"/>
    <w:rsid w:val="002F2E5B"/>
    <w:rsid w:val="002F3FCD"/>
    <w:rsid w:val="002F436C"/>
    <w:rsid w:val="002F4D3A"/>
    <w:rsid w:val="002F6DCF"/>
    <w:rsid w:val="00300E6D"/>
    <w:rsid w:val="00300E8B"/>
    <w:rsid w:val="00302679"/>
    <w:rsid w:val="003030BF"/>
    <w:rsid w:val="003046A7"/>
    <w:rsid w:val="00305D01"/>
    <w:rsid w:val="0030686F"/>
    <w:rsid w:val="003111D9"/>
    <w:rsid w:val="00311E76"/>
    <w:rsid w:val="00313137"/>
    <w:rsid w:val="00313535"/>
    <w:rsid w:val="003141A7"/>
    <w:rsid w:val="0031446C"/>
    <w:rsid w:val="00315190"/>
    <w:rsid w:val="0031569E"/>
    <w:rsid w:val="003163DC"/>
    <w:rsid w:val="00316C61"/>
    <w:rsid w:val="00320030"/>
    <w:rsid w:val="003207A3"/>
    <w:rsid w:val="003213BD"/>
    <w:rsid w:val="00321D1B"/>
    <w:rsid w:val="00322DC7"/>
    <w:rsid w:val="00324976"/>
    <w:rsid w:val="00324C96"/>
    <w:rsid w:val="00326691"/>
    <w:rsid w:val="003273F3"/>
    <w:rsid w:val="00327B24"/>
    <w:rsid w:val="00327B3B"/>
    <w:rsid w:val="00327D94"/>
    <w:rsid w:val="00332006"/>
    <w:rsid w:val="00332544"/>
    <w:rsid w:val="00333C84"/>
    <w:rsid w:val="00334ADB"/>
    <w:rsid w:val="00340497"/>
    <w:rsid w:val="00340637"/>
    <w:rsid w:val="0034162D"/>
    <w:rsid w:val="00342EC9"/>
    <w:rsid w:val="00345D35"/>
    <w:rsid w:val="00346654"/>
    <w:rsid w:val="00346E97"/>
    <w:rsid w:val="00351CF5"/>
    <w:rsid w:val="00352EF6"/>
    <w:rsid w:val="003536A1"/>
    <w:rsid w:val="00356327"/>
    <w:rsid w:val="00356FD6"/>
    <w:rsid w:val="003604F3"/>
    <w:rsid w:val="00360E6A"/>
    <w:rsid w:val="003619FF"/>
    <w:rsid w:val="003631E6"/>
    <w:rsid w:val="00365E2F"/>
    <w:rsid w:val="00372278"/>
    <w:rsid w:val="003722E3"/>
    <w:rsid w:val="0037354D"/>
    <w:rsid w:val="00373ECB"/>
    <w:rsid w:val="0037469F"/>
    <w:rsid w:val="00377C9B"/>
    <w:rsid w:val="0038084C"/>
    <w:rsid w:val="00380C03"/>
    <w:rsid w:val="003831B0"/>
    <w:rsid w:val="00384A7F"/>
    <w:rsid w:val="00392443"/>
    <w:rsid w:val="00393536"/>
    <w:rsid w:val="00394552"/>
    <w:rsid w:val="003947CA"/>
    <w:rsid w:val="00394C4B"/>
    <w:rsid w:val="00395C8E"/>
    <w:rsid w:val="003970D8"/>
    <w:rsid w:val="003A232C"/>
    <w:rsid w:val="003A2420"/>
    <w:rsid w:val="003A2A2B"/>
    <w:rsid w:val="003B15F6"/>
    <w:rsid w:val="003B579B"/>
    <w:rsid w:val="003B7B68"/>
    <w:rsid w:val="003C0C6A"/>
    <w:rsid w:val="003C0ED1"/>
    <w:rsid w:val="003C0F14"/>
    <w:rsid w:val="003C2120"/>
    <w:rsid w:val="003C6083"/>
    <w:rsid w:val="003C7828"/>
    <w:rsid w:val="003D2312"/>
    <w:rsid w:val="003D2B2A"/>
    <w:rsid w:val="003D4BA0"/>
    <w:rsid w:val="003D5469"/>
    <w:rsid w:val="003D6005"/>
    <w:rsid w:val="003D673B"/>
    <w:rsid w:val="003E0042"/>
    <w:rsid w:val="003E1E55"/>
    <w:rsid w:val="003E2554"/>
    <w:rsid w:val="003E2B93"/>
    <w:rsid w:val="003E2C47"/>
    <w:rsid w:val="003E3868"/>
    <w:rsid w:val="003F1664"/>
    <w:rsid w:val="003F1FA7"/>
    <w:rsid w:val="003F2520"/>
    <w:rsid w:val="003F40B7"/>
    <w:rsid w:val="003F5D31"/>
    <w:rsid w:val="003F66C7"/>
    <w:rsid w:val="003F6BD3"/>
    <w:rsid w:val="003F7370"/>
    <w:rsid w:val="00401DFB"/>
    <w:rsid w:val="0040531E"/>
    <w:rsid w:val="0040592C"/>
    <w:rsid w:val="0040672F"/>
    <w:rsid w:val="00406858"/>
    <w:rsid w:val="004068B5"/>
    <w:rsid w:val="00406C4A"/>
    <w:rsid w:val="004129A2"/>
    <w:rsid w:val="004146F4"/>
    <w:rsid w:val="00414711"/>
    <w:rsid w:val="00415AA4"/>
    <w:rsid w:val="00417F2D"/>
    <w:rsid w:val="00427792"/>
    <w:rsid w:val="00430486"/>
    <w:rsid w:val="00433211"/>
    <w:rsid w:val="004340A5"/>
    <w:rsid w:val="004359ED"/>
    <w:rsid w:val="004361CF"/>
    <w:rsid w:val="0043639B"/>
    <w:rsid w:val="004401CA"/>
    <w:rsid w:val="004414DC"/>
    <w:rsid w:val="00441E0B"/>
    <w:rsid w:val="00444BDF"/>
    <w:rsid w:val="00444E8B"/>
    <w:rsid w:val="00446D0E"/>
    <w:rsid w:val="00447F88"/>
    <w:rsid w:val="00451870"/>
    <w:rsid w:val="004561EF"/>
    <w:rsid w:val="00456C20"/>
    <w:rsid w:val="00460668"/>
    <w:rsid w:val="00460C7F"/>
    <w:rsid w:val="00460FEC"/>
    <w:rsid w:val="00463BBA"/>
    <w:rsid w:val="00463D65"/>
    <w:rsid w:val="00464183"/>
    <w:rsid w:val="0046425E"/>
    <w:rsid w:val="00464E5C"/>
    <w:rsid w:val="00464EDF"/>
    <w:rsid w:val="004669D0"/>
    <w:rsid w:val="00470135"/>
    <w:rsid w:val="00471325"/>
    <w:rsid w:val="00471B2E"/>
    <w:rsid w:val="00472977"/>
    <w:rsid w:val="00472A47"/>
    <w:rsid w:val="0047417E"/>
    <w:rsid w:val="00476A8A"/>
    <w:rsid w:val="00480EBE"/>
    <w:rsid w:val="00483CB0"/>
    <w:rsid w:val="0048403C"/>
    <w:rsid w:val="00484718"/>
    <w:rsid w:val="0048483F"/>
    <w:rsid w:val="00491121"/>
    <w:rsid w:val="00492609"/>
    <w:rsid w:val="004928B8"/>
    <w:rsid w:val="00493448"/>
    <w:rsid w:val="0049364E"/>
    <w:rsid w:val="00493F09"/>
    <w:rsid w:val="00494A81"/>
    <w:rsid w:val="004976D3"/>
    <w:rsid w:val="00497C0B"/>
    <w:rsid w:val="004A17E7"/>
    <w:rsid w:val="004A1EEF"/>
    <w:rsid w:val="004A422B"/>
    <w:rsid w:val="004A4BAB"/>
    <w:rsid w:val="004A4E17"/>
    <w:rsid w:val="004A4EBC"/>
    <w:rsid w:val="004A4F5C"/>
    <w:rsid w:val="004A5820"/>
    <w:rsid w:val="004A67E2"/>
    <w:rsid w:val="004A711F"/>
    <w:rsid w:val="004B08E7"/>
    <w:rsid w:val="004B2916"/>
    <w:rsid w:val="004B344C"/>
    <w:rsid w:val="004B3CDD"/>
    <w:rsid w:val="004B40E8"/>
    <w:rsid w:val="004B5545"/>
    <w:rsid w:val="004B592B"/>
    <w:rsid w:val="004B6CD4"/>
    <w:rsid w:val="004C05F2"/>
    <w:rsid w:val="004C39FB"/>
    <w:rsid w:val="004C3A30"/>
    <w:rsid w:val="004C438E"/>
    <w:rsid w:val="004C59DB"/>
    <w:rsid w:val="004C5D1C"/>
    <w:rsid w:val="004C623E"/>
    <w:rsid w:val="004C6B31"/>
    <w:rsid w:val="004C7D48"/>
    <w:rsid w:val="004D2BDF"/>
    <w:rsid w:val="004D3F00"/>
    <w:rsid w:val="004D4CED"/>
    <w:rsid w:val="004D4DC8"/>
    <w:rsid w:val="004D6139"/>
    <w:rsid w:val="004D72E6"/>
    <w:rsid w:val="004D785D"/>
    <w:rsid w:val="004E05CB"/>
    <w:rsid w:val="004E106E"/>
    <w:rsid w:val="004E1A14"/>
    <w:rsid w:val="004E1AE7"/>
    <w:rsid w:val="004E1B76"/>
    <w:rsid w:val="004E2C7C"/>
    <w:rsid w:val="004E2E79"/>
    <w:rsid w:val="004E2FD6"/>
    <w:rsid w:val="004E2FED"/>
    <w:rsid w:val="004E39D4"/>
    <w:rsid w:val="004E3B2B"/>
    <w:rsid w:val="004E3EFE"/>
    <w:rsid w:val="004E480B"/>
    <w:rsid w:val="004E510E"/>
    <w:rsid w:val="004E7370"/>
    <w:rsid w:val="004E77FB"/>
    <w:rsid w:val="004F2B3B"/>
    <w:rsid w:val="004F6FC2"/>
    <w:rsid w:val="004F7B2B"/>
    <w:rsid w:val="005010EA"/>
    <w:rsid w:val="0050686E"/>
    <w:rsid w:val="005071D3"/>
    <w:rsid w:val="005128F0"/>
    <w:rsid w:val="005149E8"/>
    <w:rsid w:val="00514ED2"/>
    <w:rsid w:val="005169AB"/>
    <w:rsid w:val="00520A9D"/>
    <w:rsid w:val="005212BF"/>
    <w:rsid w:val="00525C10"/>
    <w:rsid w:val="00525EBA"/>
    <w:rsid w:val="0052625B"/>
    <w:rsid w:val="00526D5A"/>
    <w:rsid w:val="005273F6"/>
    <w:rsid w:val="00530564"/>
    <w:rsid w:val="0053123F"/>
    <w:rsid w:val="005314A0"/>
    <w:rsid w:val="00531DEE"/>
    <w:rsid w:val="00532258"/>
    <w:rsid w:val="00534593"/>
    <w:rsid w:val="005351AC"/>
    <w:rsid w:val="00535C69"/>
    <w:rsid w:val="00541BDC"/>
    <w:rsid w:val="0054231B"/>
    <w:rsid w:val="005450FD"/>
    <w:rsid w:val="00546CEB"/>
    <w:rsid w:val="00546CFA"/>
    <w:rsid w:val="00550563"/>
    <w:rsid w:val="00552123"/>
    <w:rsid w:val="005531D3"/>
    <w:rsid w:val="005539DA"/>
    <w:rsid w:val="00554085"/>
    <w:rsid w:val="00555C6A"/>
    <w:rsid w:val="005565E6"/>
    <w:rsid w:val="00557D8A"/>
    <w:rsid w:val="00562CC5"/>
    <w:rsid w:val="00563372"/>
    <w:rsid w:val="00564474"/>
    <w:rsid w:val="0056494E"/>
    <w:rsid w:val="00566115"/>
    <w:rsid w:val="00566646"/>
    <w:rsid w:val="00566831"/>
    <w:rsid w:val="00566B95"/>
    <w:rsid w:val="00567A53"/>
    <w:rsid w:val="00570974"/>
    <w:rsid w:val="00571301"/>
    <w:rsid w:val="00573871"/>
    <w:rsid w:val="00575DE3"/>
    <w:rsid w:val="0057779E"/>
    <w:rsid w:val="005807AA"/>
    <w:rsid w:val="0058414E"/>
    <w:rsid w:val="005858F1"/>
    <w:rsid w:val="0058760A"/>
    <w:rsid w:val="005927C9"/>
    <w:rsid w:val="00595446"/>
    <w:rsid w:val="00595655"/>
    <w:rsid w:val="00595E85"/>
    <w:rsid w:val="00596759"/>
    <w:rsid w:val="00596CF2"/>
    <w:rsid w:val="005978F5"/>
    <w:rsid w:val="005A19E5"/>
    <w:rsid w:val="005A42A1"/>
    <w:rsid w:val="005A4786"/>
    <w:rsid w:val="005A78F7"/>
    <w:rsid w:val="005B140D"/>
    <w:rsid w:val="005B1B4C"/>
    <w:rsid w:val="005B21FF"/>
    <w:rsid w:val="005B3C20"/>
    <w:rsid w:val="005B412D"/>
    <w:rsid w:val="005B4A94"/>
    <w:rsid w:val="005B5726"/>
    <w:rsid w:val="005B6D99"/>
    <w:rsid w:val="005C25DD"/>
    <w:rsid w:val="005C3DC2"/>
    <w:rsid w:val="005C4549"/>
    <w:rsid w:val="005C46DE"/>
    <w:rsid w:val="005C4C79"/>
    <w:rsid w:val="005C6A8B"/>
    <w:rsid w:val="005C7787"/>
    <w:rsid w:val="005D09E2"/>
    <w:rsid w:val="005D0B78"/>
    <w:rsid w:val="005D2E0C"/>
    <w:rsid w:val="005D44DF"/>
    <w:rsid w:val="005D4D20"/>
    <w:rsid w:val="005D7F0E"/>
    <w:rsid w:val="005E2A58"/>
    <w:rsid w:val="005E32E9"/>
    <w:rsid w:val="005E374E"/>
    <w:rsid w:val="005E4774"/>
    <w:rsid w:val="005E610B"/>
    <w:rsid w:val="005E7BA6"/>
    <w:rsid w:val="005E7ED6"/>
    <w:rsid w:val="005F39E0"/>
    <w:rsid w:val="005F3D5D"/>
    <w:rsid w:val="005F559B"/>
    <w:rsid w:val="005F5B7E"/>
    <w:rsid w:val="005F69B9"/>
    <w:rsid w:val="005F6B5E"/>
    <w:rsid w:val="005F76C1"/>
    <w:rsid w:val="005F7A4F"/>
    <w:rsid w:val="005F7B6E"/>
    <w:rsid w:val="0060080C"/>
    <w:rsid w:val="00605D44"/>
    <w:rsid w:val="00606DD0"/>
    <w:rsid w:val="006070BC"/>
    <w:rsid w:val="00607FA0"/>
    <w:rsid w:val="00610A41"/>
    <w:rsid w:val="006113A0"/>
    <w:rsid w:val="006119BF"/>
    <w:rsid w:val="00611D1A"/>
    <w:rsid w:val="00614887"/>
    <w:rsid w:val="006174E4"/>
    <w:rsid w:val="00617BDE"/>
    <w:rsid w:val="00620AE0"/>
    <w:rsid w:val="0062112D"/>
    <w:rsid w:val="00621D8B"/>
    <w:rsid w:val="006222FE"/>
    <w:rsid w:val="0062372A"/>
    <w:rsid w:val="00623EDA"/>
    <w:rsid w:val="0062757A"/>
    <w:rsid w:val="00630F93"/>
    <w:rsid w:val="00632FC8"/>
    <w:rsid w:val="00634BC4"/>
    <w:rsid w:val="00640A89"/>
    <w:rsid w:val="00641201"/>
    <w:rsid w:val="00642471"/>
    <w:rsid w:val="0064256C"/>
    <w:rsid w:val="00643D1C"/>
    <w:rsid w:val="00644F05"/>
    <w:rsid w:val="00646BC8"/>
    <w:rsid w:val="00646C76"/>
    <w:rsid w:val="00647833"/>
    <w:rsid w:val="00647A8A"/>
    <w:rsid w:val="00647E30"/>
    <w:rsid w:val="00647F29"/>
    <w:rsid w:val="00651A27"/>
    <w:rsid w:val="00651E89"/>
    <w:rsid w:val="006543D3"/>
    <w:rsid w:val="00654A3E"/>
    <w:rsid w:val="00660BBC"/>
    <w:rsid w:val="006614A2"/>
    <w:rsid w:val="00663AEE"/>
    <w:rsid w:val="00663E13"/>
    <w:rsid w:val="00664681"/>
    <w:rsid w:val="00665408"/>
    <w:rsid w:val="0066672D"/>
    <w:rsid w:val="00666A70"/>
    <w:rsid w:val="00666C2C"/>
    <w:rsid w:val="0066761B"/>
    <w:rsid w:val="006711C6"/>
    <w:rsid w:val="006713C8"/>
    <w:rsid w:val="00671F8D"/>
    <w:rsid w:val="0067240E"/>
    <w:rsid w:val="00674019"/>
    <w:rsid w:val="00674321"/>
    <w:rsid w:val="0067457E"/>
    <w:rsid w:val="00677A3D"/>
    <w:rsid w:val="00683740"/>
    <w:rsid w:val="00684032"/>
    <w:rsid w:val="00685788"/>
    <w:rsid w:val="006870FB"/>
    <w:rsid w:val="0068760D"/>
    <w:rsid w:val="00687BF7"/>
    <w:rsid w:val="00690658"/>
    <w:rsid w:val="00690CF7"/>
    <w:rsid w:val="0069105C"/>
    <w:rsid w:val="0069182F"/>
    <w:rsid w:val="00691FDF"/>
    <w:rsid w:val="00694EFC"/>
    <w:rsid w:val="00695D78"/>
    <w:rsid w:val="00696278"/>
    <w:rsid w:val="006A0892"/>
    <w:rsid w:val="006A1381"/>
    <w:rsid w:val="006A2113"/>
    <w:rsid w:val="006A2FE7"/>
    <w:rsid w:val="006A3734"/>
    <w:rsid w:val="006A3764"/>
    <w:rsid w:val="006A3FC0"/>
    <w:rsid w:val="006A6139"/>
    <w:rsid w:val="006A7257"/>
    <w:rsid w:val="006B056B"/>
    <w:rsid w:val="006B3DD7"/>
    <w:rsid w:val="006B4D88"/>
    <w:rsid w:val="006B67DB"/>
    <w:rsid w:val="006C0459"/>
    <w:rsid w:val="006C046E"/>
    <w:rsid w:val="006C340F"/>
    <w:rsid w:val="006C5B5A"/>
    <w:rsid w:val="006D0BDC"/>
    <w:rsid w:val="006D57F7"/>
    <w:rsid w:val="006D580E"/>
    <w:rsid w:val="006D5FB5"/>
    <w:rsid w:val="006D611D"/>
    <w:rsid w:val="006E020F"/>
    <w:rsid w:val="006E130D"/>
    <w:rsid w:val="006E423D"/>
    <w:rsid w:val="006E5A4E"/>
    <w:rsid w:val="006E71EB"/>
    <w:rsid w:val="006F0466"/>
    <w:rsid w:val="006F1C0F"/>
    <w:rsid w:val="006F2ED3"/>
    <w:rsid w:val="006F3000"/>
    <w:rsid w:val="006F43CD"/>
    <w:rsid w:val="006F67D3"/>
    <w:rsid w:val="007001AA"/>
    <w:rsid w:val="00700D29"/>
    <w:rsid w:val="00700F45"/>
    <w:rsid w:val="00702B9F"/>
    <w:rsid w:val="00702D06"/>
    <w:rsid w:val="007030B7"/>
    <w:rsid w:val="00703949"/>
    <w:rsid w:val="007046AB"/>
    <w:rsid w:val="00704835"/>
    <w:rsid w:val="007053FC"/>
    <w:rsid w:val="00705663"/>
    <w:rsid w:val="0070623D"/>
    <w:rsid w:val="00707093"/>
    <w:rsid w:val="00707692"/>
    <w:rsid w:val="00712BA2"/>
    <w:rsid w:val="007131A1"/>
    <w:rsid w:val="0071384F"/>
    <w:rsid w:val="00716068"/>
    <w:rsid w:val="00716D43"/>
    <w:rsid w:val="007170B3"/>
    <w:rsid w:val="00721291"/>
    <w:rsid w:val="0072202B"/>
    <w:rsid w:val="00722066"/>
    <w:rsid w:val="00722422"/>
    <w:rsid w:val="00722711"/>
    <w:rsid w:val="007228AE"/>
    <w:rsid w:val="00724AE3"/>
    <w:rsid w:val="0072500A"/>
    <w:rsid w:val="007266D7"/>
    <w:rsid w:val="0073073F"/>
    <w:rsid w:val="00730D14"/>
    <w:rsid w:val="007317BA"/>
    <w:rsid w:val="0073199E"/>
    <w:rsid w:val="00735219"/>
    <w:rsid w:val="007359A2"/>
    <w:rsid w:val="00736501"/>
    <w:rsid w:val="00736BCA"/>
    <w:rsid w:val="007434A5"/>
    <w:rsid w:val="00743E8D"/>
    <w:rsid w:val="007450B1"/>
    <w:rsid w:val="007456EC"/>
    <w:rsid w:val="00746B24"/>
    <w:rsid w:val="007473A5"/>
    <w:rsid w:val="0075053E"/>
    <w:rsid w:val="00750F30"/>
    <w:rsid w:val="0075271E"/>
    <w:rsid w:val="00752939"/>
    <w:rsid w:val="00752D0D"/>
    <w:rsid w:val="00753A30"/>
    <w:rsid w:val="007541B6"/>
    <w:rsid w:val="0075747A"/>
    <w:rsid w:val="007600EF"/>
    <w:rsid w:val="00760A22"/>
    <w:rsid w:val="00760A69"/>
    <w:rsid w:val="00760C04"/>
    <w:rsid w:val="0076296C"/>
    <w:rsid w:val="00764DD3"/>
    <w:rsid w:val="00764EA3"/>
    <w:rsid w:val="00765B88"/>
    <w:rsid w:val="00766C35"/>
    <w:rsid w:val="00773CC4"/>
    <w:rsid w:val="0077407F"/>
    <w:rsid w:val="007743FA"/>
    <w:rsid w:val="00775D4B"/>
    <w:rsid w:val="007779AF"/>
    <w:rsid w:val="007819B8"/>
    <w:rsid w:val="00782626"/>
    <w:rsid w:val="0078315D"/>
    <w:rsid w:val="007831B6"/>
    <w:rsid w:val="00785ED0"/>
    <w:rsid w:val="00791DA5"/>
    <w:rsid w:val="00792609"/>
    <w:rsid w:val="0079348A"/>
    <w:rsid w:val="0079430B"/>
    <w:rsid w:val="0079461C"/>
    <w:rsid w:val="00794FF1"/>
    <w:rsid w:val="00796BFB"/>
    <w:rsid w:val="00797094"/>
    <w:rsid w:val="007A1810"/>
    <w:rsid w:val="007A1D8C"/>
    <w:rsid w:val="007A3A27"/>
    <w:rsid w:val="007A4F07"/>
    <w:rsid w:val="007B2E19"/>
    <w:rsid w:val="007B58B5"/>
    <w:rsid w:val="007B6045"/>
    <w:rsid w:val="007B6CAF"/>
    <w:rsid w:val="007B6EF1"/>
    <w:rsid w:val="007B74C1"/>
    <w:rsid w:val="007C5368"/>
    <w:rsid w:val="007C55A6"/>
    <w:rsid w:val="007C5A54"/>
    <w:rsid w:val="007C6136"/>
    <w:rsid w:val="007C7302"/>
    <w:rsid w:val="007C7EBA"/>
    <w:rsid w:val="007D153D"/>
    <w:rsid w:val="007D42A4"/>
    <w:rsid w:val="007D460F"/>
    <w:rsid w:val="007D5941"/>
    <w:rsid w:val="007D67D5"/>
    <w:rsid w:val="007E08F4"/>
    <w:rsid w:val="007E120B"/>
    <w:rsid w:val="007E1BF7"/>
    <w:rsid w:val="007E34EA"/>
    <w:rsid w:val="007E37FE"/>
    <w:rsid w:val="007E5D96"/>
    <w:rsid w:val="007E6DD6"/>
    <w:rsid w:val="007F1351"/>
    <w:rsid w:val="007F1423"/>
    <w:rsid w:val="007F57D6"/>
    <w:rsid w:val="007F64C2"/>
    <w:rsid w:val="007F7180"/>
    <w:rsid w:val="007F7EA7"/>
    <w:rsid w:val="008001C1"/>
    <w:rsid w:val="008019BA"/>
    <w:rsid w:val="00801B9C"/>
    <w:rsid w:val="008030F9"/>
    <w:rsid w:val="008071E2"/>
    <w:rsid w:val="00810DD1"/>
    <w:rsid w:val="0081185F"/>
    <w:rsid w:val="00813AFC"/>
    <w:rsid w:val="008144E4"/>
    <w:rsid w:val="0081548D"/>
    <w:rsid w:val="00816702"/>
    <w:rsid w:val="008174CF"/>
    <w:rsid w:val="0082032F"/>
    <w:rsid w:val="00820D8C"/>
    <w:rsid w:val="00820F2B"/>
    <w:rsid w:val="008210BF"/>
    <w:rsid w:val="00822E52"/>
    <w:rsid w:val="00823743"/>
    <w:rsid w:val="0082635D"/>
    <w:rsid w:val="008361D6"/>
    <w:rsid w:val="00837DB4"/>
    <w:rsid w:val="00840FD1"/>
    <w:rsid w:val="0084129D"/>
    <w:rsid w:val="00842A94"/>
    <w:rsid w:val="00846186"/>
    <w:rsid w:val="00846C79"/>
    <w:rsid w:val="00850A0C"/>
    <w:rsid w:val="00851BD7"/>
    <w:rsid w:val="0085421E"/>
    <w:rsid w:val="00857F2B"/>
    <w:rsid w:val="00863F1D"/>
    <w:rsid w:val="008713A4"/>
    <w:rsid w:val="00871C11"/>
    <w:rsid w:val="008743EC"/>
    <w:rsid w:val="00874AC5"/>
    <w:rsid w:val="00876AC6"/>
    <w:rsid w:val="00880289"/>
    <w:rsid w:val="00880C5E"/>
    <w:rsid w:val="00883A16"/>
    <w:rsid w:val="00885459"/>
    <w:rsid w:val="008900D9"/>
    <w:rsid w:val="00891244"/>
    <w:rsid w:val="00892025"/>
    <w:rsid w:val="008938EA"/>
    <w:rsid w:val="00895CE3"/>
    <w:rsid w:val="008A0B9A"/>
    <w:rsid w:val="008A12DD"/>
    <w:rsid w:val="008A131C"/>
    <w:rsid w:val="008A29D2"/>
    <w:rsid w:val="008A4C65"/>
    <w:rsid w:val="008A57E9"/>
    <w:rsid w:val="008A7665"/>
    <w:rsid w:val="008A7F47"/>
    <w:rsid w:val="008B12ED"/>
    <w:rsid w:val="008B1C6D"/>
    <w:rsid w:val="008B2B13"/>
    <w:rsid w:val="008B4477"/>
    <w:rsid w:val="008B4B7C"/>
    <w:rsid w:val="008B4C01"/>
    <w:rsid w:val="008B5073"/>
    <w:rsid w:val="008B5A12"/>
    <w:rsid w:val="008B5B38"/>
    <w:rsid w:val="008B6205"/>
    <w:rsid w:val="008C00B0"/>
    <w:rsid w:val="008C1157"/>
    <w:rsid w:val="008C27E2"/>
    <w:rsid w:val="008C52B1"/>
    <w:rsid w:val="008D1173"/>
    <w:rsid w:val="008D2B23"/>
    <w:rsid w:val="008D39B7"/>
    <w:rsid w:val="008D4378"/>
    <w:rsid w:val="008D546E"/>
    <w:rsid w:val="008D5659"/>
    <w:rsid w:val="008D67B7"/>
    <w:rsid w:val="008D68B0"/>
    <w:rsid w:val="008E3C74"/>
    <w:rsid w:val="008E4090"/>
    <w:rsid w:val="008E42D3"/>
    <w:rsid w:val="008E4675"/>
    <w:rsid w:val="008E4CA5"/>
    <w:rsid w:val="008E4CA8"/>
    <w:rsid w:val="008E5308"/>
    <w:rsid w:val="008E5ADC"/>
    <w:rsid w:val="008E6403"/>
    <w:rsid w:val="008F3797"/>
    <w:rsid w:val="008F3845"/>
    <w:rsid w:val="008F4983"/>
    <w:rsid w:val="008F5509"/>
    <w:rsid w:val="008F57ED"/>
    <w:rsid w:val="008F6D45"/>
    <w:rsid w:val="008F7312"/>
    <w:rsid w:val="00900E6B"/>
    <w:rsid w:val="009011AB"/>
    <w:rsid w:val="00903411"/>
    <w:rsid w:val="00905234"/>
    <w:rsid w:val="0090578F"/>
    <w:rsid w:val="00905ADB"/>
    <w:rsid w:val="00907357"/>
    <w:rsid w:val="00910E37"/>
    <w:rsid w:val="009116FE"/>
    <w:rsid w:val="00913097"/>
    <w:rsid w:val="00914E06"/>
    <w:rsid w:val="0092442F"/>
    <w:rsid w:val="009244A9"/>
    <w:rsid w:val="00927BA9"/>
    <w:rsid w:val="00931215"/>
    <w:rsid w:val="00931E01"/>
    <w:rsid w:val="00932074"/>
    <w:rsid w:val="009335B8"/>
    <w:rsid w:val="0093529B"/>
    <w:rsid w:val="0093585F"/>
    <w:rsid w:val="00935A8D"/>
    <w:rsid w:val="0094044A"/>
    <w:rsid w:val="0094070D"/>
    <w:rsid w:val="009419E3"/>
    <w:rsid w:val="00945294"/>
    <w:rsid w:val="009469B0"/>
    <w:rsid w:val="0094710E"/>
    <w:rsid w:val="00950D00"/>
    <w:rsid w:val="00950D41"/>
    <w:rsid w:val="00951FDC"/>
    <w:rsid w:val="0095416D"/>
    <w:rsid w:val="00955D97"/>
    <w:rsid w:val="0096072C"/>
    <w:rsid w:val="0096400A"/>
    <w:rsid w:val="009652F1"/>
    <w:rsid w:val="00965687"/>
    <w:rsid w:val="0096720B"/>
    <w:rsid w:val="0096739A"/>
    <w:rsid w:val="00972914"/>
    <w:rsid w:val="00972B96"/>
    <w:rsid w:val="009746B0"/>
    <w:rsid w:val="009749DD"/>
    <w:rsid w:val="00974CDF"/>
    <w:rsid w:val="00977F26"/>
    <w:rsid w:val="009800C8"/>
    <w:rsid w:val="00985BDE"/>
    <w:rsid w:val="009861C8"/>
    <w:rsid w:val="00986205"/>
    <w:rsid w:val="00986C69"/>
    <w:rsid w:val="009872C6"/>
    <w:rsid w:val="009910C2"/>
    <w:rsid w:val="0099116F"/>
    <w:rsid w:val="00993FA6"/>
    <w:rsid w:val="009961DF"/>
    <w:rsid w:val="00996CD6"/>
    <w:rsid w:val="0099750A"/>
    <w:rsid w:val="009A41E9"/>
    <w:rsid w:val="009A5C9A"/>
    <w:rsid w:val="009A7E37"/>
    <w:rsid w:val="009A7FB2"/>
    <w:rsid w:val="009B1FFA"/>
    <w:rsid w:val="009B30B9"/>
    <w:rsid w:val="009B3DA9"/>
    <w:rsid w:val="009B606A"/>
    <w:rsid w:val="009B612B"/>
    <w:rsid w:val="009B72A8"/>
    <w:rsid w:val="009B7B44"/>
    <w:rsid w:val="009B7EA3"/>
    <w:rsid w:val="009C151C"/>
    <w:rsid w:val="009C328E"/>
    <w:rsid w:val="009C36A9"/>
    <w:rsid w:val="009D0141"/>
    <w:rsid w:val="009D0954"/>
    <w:rsid w:val="009D0A07"/>
    <w:rsid w:val="009D11AA"/>
    <w:rsid w:val="009D167B"/>
    <w:rsid w:val="009D1FFF"/>
    <w:rsid w:val="009D424F"/>
    <w:rsid w:val="009D5325"/>
    <w:rsid w:val="009D6005"/>
    <w:rsid w:val="009E1D19"/>
    <w:rsid w:val="009E2695"/>
    <w:rsid w:val="009E71D9"/>
    <w:rsid w:val="009E7BD3"/>
    <w:rsid w:val="009F0489"/>
    <w:rsid w:val="009F1433"/>
    <w:rsid w:val="009F23B8"/>
    <w:rsid w:val="009F2809"/>
    <w:rsid w:val="009F316F"/>
    <w:rsid w:val="009F3874"/>
    <w:rsid w:val="009F58CF"/>
    <w:rsid w:val="009F6C48"/>
    <w:rsid w:val="009F76CA"/>
    <w:rsid w:val="009F7F81"/>
    <w:rsid w:val="00A00826"/>
    <w:rsid w:val="00A00CE3"/>
    <w:rsid w:val="00A02198"/>
    <w:rsid w:val="00A02BB9"/>
    <w:rsid w:val="00A11074"/>
    <w:rsid w:val="00A1166C"/>
    <w:rsid w:val="00A134CD"/>
    <w:rsid w:val="00A15EFC"/>
    <w:rsid w:val="00A2135B"/>
    <w:rsid w:val="00A22893"/>
    <w:rsid w:val="00A22FB6"/>
    <w:rsid w:val="00A23500"/>
    <w:rsid w:val="00A24C94"/>
    <w:rsid w:val="00A269B8"/>
    <w:rsid w:val="00A2758F"/>
    <w:rsid w:val="00A27D3C"/>
    <w:rsid w:val="00A3344A"/>
    <w:rsid w:val="00A33EB6"/>
    <w:rsid w:val="00A3511C"/>
    <w:rsid w:val="00A35146"/>
    <w:rsid w:val="00A35794"/>
    <w:rsid w:val="00A37B99"/>
    <w:rsid w:val="00A40E9E"/>
    <w:rsid w:val="00A43EAF"/>
    <w:rsid w:val="00A50203"/>
    <w:rsid w:val="00A5050D"/>
    <w:rsid w:val="00A50B4B"/>
    <w:rsid w:val="00A510A4"/>
    <w:rsid w:val="00A52E12"/>
    <w:rsid w:val="00A543A9"/>
    <w:rsid w:val="00A54C5F"/>
    <w:rsid w:val="00A5534B"/>
    <w:rsid w:val="00A55768"/>
    <w:rsid w:val="00A57176"/>
    <w:rsid w:val="00A61F6B"/>
    <w:rsid w:val="00A62347"/>
    <w:rsid w:val="00A63653"/>
    <w:rsid w:val="00A643E1"/>
    <w:rsid w:val="00A654CE"/>
    <w:rsid w:val="00A65FDC"/>
    <w:rsid w:val="00A66A21"/>
    <w:rsid w:val="00A70183"/>
    <w:rsid w:val="00A714F7"/>
    <w:rsid w:val="00A73CC3"/>
    <w:rsid w:val="00A741CD"/>
    <w:rsid w:val="00A74BDF"/>
    <w:rsid w:val="00A7729C"/>
    <w:rsid w:val="00A77EF4"/>
    <w:rsid w:val="00A82C27"/>
    <w:rsid w:val="00A83A78"/>
    <w:rsid w:val="00A83CA2"/>
    <w:rsid w:val="00A83FBD"/>
    <w:rsid w:val="00A85B25"/>
    <w:rsid w:val="00A866C9"/>
    <w:rsid w:val="00A86F8A"/>
    <w:rsid w:val="00A870F3"/>
    <w:rsid w:val="00A90124"/>
    <w:rsid w:val="00A90E32"/>
    <w:rsid w:val="00A92B7A"/>
    <w:rsid w:val="00A94BF9"/>
    <w:rsid w:val="00A960C1"/>
    <w:rsid w:val="00A978E1"/>
    <w:rsid w:val="00A97EDE"/>
    <w:rsid w:val="00AA33F5"/>
    <w:rsid w:val="00AA3CDA"/>
    <w:rsid w:val="00AA44C1"/>
    <w:rsid w:val="00AA4AC0"/>
    <w:rsid w:val="00AA4D3D"/>
    <w:rsid w:val="00AA7ACF"/>
    <w:rsid w:val="00AA7B8A"/>
    <w:rsid w:val="00AB26F9"/>
    <w:rsid w:val="00AB316A"/>
    <w:rsid w:val="00AB3E51"/>
    <w:rsid w:val="00AB53F2"/>
    <w:rsid w:val="00AB6CCC"/>
    <w:rsid w:val="00AB6D7D"/>
    <w:rsid w:val="00AB7547"/>
    <w:rsid w:val="00AB7CFB"/>
    <w:rsid w:val="00AB7D65"/>
    <w:rsid w:val="00AC2C81"/>
    <w:rsid w:val="00AC5872"/>
    <w:rsid w:val="00AC6D12"/>
    <w:rsid w:val="00AC6D76"/>
    <w:rsid w:val="00AC74C7"/>
    <w:rsid w:val="00AD0A64"/>
    <w:rsid w:val="00AD1EFD"/>
    <w:rsid w:val="00AD39A8"/>
    <w:rsid w:val="00AD4396"/>
    <w:rsid w:val="00AD62B2"/>
    <w:rsid w:val="00AE1EBE"/>
    <w:rsid w:val="00AE3446"/>
    <w:rsid w:val="00AE35EE"/>
    <w:rsid w:val="00AE3961"/>
    <w:rsid w:val="00AE4E72"/>
    <w:rsid w:val="00AE7ED5"/>
    <w:rsid w:val="00AF027D"/>
    <w:rsid w:val="00AF044F"/>
    <w:rsid w:val="00AF1D68"/>
    <w:rsid w:val="00AF2491"/>
    <w:rsid w:val="00AF2806"/>
    <w:rsid w:val="00AF2E1D"/>
    <w:rsid w:val="00AF3126"/>
    <w:rsid w:val="00AF3AEA"/>
    <w:rsid w:val="00AF4E55"/>
    <w:rsid w:val="00AF5430"/>
    <w:rsid w:val="00B00006"/>
    <w:rsid w:val="00B017A6"/>
    <w:rsid w:val="00B01FF3"/>
    <w:rsid w:val="00B04745"/>
    <w:rsid w:val="00B04984"/>
    <w:rsid w:val="00B04BB8"/>
    <w:rsid w:val="00B04C7E"/>
    <w:rsid w:val="00B1194D"/>
    <w:rsid w:val="00B12957"/>
    <w:rsid w:val="00B1297B"/>
    <w:rsid w:val="00B16E4C"/>
    <w:rsid w:val="00B1746C"/>
    <w:rsid w:val="00B24B0E"/>
    <w:rsid w:val="00B24CE2"/>
    <w:rsid w:val="00B252D9"/>
    <w:rsid w:val="00B30144"/>
    <w:rsid w:val="00B314C6"/>
    <w:rsid w:val="00B319BA"/>
    <w:rsid w:val="00B3209A"/>
    <w:rsid w:val="00B34678"/>
    <w:rsid w:val="00B347E8"/>
    <w:rsid w:val="00B34CC8"/>
    <w:rsid w:val="00B34FC2"/>
    <w:rsid w:val="00B35A42"/>
    <w:rsid w:val="00B40518"/>
    <w:rsid w:val="00B4225B"/>
    <w:rsid w:val="00B42B98"/>
    <w:rsid w:val="00B43E42"/>
    <w:rsid w:val="00B44551"/>
    <w:rsid w:val="00B457A9"/>
    <w:rsid w:val="00B47E8B"/>
    <w:rsid w:val="00B50A62"/>
    <w:rsid w:val="00B525D6"/>
    <w:rsid w:val="00B52AB7"/>
    <w:rsid w:val="00B54259"/>
    <w:rsid w:val="00B55FA6"/>
    <w:rsid w:val="00B56454"/>
    <w:rsid w:val="00B56945"/>
    <w:rsid w:val="00B56C14"/>
    <w:rsid w:val="00B5730D"/>
    <w:rsid w:val="00B57D0E"/>
    <w:rsid w:val="00B616C9"/>
    <w:rsid w:val="00B630BA"/>
    <w:rsid w:val="00B67B41"/>
    <w:rsid w:val="00B70356"/>
    <w:rsid w:val="00B71AEB"/>
    <w:rsid w:val="00B72362"/>
    <w:rsid w:val="00B7500D"/>
    <w:rsid w:val="00B76229"/>
    <w:rsid w:val="00B765F1"/>
    <w:rsid w:val="00B76F5A"/>
    <w:rsid w:val="00B80F0C"/>
    <w:rsid w:val="00B81000"/>
    <w:rsid w:val="00B811F8"/>
    <w:rsid w:val="00B82E0A"/>
    <w:rsid w:val="00B84EB0"/>
    <w:rsid w:val="00B860CB"/>
    <w:rsid w:val="00B86836"/>
    <w:rsid w:val="00B86F10"/>
    <w:rsid w:val="00B90635"/>
    <w:rsid w:val="00B91590"/>
    <w:rsid w:val="00B91F91"/>
    <w:rsid w:val="00B92A02"/>
    <w:rsid w:val="00B93476"/>
    <w:rsid w:val="00B9585D"/>
    <w:rsid w:val="00B97139"/>
    <w:rsid w:val="00BA046C"/>
    <w:rsid w:val="00BA0A83"/>
    <w:rsid w:val="00BA2FF9"/>
    <w:rsid w:val="00BA43FB"/>
    <w:rsid w:val="00BA7952"/>
    <w:rsid w:val="00BB0252"/>
    <w:rsid w:val="00BB1167"/>
    <w:rsid w:val="00BB3EE7"/>
    <w:rsid w:val="00BB4631"/>
    <w:rsid w:val="00BB5AFB"/>
    <w:rsid w:val="00BB67A8"/>
    <w:rsid w:val="00BB691C"/>
    <w:rsid w:val="00BB6CF1"/>
    <w:rsid w:val="00BC174D"/>
    <w:rsid w:val="00BC1795"/>
    <w:rsid w:val="00BC1BFC"/>
    <w:rsid w:val="00BC26CC"/>
    <w:rsid w:val="00BC2B6D"/>
    <w:rsid w:val="00BC37FE"/>
    <w:rsid w:val="00BC4301"/>
    <w:rsid w:val="00BC4B4D"/>
    <w:rsid w:val="00BC5776"/>
    <w:rsid w:val="00BC78DE"/>
    <w:rsid w:val="00BD06D6"/>
    <w:rsid w:val="00BD0D7C"/>
    <w:rsid w:val="00BD1722"/>
    <w:rsid w:val="00BD2CD8"/>
    <w:rsid w:val="00BD38B4"/>
    <w:rsid w:val="00BD4242"/>
    <w:rsid w:val="00BD46C5"/>
    <w:rsid w:val="00BD67CB"/>
    <w:rsid w:val="00BD74C2"/>
    <w:rsid w:val="00BE21B8"/>
    <w:rsid w:val="00BE3FD4"/>
    <w:rsid w:val="00BE4F11"/>
    <w:rsid w:val="00BE5074"/>
    <w:rsid w:val="00BE68BE"/>
    <w:rsid w:val="00BE70CC"/>
    <w:rsid w:val="00BF1C43"/>
    <w:rsid w:val="00BF2652"/>
    <w:rsid w:val="00BF4DA3"/>
    <w:rsid w:val="00BF63CB"/>
    <w:rsid w:val="00BF6D66"/>
    <w:rsid w:val="00BF7505"/>
    <w:rsid w:val="00BF7A58"/>
    <w:rsid w:val="00C00675"/>
    <w:rsid w:val="00C011E0"/>
    <w:rsid w:val="00C02889"/>
    <w:rsid w:val="00C03701"/>
    <w:rsid w:val="00C0496A"/>
    <w:rsid w:val="00C0540E"/>
    <w:rsid w:val="00C10010"/>
    <w:rsid w:val="00C13066"/>
    <w:rsid w:val="00C14445"/>
    <w:rsid w:val="00C14663"/>
    <w:rsid w:val="00C1660E"/>
    <w:rsid w:val="00C2306E"/>
    <w:rsid w:val="00C25414"/>
    <w:rsid w:val="00C262C1"/>
    <w:rsid w:val="00C263FA"/>
    <w:rsid w:val="00C2752B"/>
    <w:rsid w:val="00C275F0"/>
    <w:rsid w:val="00C27972"/>
    <w:rsid w:val="00C306DC"/>
    <w:rsid w:val="00C328E3"/>
    <w:rsid w:val="00C32FB7"/>
    <w:rsid w:val="00C3327F"/>
    <w:rsid w:val="00C350AF"/>
    <w:rsid w:val="00C350BB"/>
    <w:rsid w:val="00C3562B"/>
    <w:rsid w:val="00C364FD"/>
    <w:rsid w:val="00C3660B"/>
    <w:rsid w:val="00C36EE9"/>
    <w:rsid w:val="00C37703"/>
    <w:rsid w:val="00C42546"/>
    <w:rsid w:val="00C447D2"/>
    <w:rsid w:val="00C44CBB"/>
    <w:rsid w:val="00C45995"/>
    <w:rsid w:val="00C505D5"/>
    <w:rsid w:val="00C50C94"/>
    <w:rsid w:val="00C51375"/>
    <w:rsid w:val="00C51BB8"/>
    <w:rsid w:val="00C52415"/>
    <w:rsid w:val="00C5494E"/>
    <w:rsid w:val="00C604C5"/>
    <w:rsid w:val="00C61991"/>
    <w:rsid w:val="00C63480"/>
    <w:rsid w:val="00C64EBC"/>
    <w:rsid w:val="00C70163"/>
    <w:rsid w:val="00C7180A"/>
    <w:rsid w:val="00C7515C"/>
    <w:rsid w:val="00C759CC"/>
    <w:rsid w:val="00C76F04"/>
    <w:rsid w:val="00C7708E"/>
    <w:rsid w:val="00C80A92"/>
    <w:rsid w:val="00C8122F"/>
    <w:rsid w:val="00C8260A"/>
    <w:rsid w:val="00C829CA"/>
    <w:rsid w:val="00C834B1"/>
    <w:rsid w:val="00C8573D"/>
    <w:rsid w:val="00C92349"/>
    <w:rsid w:val="00C92F05"/>
    <w:rsid w:val="00C93633"/>
    <w:rsid w:val="00C93D38"/>
    <w:rsid w:val="00CA0E84"/>
    <w:rsid w:val="00CA1031"/>
    <w:rsid w:val="00CA21A4"/>
    <w:rsid w:val="00CA3397"/>
    <w:rsid w:val="00CA4B74"/>
    <w:rsid w:val="00CA56B3"/>
    <w:rsid w:val="00CA588F"/>
    <w:rsid w:val="00CA74C8"/>
    <w:rsid w:val="00CB2ABF"/>
    <w:rsid w:val="00CB4AF7"/>
    <w:rsid w:val="00CB4E6C"/>
    <w:rsid w:val="00CB5357"/>
    <w:rsid w:val="00CB628E"/>
    <w:rsid w:val="00CB6DED"/>
    <w:rsid w:val="00CC2CE0"/>
    <w:rsid w:val="00CC397E"/>
    <w:rsid w:val="00CC4E2F"/>
    <w:rsid w:val="00CC7824"/>
    <w:rsid w:val="00CD1955"/>
    <w:rsid w:val="00CD33E2"/>
    <w:rsid w:val="00CD4230"/>
    <w:rsid w:val="00CD43D4"/>
    <w:rsid w:val="00CD5BA1"/>
    <w:rsid w:val="00CD79EC"/>
    <w:rsid w:val="00CE0133"/>
    <w:rsid w:val="00CE04B0"/>
    <w:rsid w:val="00CE25F5"/>
    <w:rsid w:val="00CE2B9C"/>
    <w:rsid w:val="00CE2C74"/>
    <w:rsid w:val="00CE34F9"/>
    <w:rsid w:val="00CE4323"/>
    <w:rsid w:val="00CE7D00"/>
    <w:rsid w:val="00CF0169"/>
    <w:rsid w:val="00CF1DE2"/>
    <w:rsid w:val="00CF2A5F"/>
    <w:rsid w:val="00CF560C"/>
    <w:rsid w:val="00CF63CE"/>
    <w:rsid w:val="00CF6AB6"/>
    <w:rsid w:val="00CF6BBA"/>
    <w:rsid w:val="00CF6DA4"/>
    <w:rsid w:val="00D01595"/>
    <w:rsid w:val="00D024FA"/>
    <w:rsid w:val="00D03822"/>
    <w:rsid w:val="00D0511B"/>
    <w:rsid w:val="00D05852"/>
    <w:rsid w:val="00D06742"/>
    <w:rsid w:val="00D0731F"/>
    <w:rsid w:val="00D10FF2"/>
    <w:rsid w:val="00D15F36"/>
    <w:rsid w:val="00D16C56"/>
    <w:rsid w:val="00D16D4D"/>
    <w:rsid w:val="00D1718C"/>
    <w:rsid w:val="00D21A9F"/>
    <w:rsid w:val="00D23A3F"/>
    <w:rsid w:val="00D23F71"/>
    <w:rsid w:val="00D24E70"/>
    <w:rsid w:val="00D26BD4"/>
    <w:rsid w:val="00D27688"/>
    <w:rsid w:val="00D30008"/>
    <w:rsid w:val="00D30CBF"/>
    <w:rsid w:val="00D3122E"/>
    <w:rsid w:val="00D31DEE"/>
    <w:rsid w:val="00D31FD4"/>
    <w:rsid w:val="00D3360D"/>
    <w:rsid w:val="00D34926"/>
    <w:rsid w:val="00D40AD1"/>
    <w:rsid w:val="00D42916"/>
    <w:rsid w:val="00D429D1"/>
    <w:rsid w:val="00D43C2B"/>
    <w:rsid w:val="00D44296"/>
    <w:rsid w:val="00D46CA8"/>
    <w:rsid w:val="00D47989"/>
    <w:rsid w:val="00D50FFE"/>
    <w:rsid w:val="00D54BE0"/>
    <w:rsid w:val="00D572D0"/>
    <w:rsid w:val="00D577DE"/>
    <w:rsid w:val="00D60D4E"/>
    <w:rsid w:val="00D61248"/>
    <w:rsid w:val="00D61C11"/>
    <w:rsid w:val="00D61F01"/>
    <w:rsid w:val="00D62B39"/>
    <w:rsid w:val="00D62C3B"/>
    <w:rsid w:val="00D63013"/>
    <w:rsid w:val="00D643C9"/>
    <w:rsid w:val="00D67A4B"/>
    <w:rsid w:val="00D722EA"/>
    <w:rsid w:val="00D77270"/>
    <w:rsid w:val="00D80405"/>
    <w:rsid w:val="00D80FBF"/>
    <w:rsid w:val="00D83371"/>
    <w:rsid w:val="00D83FDA"/>
    <w:rsid w:val="00D8476B"/>
    <w:rsid w:val="00D853D8"/>
    <w:rsid w:val="00D90BD8"/>
    <w:rsid w:val="00D9191D"/>
    <w:rsid w:val="00D91C43"/>
    <w:rsid w:val="00D94F40"/>
    <w:rsid w:val="00D96923"/>
    <w:rsid w:val="00D976F8"/>
    <w:rsid w:val="00DA164D"/>
    <w:rsid w:val="00DA1992"/>
    <w:rsid w:val="00DA4A9E"/>
    <w:rsid w:val="00DA53C8"/>
    <w:rsid w:val="00DA5B04"/>
    <w:rsid w:val="00DA665E"/>
    <w:rsid w:val="00DA7B98"/>
    <w:rsid w:val="00DB1B96"/>
    <w:rsid w:val="00DB2C1F"/>
    <w:rsid w:val="00DB4B5D"/>
    <w:rsid w:val="00DB5857"/>
    <w:rsid w:val="00DB66C1"/>
    <w:rsid w:val="00DB770F"/>
    <w:rsid w:val="00DC01E5"/>
    <w:rsid w:val="00DC06BD"/>
    <w:rsid w:val="00DC0A91"/>
    <w:rsid w:val="00DC2B05"/>
    <w:rsid w:val="00DC4F8C"/>
    <w:rsid w:val="00DC59C5"/>
    <w:rsid w:val="00DC5FC1"/>
    <w:rsid w:val="00DC7743"/>
    <w:rsid w:val="00DD10D5"/>
    <w:rsid w:val="00DD3609"/>
    <w:rsid w:val="00DD3AE6"/>
    <w:rsid w:val="00DD5065"/>
    <w:rsid w:val="00DD5494"/>
    <w:rsid w:val="00DD6075"/>
    <w:rsid w:val="00DD6F9F"/>
    <w:rsid w:val="00DE40B6"/>
    <w:rsid w:val="00DE6ADF"/>
    <w:rsid w:val="00DF006B"/>
    <w:rsid w:val="00DF23A4"/>
    <w:rsid w:val="00DF2AEF"/>
    <w:rsid w:val="00DF3EF8"/>
    <w:rsid w:val="00DF4E18"/>
    <w:rsid w:val="00DF72ED"/>
    <w:rsid w:val="00DF7900"/>
    <w:rsid w:val="00DF7CF6"/>
    <w:rsid w:val="00E00506"/>
    <w:rsid w:val="00E0289F"/>
    <w:rsid w:val="00E03510"/>
    <w:rsid w:val="00E044F9"/>
    <w:rsid w:val="00E0484B"/>
    <w:rsid w:val="00E056A2"/>
    <w:rsid w:val="00E0619D"/>
    <w:rsid w:val="00E064D4"/>
    <w:rsid w:val="00E06F90"/>
    <w:rsid w:val="00E0714D"/>
    <w:rsid w:val="00E07AAC"/>
    <w:rsid w:val="00E111E8"/>
    <w:rsid w:val="00E115A9"/>
    <w:rsid w:val="00E12B6A"/>
    <w:rsid w:val="00E13BF3"/>
    <w:rsid w:val="00E1723C"/>
    <w:rsid w:val="00E21E6C"/>
    <w:rsid w:val="00E22A4A"/>
    <w:rsid w:val="00E246DB"/>
    <w:rsid w:val="00E248F6"/>
    <w:rsid w:val="00E26010"/>
    <w:rsid w:val="00E301F0"/>
    <w:rsid w:val="00E33324"/>
    <w:rsid w:val="00E35DDB"/>
    <w:rsid w:val="00E3735F"/>
    <w:rsid w:val="00E40CCE"/>
    <w:rsid w:val="00E430D2"/>
    <w:rsid w:val="00E51386"/>
    <w:rsid w:val="00E53AA2"/>
    <w:rsid w:val="00E5472C"/>
    <w:rsid w:val="00E54957"/>
    <w:rsid w:val="00E54AE7"/>
    <w:rsid w:val="00E54BE8"/>
    <w:rsid w:val="00E551D2"/>
    <w:rsid w:val="00E63BFE"/>
    <w:rsid w:val="00E6418C"/>
    <w:rsid w:val="00E649CA"/>
    <w:rsid w:val="00E72BC1"/>
    <w:rsid w:val="00E7438C"/>
    <w:rsid w:val="00E75878"/>
    <w:rsid w:val="00E76302"/>
    <w:rsid w:val="00E8052B"/>
    <w:rsid w:val="00E80CE9"/>
    <w:rsid w:val="00E80E6C"/>
    <w:rsid w:val="00E81911"/>
    <w:rsid w:val="00E85B71"/>
    <w:rsid w:val="00E8779E"/>
    <w:rsid w:val="00E907C1"/>
    <w:rsid w:val="00E90A69"/>
    <w:rsid w:val="00E92D61"/>
    <w:rsid w:val="00E95B79"/>
    <w:rsid w:val="00E9750F"/>
    <w:rsid w:val="00EA091D"/>
    <w:rsid w:val="00EA2D9A"/>
    <w:rsid w:val="00EA4A62"/>
    <w:rsid w:val="00EA560F"/>
    <w:rsid w:val="00EA72FA"/>
    <w:rsid w:val="00EB0F33"/>
    <w:rsid w:val="00EB0F75"/>
    <w:rsid w:val="00EB1EE4"/>
    <w:rsid w:val="00EB2210"/>
    <w:rsid w:val="00EB2F17"/>
    <w:rsid w:val="00EB3BA4"/>
    <w:rsid w:val="00EB4187"/>
    <w:rsid w:val="00EB4D46"/>
    <w:rsid w:val="00EB4DF0"/>
    <w:rsid w:val="00EB674C"/>
    <w:rsid w:val="00EC3EE5"/>
    <w:rsid w:val="00EC3FDB"/>
    <w:rsid w:val="00EC5457"/>
    <w:rsid w:val="00EC5B08"/>
    <w:rsid w:val="00EC6A91"/>
    <w:rsid w:val="00EC70B5"/>
    <w:rsid w:val="00ED53A2"/>
    <w:rsid w:val="00EE331F"/>
    <w:rsid w:val="00EE3494"/>
    <w:rsid w:val="00EE41FC"/>
    <w:rsid w:val="00EE42E3"/>
    <w:rsid w:val="00EE500B"/>
    <w:rsid w:val="00EE56F6"/>
    <w:rsid w:val="00EE601D"/>
    <w:rsid w:val="00EE6A15"/>
    <w:rsid w:val="00EE786B"/>
    <w:rsid w:val="00EF031C"/>
    <w:rsid w:val="00EF150F"/>
    <w:rsid w:val="00EF2195"/>
    <w:rsid w:val="00EF300A"/>
    <w:rsid w:val="00EF3494"/>
    <w:rsid w:val="00EF4950"/>
    <w:rsid w:val="00EF4E70"/>
    <w:rsid w:val="00EF55D1"/>
    <w:rsid w:val="00EF5C14"/>
    <w:rsid w:val="00EF6347"/>
    <w:rsid w:val="00EF745C"/>
    <w:rsid w:val="00F00201"/>
    <w:rsid w:val="00F00491"/>
    <w:rsid w:val="00F0062F"/>
    <w:rsid w:val="00F00716"/>
    <w:rsid w:val="00F016F2"/>
    <w:rsid w:val="00F035B1"/>
    <w:rsid w:val="00F04623"/>
    <w:rsid w:val="00F0467C"/>
    <w:rsid w:val="00F05223"/>
    <w:rsid w:val="00F05FDE"/>
    <w:rsid w:val="00F074DF"/>
    <w:rsid w:val="00F10486"/>
    <w:rsid w:val="00F10F1B"/>
    <w:rsid w:val="00F116EA"/>
    <w:rsid w:val="00F11E35"/>
    <w:rsid w:val="00F129C9"/>
    <w:rsid w:val="00F12A5D"/>
    <w:rsid w:val="00F1334D"/>
    <w:rsid w:val="00F138D6"/>
    <w:rsid w:val="00F1495A"/>
    <w:rsid w:val="00F14CF7"/>
    <w:rsid w:val="00F161FF"/>
    <w:rsid w:val="00F17E6F"/>
    <w:rsid w:val="00F2036A"/>
    <w:rsid w:val="00F20C5B"/>
    <w:rsid w:val="00F249DA"/>
    <w:rsid w:val="00F2513D"/>
    <w:rsid w:val="00F25C43"/>
    <w:rsid w:val="00F30300"/>
    <w:rsid w:val="00F306F8"/>
    <w:rsid w:val="00F31794"/>
    <w:rsid w:val="00F31C94"/>
    <w:rsid w:val="00F3243D"/>
    <w:rsid w:val="00F351B4"/>
    <w:rsid w:val="00F35E97"/>
    <w:rsid w:val="00F35F41"/>
    <w:rsid w:val="00F41D8D"/>
    <w:rsid w:val="00F427B7"/>
    <w:rsid w:val="00F443F1"/>
    <w:rsid w:val="00F4455A"/>
    <w:rsid w:val="00F44650"/>
    <w:rsid w:val="00F4496C"/>
    <w:rsid w:val="00F45C53"/>
    <w:rsid w:val="00F46C62"/>
    <w:rsid w:val="00F472D1"/>
    <w:rsid w:val="00F51D73"/>
    <w:rsid w:val="00F53959"/>
    <w:rsid w:val="00F54AA7"/>
    <w:rsid w:val="00F55AEE"/>
    <w:rsid w:val="00F566D5"/>
    <w:rsid w:val="00F60314"/>
    <w:rsid w:val="00F60EF7"/>
    <w:rsid w:val="00F611F2"/>
    <w:rsid w:val="00F61581"/>
    <w:rsid w:val="00F6164D"/>
    <w:rsid w:val="00F61AC1"/>
    <w:rsid w:val="00F660DD"/>
    <w:rsid w:val="00F66EBF"/>
    <w:rsid w:val="00F67793"/>
    <w:rsid w:val="00F7078F"/>
    <w:rsid w:val="00F72313"/>
    <w:rsid w:val="00F725C0"/>
    <w:rsid w:val="00F72EC8"/>
    <w:rsid w:val="00F73F98"/>
    <w:rsid w:val="00F75C66"/>
    <w:rsid w:val="00F75C79"/>
    <w:rsid w:val="00F76134"/>
    <w:rsid w:val="00F7725A"/>
    <w:rsid w:val="00F83F96"/>
    <w:rsid w:val="00F86645"/>
    <w:rsid w:val="00F8704F"/>
    <w:rsid w:val="00F90C2C"/>
    <w:rsid w:val="00F91A35"/>
    <w:rsid w:val="00F922F6"/>
    <w:rsid w:val="00F92AD8"/>
    <w:rsid w:val="00F93962"/>
    <w:rsid w:val="00F94C93"/>
    <w:rsid w:val="00F96E44"/>
    <w:rsid w:val="00F97492"/>
    <w:rsid w:val="00F97ECC"/>
    <w:rsid w:val="00FA00FE"/>
    <w:rsid w:val="00FA0BE5"/>
    <w:rsid w:val="00FA25D6"/>
    <w:rsid w:val="00FA29FF"/>
    <w:rsid w:val="00FA5281"/>
    <w:rsid w:val="00FA58E2"/>
    <w:rsid w:val="00FA6AF0"/>
    <w:rsid w:val="00FA772A"/>
    <w:rsid w:val="00FB210B"/>
    <w:rsid w:val="00FB251D"/>
    <w:rsid w:val="00FB2A77"/>
    <w:rsid w:val="00FB2E1E"/>
    <w:rsid w:val="00FB33B2"/>
    <w:rsid w:val="00FB4988"/>
    <w:rsid w:val="00FB73ED"/>
    <w:rsid w:val="00FB76B6"/>
    <w:rsid w:val="00FC1ABF"/>
    <w:rsid w:val="00FC2547"/>
    <w:rsid w:val="00FC3862"/>
    <w:rsid w:val="00FC3A04"/>
    <w:rsid w:val="00FC3CD2"/>
    <w:rsid w:val="00FC3F4A"/>
    <w:rsid w:val="00FC43DC"/>
    <w:rsid w:val="00FC515F"/>
    <w:rsid w:val="00FC721B"/>
    <w:rsid w:val="00FC7439"/>
    <w:rsid w:val="00FC76FB"/>
    <w:rsid w:val="00FD014F"/>
    <w:rsid w:val="00FD0638"/>
    <w:rsid w:val="00FD1C0A"/>
    <w:rsid w:val="00FD1E50"/>
    <w:rsid w:val="00FD291D"/>
    <w:rsid w:val="00FD457F"/>
    <w:rsid w:val="00FE039A"/>
    <w:rsid w:val="00FE0B1D"/>
    <w:rsid w:val="00FE26F7"/>
    <w:rsid w:val="00FE3ADB"/>
    <w:rsid w:val="00FE416D"/>
    <w:rsid w:val="00FE45C3"/>
    <w:rsid w:val="00FE595E"/>
    <w:rsid w:val="00FF459E"/>
    <w:rsid w:val="00FF5E90"/>
    <w:rsid w:val="00FF62A0"/>
    <w:rsid w:val="00FF66C7"/>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69"/>
    <o:shapelayout v:ext="edit">
      <o:idmap v:ext="edit" data="2"/>
    </o:shapelayout>
  </w:shapeDefaults>
  <w:decimalSymbol w:val="."/>
  <w:listSeparator w:val=","/>
  <w14:docId w14:val="65BF9FFE"/>
  <w14:defaultImageDpi w14:val="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MS ??" w:hAnsi="Times New Roman" w:cs="Times New Roman"/>
        <w:sz w:val="22"/>
        <w:szCs w:val="22"/>
        <w:lang w:val="en-GB" w:eastAsia="en-GB" w:bidi="ar-SA"/>
      </w:rPr>
    </w:rPrDefault>
    <w:pPrDefault/>
  </w:docDefaults>
  <w:latentStyles w:defLockedState="1" w:defUIPriority="99" w:defSemiHidden="0" w:defUnhideWhenUsed="0" w:defQFormat="0" w:count="376">
    <w:lsdException w:name="Normal" w:uiPriority="0" w:qFormat="1"/>
    <w:lsdException w:name="heading 1" w:uiPriority="0" w:qFormat="1"/>
    <w:lsdException w:name="heading 2" w:qFormat="1"/>
    <w:lsdException w:name="heading 3" w:uiPriority="0"/>
    <w:lsdException w:name="heading 4" w:semiHidden="1" w:uiPriority="0" w:unhideWhenUsed="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locked="0" w:uiPriority="0"/>
    <w:lsdException w:name="toc 3" w:locked="0" w:uiPriority="0"/>
    <w:lsdException w:name="toc 4" w:locked="0" w:uiPriority="0"/>
    <w:lsdException w:name="toc 5" w:locked="0" w:uiPriority="0"/>
    <w:lsdException w:name="toc 6" w:locked="0" w:uiPriority="0"/>
    <w:lsdException w:name="toc 7" w:locked="0" w:uiPriority="0"/>
    <w:lsdException w:name="toc 8" w:locked="0" w:uiPriority="0"/>
    <w:lsdException w:name="toc 9" w:locked="0" w:uiPriority="0"/>
    <w:lsdException w:name="Normal Indent" w:semiHidden="1" w:unhideWhenUsed="1"/>
    <w:lsdException w:name="footnote text" w:semiHidden="1" w:unhideWhenUsed="1"/>
    <w:lsdException w:name="annotation text" w:locked="0" w:semiHidden="1" w:unhideWhenUsed="1"/>
    <w:lsdException w:name="header" w:locked="0" w:semiHidden="1" w:unhideWhenUsed="1"/>
    <w:lsdException w:name="footer" w:locked="0"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locked="0" w:semiHidden="1" w:unhideWhenUsed="1"/>
    <w:lsdException w:name="line number" w:semiHidden="1" w:unhideWhenUsed="1"/>
    <w:lsdException w:name="page number" w:locked="0"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locked="0"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uiPriority="0"/>
    <w:lsdException w:name="Body Text" w:locked="0"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locked="0" w:semiHidden="1" w:unhideWhenUsed="1"/>
    <w:lsdException w:name="Strong" w:uiPriority="0"/>
    <w:lsdException w:name="Emphasis" w:uiPriority="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uiPriority="0"/>
    <w:lsdException w:name="Table Theme" w:semiHidden="1" w:unhideWhenUsed="1"/>
    <w:lsdException w:name="Placeholder Text"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locked="0"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6C046E"/>
    <w:rPr>
      <w:rFonts w:ascii="Arial" w:hAnsi="Arial"/>
      <w:sz w:val="20"/>
      <w:szCs w:val="24"/>
      <w:lang w:eastAsia="en-US"/>
    </w:rPr>
  </w:style>
  <w:style w:type="paragraph" w:styleId="Heading1">
    <w:name w:val="heading 1"/>
    <w:aliases w:val="A Head"/>
    <w:basedOn w:val="Normal"/>
    <w:next w:val="Normal"/>
    <w:link w:val="Heading1Char"/>
    <w:uiPriority w:val="99"/>
    <w:qFormat/>
    <w:rsid w:val="00C7515C"/>
    <w:pPr>
      <w:pBdr>
        <w:top w:val="single" w:sz="8" w:space="8" w:color="EA5B0C"/>
        <w:bottom w:val="single" w:sz="8" w:space="8" w:color="EA5B0C"/>
      </w:pBdr>
      <w:spacing w:before="120" w:after="120"/>
      <w:outlineLvl w:val="0"/>
    </w:pPr>
    <w:rPr>
      <w:bCs/>
      <w:color w:val="EA5B0C"/>
      <w:sz w:val="28"/>
      <w:szCs w:val="28"/>
    </w:rPr>
  </w:style>
  <w:style w:type="paragraph" w:styleId="Heading2">
    <w:name w:val="heading 2"/>
    <w:aliases w:val="B Head"/>
    <w:basedOn w:val="Normal"/>
    <w:next w:val="Normal"/>
    <w:link w:val="Heading2Char"/>
    <w:uiPriority w:val="99"/>
    <w:qFormat/>
    <w:rsid w:val="00C7515C"/>
    <w:pPr>
      <w:spacing w:before="60" w:after="60"/>
      <w:outlineLvl w:val="1"/>
    </w:pPr>
    <w:rPr>
      <w:rFonts w:cs="Arial"/>
      <w:color w:val="EA5B0C"/>
      <w:szCs w:val="20"/>
    </w:rPr>
  </w:style>
  <w:style w:type="paragraph" w:styleId="Heading3">
    <w:name w:val="heading 3"/>
    <w:basedOn w:val="Normal"/>
    <w:next w:val="Normal"/>
    <w:link w:val="Heading3Char"/>
    <w:uiPriority w:val="99"/>
    <w:locked/>
    <w:rsid w:val="000E6656"/>
    <w:pPr>
      <w:keepNext/>
      <w:spacing w:before="240" w:after="60"/>
      <w:outlineLvl w:val="2"/>
    </w:pPr>
    <w:rPr>
      <w:rFonts w:cs="Arial"/>
      <w:b/>
      <w:bCs/>
      <w:sz w:val="26"/>
      <w:szCs w:val="26"/>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A Head Char"/>
    <w:basedOn w:val="DefaultParagraphFont"/>
    <w:link w:val="Heading1"/>
    <w:uiPriority w:val="99"/>
    <w:locked/>
    <w:rsid w:val="00C7515C"/>
    <w:rPr>
      <w:rFonts w:ascii="Arial" w:hAnsi="Arial"/>
      <w:bCs/>
      <w:color w:val="EA5B0C"/>
      <w:sz w:val="28"/>
      <w:szCs w:val="28"/>
      <w:lang w:eastAsia="en-US"/>
    </w:rPr>
  </w:style>
  <w:style w:type="character" w:customStyle="1" w:styleId="Heading2Char">
    <w:name w:val="Heading 2 Char"/>
    <w:aliases w:val="B Head Char"/>
    <w:basedOn w:val="DefaultParagraphFont"/>
    <w:link w:val="Heading2"/>
    <w:uiPriority w:val="99"/>
    <w:locked/>
    <w:rsid w:val="00C7515C"/>
    <w:rPr>
      <w:rFonts w:ascii="Arial" w:hAnsi="Arial" w:cs="Arial"/>
      <w:color w:val="EA5B0C"/>
      <w:sz w:val="24"/>
      <w:szCs w:val="20"/>
      <w:lang w:eastAsia="en-US"/>
    </w:rPr>
  </w:style>
  <w:style w:type="character" w:customStyle="1" w:styleId="Heading3Char">
    <w:name w:val="Heading 3 Char"/>
    <w:basedOn w:val="DefaultParagraphFont"/>
    <w:link w:val="Heading3"/>
    <w:uiPriority w:val="99"/>
    <w:semiHidden/>
    <w:locked/>
    <w:rsid w:val="000E6656"/>
    <w:rPr>
      <w:rFonts w:ascii="Arial" w:eastAsia="MS ??" w:hAnsi="Arial" w:cs="Arial"/>
      <w:b/>
      <w:bCs/>
      <w:sz w:val="26"/>
      <w:szCs w:val="26"/>
      <w:lang w:val="en-GB" w:eastAsia="en-GB" w:bidi="ar-SA"/>
    </w:rPr>
  </w:style>
  <w:style w:type="paragraph" w:customStyle="1" w:styleId="MainHeading">
    <w:name w:val="Main Heading"/>
    <w:basedOn w:val="Normal"/>
    <w:uiPriority w:val="99"/>
    <w:locked/>
    <w:rsid w:val="00651E89"/>
    <w:rPr>
      <w:rFonts w:ascii="Univers 65 Bold" w:hAnsi="Univers 65 Bold"/>
      <w:color w:val="FFFFFF"/>
      <w:sz w:val="40"/>
    </w:rPr>
  </w:style>
  <w:style w:type="paragraph" w:customStyle="1" w:styleId="SecondHeading">
    <w:name w:val="Second Heading"/>
    <w:basedOn w:val="MainHeading"/>
    <w:uiPriority w:val="99"/>
    <w:locked/>
    <w:rsid w:val="00651E89"/>
    <w:rPr>
      <w:rFonts w:ascii="Univers 45 Light" w:hAnsi="Univers 45 Light"/>
    </w:rPr>
  </w:style>
  <w:style w:type="paragraph" w:customStyle="1" w:styleId="subheading">
    <w:name w:val="sub heading"/>
    <w:basedOn w:val="Normal"/>
    <w:uiPriority w:val="99"/>
    <w:locked/>
    <w:rsid w:val="00651E89"/>
    <w:pPr>
      <w:widowControl w:val="0"/>
      <w:tabs>
        <w:tab w:val="left" w:pos="400"/>
      </w:tabs>
      <w:suppressAutoHyphens/>
      <w:autoSpaceDE w:val="0"/>
      <w:autoSpaceDN w:val="0"/>
      <w:adjustRightInd w:val="0"/>
      <w:spacing w:after="113" w:line="300" w:lineRule="atLeast"/>
      <w:ind w:left="170" w:right="170"/>
      <w:textAlignment w:val="center"/>
    </w:pPr>
    <w:rPr>
      <w:rFonts w:ascii="Univers-Bold" w:hAnsi="Univers-Bold" w:cs="Univers-Bold"/>
      <w:b/>
      <w:bCs/>
    </w:rPr>
  </w:style>
  <w:style w:type="paragraph" w:customStyle="1" w:styleId="BodyText1">
    <w:name w:val="Body Text1"/>
    <w:basedOn w:val="Normal"/>
    <w:uiPriority w:val="99"/>
    <w:locked/>
    <w:rsid w:val="00651E89"/>
    <w:pPr>
      <w:widowControl w:val="0"/>
      <w:tabs>
        <w:tab w:val="left" w:pos="400"/>
      </w:tabs>
      <w:suppressAutoHyphens/>
      <w:autoSpaceDE w:val="0"/>
      <w:autoSpaceDN w:val="0"/>
      <w:adjustRightInd w:val="0"/>
      <w:spacing w:after="28" w:line="300" w:lineRule="atLeast"/>
      <w:ind w:right="170"/>
      <w:textAlignment w:val="center"/>
    </w:pPr>
    <w:rPr>
      <w:rFonts w:ascii="Univers-Light" w:hAnsi="Univers-Light" w:cs="Univers-Light"/>
      <w:color w:val="000000"/>
      <w:sz w:val="18"/>
      <w:szCs w:val="18"/>
    </w:rPr>
  </w:style>
  <w:style w:type="paragraph" w:customStyle="1" w:styleId="Footer1">
    <w:name w:val="Footer1"/>
    <w:basedOn w:val="Normal"/>
    <w:uiPriority w:val="99"/>
    <w:locked/>
    <w:rsid w:val="00651E89"/>
    <w:pPr>
      <w:widowControl w:val="0"/>
      <w:suppressAutoHyphens/>
      <w:autoSpaceDE w:val="0"/>
      <w:autoSpaceDN w:val="0"/>
      <w:adjustRightInd w:val="0"/>
      <w:spacing w:line="288" w:lineRule="auto"/>
      <w:jc w:val="center"/>
      <w:textAlignment w:val="center"/>
    </w:pPr>
    <w:rPr>
      <w:rFonts w:ascii="Univers-Light" w:hAnsi="Univers-Light" w:cs="Univers-Light"/>
      <w:outline/>
      <w:color w:val="FFFFFF"/>
      <w:sz w:val="16"/>
      <w:szCs w:val="16"/>
      <w14:textOutline w14:w="9525" w14:cap="flat" w14:cmpd="sng" w14:algn="ctr">
        <w14:solidFill>
          <w14:srgbClr w14:val="FFFFFF"/>
        </w14:solidFill>
        <w14:prstDash w14:val="solid"/>
        <w14:round/>
      </w14:textOutline>
      <w14:textFill>
        <w14:noFill/>
      </w14:textFill>
    </w:rPr>
  </w:style>
  <w:style w:type="paragraph" w:styleId="BalloonText">
    <w:name w:val="Balloon Text"/>
    <w:basedOn w:val="Normal"/>
    <w:link w:val="BalloonTextChar"/>
    <w:uiPriority w:val="99"/>
    <w:semiHidden/>
    <w:locked/>
    <w:rsid w:val="00651E89"/>
    <w:rPr>
      <w:rFonts w:ascii="Lucida Grande" w:hAnsi="Lucida Grande"/>
      <w:sz w:val="18"/>
      <w:szCs w:val="18"/>
    </w:rPr>
  </w:style>
  <w:style w:type="character" w:customStyle="1" w:styleId="BalloonTextChar">
    <w:name w:val="Balloon Text Char"/>
    <w:basedOn w:val="DefaultParagraphFont"/>
    <w:link w:val="BalloonText"/>
    <w:uiPriority w:val="99"/>
    <w:semiHidden/>
    <w:locked/>
    <w:rsid w:val="00950D00"/>
    <w:rPr>
      <w:rFonts w:cs="Times New Roman"/>
      <w:sz w:val="2"/>
      <w:lang w:val="en-US" w:eastAsia="en-US"/>
    </w:rPr>
  </w:style>
  <w:style w:type="paragraph" w:styleId="Header">
    <w:name w:val="header"/>
    <w:basedOn w:val="Normal"/>
    <w:link w:val="HeaderChar"/>
    <w:uiPriority w:val="99"/>
    <w:locked/>
    <w:rsid w:val="00BD38B4"/>
    <w:pPr>
      <w:tabs>
        <w:tab w:val="center" w:pos="4320"/>
        <w:tab w:val="right" w:pos="8640"/>
      </w:tabs>
    </w:pPr>
  </w:style>
  <w:style w:type="character" w:customStyle="1" w:styleId="HeaderChar">
    <w:name w:val="Header Char"/>
    <w:basedOn w:val="DefaultParagraphFont"/>
    <w:link w:val="Header"/>
    <w:uiPriority w:val="99"/>
    <w:locked/>
    <w:rsid w:val="00BD38B4"/>
    <w:rPr>
      <w:rFonts w:eastAsia="Times New Roman" w:cs="Times New Roman"/>
      <w:sz w:val="24"/>
      <w:szCs w:val="24"/>
      <w:lang w:val="x-none" w:eastAsia="en-US"/>
    </w:rPr>
  </w:style>
  <w:style w:type="paragraph" w:styleId="Footer">
    <w:name w:val="footer"/>
    <w:basedOn w:val="Normal"/>
    <w:link w:val="FooterChar"/>
    <w:uiPriority w:val="99"/>
    <w:locked/>
    <w:rsid w:val="00BD38B4"/>
    <w:pPr>
      <w:tabs>
        <w:tab w:val="center" w:pos="4320"/>
        <w:tab w:val="right" w:pos="8640"/>
      </w:tabs>
    </w:pPr>
  </w:style>
  <w:style w:type="character" w:customStyle="1" w:styleId="FooterChar">
    <w:name w:val="Footer Char"/>
    <w:basedOn w:val="DefaultParagraphFont"/>
    <w:link w:val="Footer"/>
    <w:uiPriority w:val="99"/>
    <w:locked/>
    <w:rsid w:val="00BD38B4"/>
    <w:rPr>
      <w:rFonts w:eastAsia="Times New Roman" w:cs="Times New Roman"/>
      <w:sz w:val="24"/>
      <w:szCs w:val="24"/>
      <w:lang w:val="x-none" w:eastAsia="en-US"/>
    </w:rPr>
  </w:style>
  <w:style w:type="character" w:styleId="PageNumber">
    <w:name w:val="page number"/>
    <w:basedOn w:val="DefaultParagraphFont"/>
    <w:uiPriority w:val="99"/>
    <w:locked/>
    <w:rsid w:val="00CE25F5"/>
    <w:rPr>
      <w:rFonts w:ascii="Arial" w:hAnsi="Arial" w:cs="Times New Roman"/>
      <w:sz w:val="20"/>
    </w:rPr>
  </w:style>
  <w:style w:type="character" w:styleId="Hyperlink">
    <w:name w:val="Hyperlink"/>
    <w:basedOn w:val="DefaultParagraphFont"/>
    <w:uiPriority w:val="99"/>
    <w:locked/>
    <w:rsid w:val="000E6656"/>
    <w:rPr>
      <w:rFonts w:cs="Times New Roman"/>
      <w:color w:val="0000FF"/>
      <w:u w:val="single"/>
    </w:rPr>
  </w:style>
  <w:style w:type="paragraph" w:customStyle="1" w:styleId="Default">
    <w:name w:val="Default"/>
    <w:locked/>
    <w:rsid w:val="000E6656"/>
    <w:pPr>
      <w:autoSpaceDE w:val="0"/>
      <w:autoSpaceDN w:val="0"/>
      <w:adjustRightInd w:val="0"/>
    </w:pPr>
    <w:rPr>
      <w:rFonts w:ascii="Arial" w:hAnsi="Arial" w:cs="Arial"/>
      <w:color w:val="000000"/>
      <w:sz w:val="24"/>
      <w:szCs w:val="24"/>
      <w:lang w:val="en-US" w:eastAsia="en-US"/>
    </w:rPr>
  </w:style>
  <w:style w:type="character" w:styleId="Strong">
    <w:name w:val="Strong"/>
    <w:basedOn w:val="DefaultParagraphFont"/>
    <w:uiPriority w:val="99"/>
    <w:locked/>
    <w:rsid w:val="000E6656"/>
    <w:rPr>
      <w:rFonts w:cs="Times New Roman"/>
      <w:b/>
      <w:bCs/>
    </w:rPr>
  </w:style>
  <w:style w:type="character" w:customStyle="1" w:styleId="content27">
    <w:name w:val="content27"/>
    <w:basedOn w:val="DefaultParagraphFont"/>
    <w:uiPriority w:val="99"/>
    <w:locked/>
    <w:rsid w:val="000E6656"/>
    <w:rPr>
      <w:rFonts w:cs="Times New Roman"/>
    </w:rPr>
  </w:style>
  <w:style w:type="character" w:customStyle="1" w:styleId="st1">
    <w:name w:val="st1"/>
    <w:basedOn w:val="DefaultParagraphFont"/>
    <w:uiPriority w:val="99"/>
    <w:locked/>
    <w:rsid w:val="000E6656"/>
    <w:rPr>
      <w:rFonts w:cs="Times New Roman"/>
    </w:rPr>
  </w:style>
  <w:style w:type="paragraph" w:styleId="ListParagraph">
    <w:name w:val="List Paragraph"/>
    <w:basedOn w:val="Normal"/>
    <w:uiPriority w:val="34"/>
    <w:qFormat/>
    <w:locked/>
    <w:rsid w:val="003631E6"/>
    <w:pPr>
      <w:ind w:left="720"/>
      <w:contextualSpacing/>
    </w:pPr>
    <w:rPr>
      <w:szCs w:val="20"/>
    </w:rPr>
  </w:style>
  <w:style w:type="paragraph" w:customStyle="1" w:styleId="Contentsheading">
    <w:name w:val="Contents heading"/>
    <w:basedOn w:val="Normal"/>
    <w:uiPriority w:val="99"/>
    <w:locked/>
    <w:rsid w:val="00F51D73"/>
    <w:pPr>
      <w:tabs>
        <w:tab w:val="left" w:pos="425"/>
      </w:tabs>
    </w:pPr>
    <w:rPr>
      <w:b/>
      <w:bCs/>
      <w:color w:val="E05206"/>
      <w:sz w:val="28"/>
      <w:szCs w:val="28"/>
    </w:rPr>
  </w:style>
  <w:style w:type="paragraph" w:customStyle="1" w:styleId="notcontents">
    <w:name w:val="not contents"/>
    <w:basedOn w:val="Contentsheading"/>
    <w:uiPriority w:val="99"/>
    <w:locked/>
    <w:rsid w:val="00F51D73"/>
  </w:style>
  <w:style w:type="paragraph" w:styleId="TOC1">
    <w:name w:val="toc 1"/>
    <w:basedOn w:val="Normal"/>
    <w:next w:val="Normal"/>
    <w:autoRedefine/>
    <w:uiPriority w:val="39"/>
    <w:rsid w:val="001A01AA"/>
    <w:pPr>
      <w:tabs>
        <w:tab w:val="right" w:leader="dot" w:pos="14562"/>
      </w:tabs>
      <w:spacing w:before="120" w:after="120"/>
    </w:pPr>
  </w:style>
  <w:style w:type="character" w:styleId="FollowedHyperlink">
    <w:name w:val="FollowedHyperlink"/>
    <w:basedOn w:val="DefaultParagraphFont"/>
    <w:uiPriority w:val="99"/>
    <w:semiHidden/>
    <w:unhideWhenUsed/>
    <w:locked/>
    <w:rsid w:val="00E54957"/>
    <w:rPr>
      <w:rFonts w:cs="Times New Roman"/>
      <w:color w:val="037FAC" w:themeColor="followedHyperlink"/>
      <w:u w:val="single"/>
    </w:rPr>
  </w:style>
  <w:style w:type="character" w:styleId="CommentReference">
    <w:name w:val="annotation reference"/>
    <w:basedOn w:val="DefaultParagraphFont"/>
    <w:uiPriority w:val="99"/>
    <w:semiHidden/>
    <w:unhideWhenUsed/>
    <w:locked/>
    <w:rsid w:val="004E77FB"/>
    <w:rPr>
      <w:sz w:val="16"/>
    </w:rPr>
  </w:style>
  <w:style w:type="paragraph" w:styleId="CommentText">
    <w:name w:val="annotation text"/>
    <w:basedOn w:val="Normal"/>
    <w:link w:val="CommentTextChar"/>
    <w:uiPriority w:val="99"/>
    <w:unhideWhenUsed/>
    <w:locked/>
    <w:rsid w:val="004E77FB"/>
    <w:rPr>
      <w:szCs w:val="20"/>
    </w:rPr>
  </w:style>
  <w:style w:type="character" w:customStyle="1" w:styleId="CommentTextChar">
    <w:name w:val="Comment Text Char"/>
    <w:basedOn w:val="DefaultParagraphFont"/>
    <w:link w:val="CommentText"/>
    <w:uiPriority w:val="99"/>
    <w:locked/>
    <w:rsid w:val="004E77FB"/>
    <w:rPr>
      <w:rFonts w:cs="Times New Roman"/>
      <w:sz w:val="20"/>
      <w:szCs w:val="20"/>
      <w:lang w:val="en-US" w:eastAsia="en-US"/>
    </w:rPr>
  </w:style>
  <w:style w:type="paragraph" w:styleId="Revision">
    <w:name w:val="Revision"/>
    <w:hidden/>
    <w:uiPriority w:val="99"/>
    <w:semiHidden/>
    <w:rsid w:val="005169AB"/>
    <w:rPr>
      <w:sz w:val="24"/>
      <w:szCs w:val="24"/>
      <w:lang w:val="en-US" w:eastAsia="en-US"/>
    </w:rPr>
  </w:style>
  <w:style w:type="table" w:styleId="TableGrid">
    <w:name w:val="Table Grid"/>
    <w:basedOn w:val="TableNormal"/>
    <w:uiPriority w:val="59"/>
    <w:locked/>
    <w:rsid w:val="00B934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unhideWhenUsed/>
    <w:locked/>
    <w:rsid w:val="00A55768"/>
    <w:rPr>
      <w:b/>
      <w:bCs/>
    </w:rPr>
  </w:style>
  <w:style w:type="character" w:customStyle="1" w:styleId="CommentSubjectChar">
    <w:name w:val="Comment Subject Char"/>
    <w:basedOn w:val="CommentTextChar"/>
    <w:link w:val="CommentSubject"/>
    <w:uiPriority w:val="99"/>
    <w:semiHidden/>
    <w:locked/>
    <w:rsid w:val="00A55768"/>
    <w:rPr>
      <w:rFonts w:cs="Times New Roman"/>
      <w:b/>
      <w:bCs/>
      <w:sz w:val="20"/>
      <w:szCs w:val="20"/>
      <w:lang w:val="en-US" w:eastAsia="en-US"/>
    </w:rPr>
  </w:style>
  <w:style w:type="paragraph" w:customStyle="1" w:styleId="DSBasic">
    <w:name w:val="DS_Basic"/>
    <w:link w:val="DSBasicChar"/>
    <w:locked/>
    <w:rsid w:val="00B82E0A"/>
    <w:rPr>
      <w:rFonts w:ascii="Arial" w:hAnsi="Arial"/>
      <w:lang w:eastAsia="en-US"/>
    </w:rPr>
  </w:style>
  <w:style w:type="paragraph" w:styleId="BodyText">
    <w:name w:val="Body Text"/>
    <w:basedOn w:val="Normal"/>
    <w:link w:val="BodyTextChar"/>
    <w:uiPriority w:val="1"/>
    <w:qFormat/>
    <w:rsid w:val="005010EA"/>
    <w:rPr>
      <w:rFonts w:cs="Arial"/>
      <w:szCs w:val="20"/>
    </w:rPr>
  </w:style>
  <w:style w:type="character" w:customStyle="1" w:styleId="BodyTextChar">
    <w:name w:val="Body Text Char"/>
    <w:basedOn w:val="DefaultParagraphFont"/>
    <w:link w:val="BodyText"/>
    <w:uiPriority w:val="1"/>
    <w:locked/>
    <w:rsid w:val="005010EA"/>
    <w:rPr>
      <w:rFonts w:ascii="Arial" w:hAnsi="Arial" w:cs="Arial"/>
      <w:sz w:val="20"/>
      <w:szCs w:val="20"/>
      <w:lang w:val="x-none" w:eastAsia="en-US"/>
    </w:rPr>
  </w:style>
  <w:style w:type="paragraph" w:customStyle="1" w:styleId="TableHead">
    <w:name w:val="Table Head"/>
    <w:basedOn w:val="DSBasic"/>
    <w:link w:val="TableHeadChar"/>
    <w:qFormat/>
    <w:rsid w:val="005010EA"/>
    <w:pPr>
      <w:spacing w:before="60" w:after="60"/>
    </w:pPr>
    <w:rPr>
      <w:b/>
      <w:color w:val="FFFFFF" w:themeColor="background1"/>
      <w:sz w:val="20"/>
      <w:szCs w:val="20"/>
    </w:rPr>
  </w:style>
  <w:style w:type="paragraph" w:styleId="Title">
    <w:name w:val="Title"/>
    <w:basedOn w:val="Normal"/>
    <w:next w:val="Normal"/>
    <w:link w:val="TitleChar"/>
    <w:uiPriority w:val="10"/>
    <w:qFormat/>
    <w:locked/>
    <w:rsid w:val="00BA046C"/>
    <w:pPr>
      <w:spacing w:before="120"/>
      <w:ind w:left="-142"/>
    </w:pPr>
    <w:rPr>
      <w:rFonts w:ascii="Arial Bold" w:hAnsi="Arial Bold"/>
      <w:color w:val="E05206"/>
      <w:sz w:val="44"/>
    </w:rPr>
  </w:style>
  <w:style w:type="character" w:customStyle="1" w:styleId="TitleChar">
    <w:name w:val="Title Char"/>
    <w:basedOn w:val="DefaultParagraphFont"/>
    <w:link w:val="Title"/>
    <w:uiPriority w:val="10"/>
    <w:locked/>
    <w:rsid w:val="00BA046C"/>
    <w:rPr>
      <w:rFonts w:ascii="Arial Bold" w:hAnsi="Arial Bold" w:cs="Times New Roman"/>
      <w:color w:val="E05206"/>
      <w:sz w:val="24"/>
      <w:szCs w:val="24"/>
      <w:lang w:val="x-none" w:eastAsia="en-US"/>
    </w:rPr>
  </w:style>
  <w:style w:type="character" w:customStyle="1" w:styleId="DSBasicChar">
    <w:name w:val="DS_Basic Char"/>
    <w:basedOn w:val="DefaultParagraphFont"/>
    <w:link w:val="DSBasic"/>
    <w:locked/>
    <w:rsid w:val="005010EA"/>
    <w:rPr>
      <w:rFonts w:ascii="Arial" w:hAnsi="Arial" w:cs="Times New Roman"/>
      <w:lang w:val="x-none" w:eastAsia="en-US"/>
    </w:rPr>
  </w:style>
  <w:style w:type="character" w:customStyle="1" w:styleId="TableHeadChar">
    <w:name w:val="Table Head Char"/>
    <w:basedOn w:val="DSBasicChar"/>
    <w:link w:val="TableHead"/>
    <w:locked/>
    <w:rsid w:val="005010EA"/>
    <w:rPr>
      <w:rFonts w:ascii="Arial" w:hAnsi="Arial" w:cs="Times New Roman"/>
      <w:b/>
      <w:color w:val="FFFFFF" w:themeColor="background1"/>
      <w:sz w:val="20"/>
      <w:szCs w:val="20"/>
      <w:lang w:val="x-none" w:eastAsia="en-US"/>
    </w:rPr>
  </w:style>
  <w:style w:type="paragraph" w:styleId="NoSpacing">
    <w:name w:val="No Spacing"/>
    <w:uiPriority w:val="1"/>
    <w:qFormat/>
    <w:locked/>
    <w:rsid w:val="00876AC6"/>
    <w:rPr>
      <w:rFonts w:asciiTheme="minorHAnsi" w:hAnsiTheme="minorHAnsi"/>
      <w:lang w:eastAsia="en-US"/>
    </w:rPr>
  </w:style>
  <w:style w:type="paragraph" w:customStyle="1" w:styleId="SupportType">
    <w:name w:val="Support Type"/>
    <w:basedOn w:val="Title"/>
    <w:link w:val="SupportTypeChar"/>
    <w:qFormat/>
    <w:rsid w:val="00C52415"/>
    <w:rPr>
      <w:rFonts w:ascii="Bliss Pro Light" w:hAnsi="Bliss Pro Light"/>
      <w:noProof/>
      <w:color w:val="auto"/>
      <w:sz w:val="52"/>
      <w:lang w:eastAsia="en-GB"/>
    </w:rPr>
  </w:style>
  <w:style w:type="character" w:customStyle="1" w:styleId="SupportTypeChar">
    <w:name w:val="Support Type Char"/>
    <w:basedOn w:val="DefaultParagraphFont"/>
    <w:link w:val="SupportType"/>
    <w:locked/>
    <w:rsid w:val="00C52415"/>
    <w:rPr>
      <w:rFonts w:ascii="Bliss Pro Light" w:hAnsi="Bliss Pro Light"/>
      <w:noProof/>
      <w:sz w:val="52"/>
      <w:szCs w:val="24"/>
    </w:rPr>
  </w:style>
  <w:style w:type="paragraph" w:customStyle="1" w:styleId="Qualification">
    <w:name w:val="Qualification"/>
    <w:basedOn w:val="Normal"/>
    <w:link w:val="QualificationChar"/>
    <w:qFormat/>
    <w:rsid w:val="009800C8"/>
    <w:rPr>
      <w:rFonts w:ascii="Bliss Pro Medium" w:hAnsi="Bliss Pro Medium"/>
      <w:color w:val="EA5B0C"/>
      <w:sz w:val="52"/>
      <w:szCs w:val="52"/>
    </w:rPr>
  </w:style>
  <w:style w:type="paragraph" w:customStyle="1" w:styleId="Subject">
    <w:name w:val="Subject"/>
    <w:basedOn w:val="Normal"/>
    <w:link w:val="SubjectChar"/>
    <w:qFormat/>
    <w:rsid w:val="009800C8"/>
    <w:rPr>
      <w:rFonts w:ascii="Bliss Pro Regular" w:hAnsi="Bliss Pro Regular"/>
      <w:color w:val="EA5B0C"/>
      <w:sz w:val="52"/>
      <w:szCs w:val="52"/>
    </w:rPr>
  </w:style>
  <w:style w:type="character" w:customStyle="1" w:styleId="QualificationChar">
    <w:name w:val="Qualification Char"/>
    <w:basedOn w:val="DefaultParagraphFont"/>
    <w:link w:val="Qualification"/>
    <w:locked/>
    <w:rsid w:val="009800C8"/>
    <w:rPr>
      <w:rFonts w:ascii="Bliss Pro Medium" w:hAnsi="Bliss Pro Medium"/>
      <w:color w:val="EA5B0C"/>
      <w:sz w:val="52"/>
      <w:szCs w:val="52"/>
      <w:lang w:eastAsia="en-US"/>
    </w:rPr>
  </w:style>
  <w:style w:type="paragraph" w:customStyle="1" w:styleId="S-Code">
    <w:name w:val="S-Code"/>
    <w:basedOn w:val="Normal"/>
    <w:link w:val="S-CodeChar"/>
    <w:qFormat/>
    <w:rsid w:val="009800C8"/>
    <w:pPr>
      <w:spacing w:after="360"/>
    </w:pPr>
    <w:rPr>
      <w:rFonts w:ascii="Bliss Pro Regular" w:hAnsi="Bliss Pro Regular"/>
      <w:color w:val="EA5B0C"/>
      <w:sz w:val="52"/>
      <w:szCs w:val="52"/>
    </w:rPr>
  </w:style>
  <w:style w:type="character" w:customStyle="1" w:styleId="SubjectChar">
    <w:name w:val="Subject Char"/>
    <w:basedOn w:val="DefaultParagraphFont"/>
    <w:link w:val="Subject"/>
    <w:locked/>
    <w:rsid w:val="009800C8"/>
    <w:rPr>
      <w:rFonts w:ascii="Bliss Pro Regular" w:hAnsi="Bliss Pro Regular"/>
      <w:color w:val="EA5B0C"/>
      <w:sz w:val="52"/>
      <w:szCs w:val="52"/>
      <w:lang w:eastAsia="en-US"/>
    </w:rPr>
  </w:style>
  <w:style w:type="paragraph" w:customStyle="1" w:styleId="Forexaminationfrom">
    <w:name w:val="For examination from"/>
    <w:basedOn w:val="Normal"/>
    <w:link w:val="ForexaminationfromChar"/>
    <w:qFormat/>
    <w:rsid w:val="009800C8"/>
    <w:rPr>
      <w:rFonts w:ascii="Bliss Pro Light" w:hAnsi="Bliss Pro Light"/>
      <w:szCs w:val="28"/>
    </w:rPr>
  </w:style>
  <w:style w:type="character" w:customStyle="1" w:styleId="S-CodeChar">
    <w:name w:val="S-Code Char"/>
    <w:basedOn w:val="DefaultParagraphFont"/>
    <w:link w:val="S-Code"/>
    <w:locked/>
    <w:rsid w:val="009800C8"/>
    <w:rPr>
      <w:rFonts w:ascii="Bliss Pro Regular" w:hAnsi="Bliss Pro Regular"/>
      <w:color w:val="EA5B0C"/>
      <w:sz w:val="52"/>
      <w:szCs w:val="52"/>
      <w:lang w:eastAsia="en-US"/>
    </w:rPr>
  </w:style>
  <w:style w:type="character" w:customStyle="1" w:styleId="WebLink">
    <w:name w:val="Web Link"/>
    <w:basedOn w:val="DefaultParagraphFont"/>
    <w:uiPriority w:val="1"/>
    <w:qFormat/>
    <w:rsid w:val="00C8122F"/>
    <w:rPr>
      <w:rFonts w:ascii="Arial" w:hAnsi="Arial" w:cs="Times New Roman"/>
      <w:b w:val="0"/>
      <w:color w:val="4A4A4A"/>
      <w:sz w:val="20"/>
      <w:u w:val="single"/>
    </w:rPr>
  </w:style>
  <w:style w:type="character" w:customStyle="1" w:styleId="ForexaminationfromChar">
    <w:name w:val="For examination from Char"/>
    <w:basedOn w:val="DefaultParagraphFont"/>
    <w:link w:val="Forexaminationfrom"/>
    <w:locked/>
    <w:rsid w:val="009800C8"/>
    <w:rPr>
      <w:rFonts w:ascii="Bliss Pro Light" w:hAnsi="Bliss Pro Light"/>
      <w:sz w:val="24"/>
      <w:szCs w:val="28"/>
      <w:lang w:eastAsia="en-US"/>
    </w:rPr>
  </w:style>
  <w:style w:type="character" w:customStyle="1" w:styleId="Weblink0">
    <w:name w:val="Weblink"/>
    <w:basedOn w:val="DefaultParagraphFont"/>
    <w:uiPriority w:val="1"/>
    <w:qFormat/>
    <w:rsid w:val="0043639B"/>
    <w:rPr>
      <w:rFonts w:ascii="Arial" w:hAnsi="Arial" w:cs="Times New Roman"/>
      <w:b/>
      <w:color w:val="0065BD"/>
      <w:sz w:val="20"/>
      <w:u w:val="single"/>
    </w:rPr>
  </w:style>
  <w:style w:type="paragraph" w:customStyle="1" w:styleId="Boxedtext">
    <w:name w:val="Boxed text"/>
    <w:basedOn w:val="Normal"/>
    <w:rsid w:val="00C52415"/>
    <w:pPr>
      <w:pBdr>
        <w:top w:val="single" w:sz="4" w:space="5" w:color="575756"/>
        <w:left w:val="single" w:sz="4" w:space="5" w:color="575756"/>
        <w:bottom w:val="single" w:sz="4" w:space="5" w:color="575756"/>
        <w:right w:val="single" w:sz="4" w:space="5" w:color="575756"/>
      </w:pBdr>
      <w:shd w:val="clear" w:color="auto" w:fill="575756"/>
      <w:ind w:left="567" w:right="820"/>
    </w:pPr>
    <w:rPr>
      <w:rFonts w:cs="Arial"/>
      <w:color w:val="FFFFFF" w:themeColor="background1"/>
      <w:szCs w:val="20"/>
      <w:lang w:eastAsia="en-GB"/>
    </w:rPr>
  </w:style>
  <w:style w:type="paragraph" w:customStyle="1" w:styleId="Body">
    <w:name w:val="Body"/>
    <w:basedOn w:val="DSBasic"/>
    <w:link w:val="BodyChar"/>
    <w:qFormat/>
    <w:locked/>
    <w:rsid w:val="006C046E"/>
    <w:rPr>
      <w:rFonts w:cs="Arial"/>
      <w:sz w:val="20"/>
      <w:szCs w:val="20"/>
    </w:rPr>
  </w:style>
  <w:style w:type="character" w:customStyle="1" w:styleId="BodyChar">
    <w:name w:val="Body Char"/>
    <w:basedOn w:val="DSBasicChar"/>
    <w:link w:val="Body"/>
    <w:locked/>
    <w:rsid w:val="006C046E"/>
    <w:rPr>
      <w:rFonts w:ascii="Arial" w:hAnsi="Arial" w:cs="Arial"/>
      <w:sz w:val="20"/>
      <w:szCs w:val="20"/>
      <w:lang w:val="x-none" w:eastAsia="en-US"/>
    </w:rPr>
  </w:style>
  <w:style w:type="character" w:customStyle="1" w:styleId="Link">
    <w:name w:val="Link"/>
    <w:basedOn w:val="Strong"/>
    <w:uiPriority w:val="1"/>
    <w:locked/>
    <w:rsid w:val="0043639B"/>
    <w:rPr>
      <w:rFonts w:ascii="Arial" w:hAnsi="Arial" w:cs="Times New Roman"/>
      <w:b/>
      <w:bCs/>
      <w:sz w:val="20"/>
    </w:rPr>
  </w:style>
  <w:style w:type="character" w:customStyle="1" w:styleId="Italics">
    <w:name w:val="Italics"/>
    <w:basedOn w:val="DefaultParagraphFont"/>
    <w:uiPriority w:val="1"/>
    <w:qFormat/>
    <w:rsid w:val="0043639B"/>
    <w:rPr>
      <w:rFonts w:ascii="Arial" w:hAnsi="Arial" w:cs="Times New Roman"/>
      <w:i/>
      <w:sz w:val="20"/>
    </w:rPr>
  </w:style>
  <w:style w:type="character" w:customStyle="1" w:styleId="Bold">
    <w:name w:val="Bold"/>
    <w:basedOn w:val="DefaultParagraphFont"/>
    <w:uiPriority w:val="1"/>
    <w:qFormat/>
    <w:rsid w:val="0043639B"/>
    <w:rPr>
      <w:rFonts w:ascii="Arial" w:hAnsi="Arial" w:cs="Times New Roman"/>
      <w:b/>
      <w:sz w:val="20"/>
    </w:rPr>
  </w:style>
  <w:style w:type="paragraph" w:customStyle="1" w:styleId="Code">
    <w:name w:val="Code"/>
    <w:basedOn w:val="Body"/>
    <w:link w:val="CodeChar"/>
    <w:qFormat/>
    <w:rsid w:val="0043639B"/>
    <w:rPr>
      <w:rFonts w:ascii="Courier New" w:hAnsi="Courier New" w:cs="Courier New"/>
    </w:rPr>
  </w:style>
  <w:style w:type="paragraph" w:customStyle="1" w:styleId="Symbols">
    <w:name w:val="Symbols"/>
    <w:basedOn w:val="Body"/>
    <w:link w:val="SymbolsChar"/>
    <w:qFormat/>
    <w:rsid w:val="0043639B"/>
    <w:rPr>
      <w:rFonts w:ascii="Cambria Math" w:hAnsi="Cambria Math"/>
    </w:rPr>
  </w:style>
  <w:style w:type="character" w:customStyle="1" w:styleId="CodeChar">
    <w:name w:val="Code Char"/>
    <w:basedOn w:val="BodyChar"/>
    <w:link w:val="Code"/>
    <w:locked/>
    <w:rsid w:val="0043639B"/>
    <w:rPr>
      <w:rFonts w:ascii="Courier New" w:hAnsi="Courier New" w:cs="Courier New"/>
      <w:sz w:val="20"/>
      <w:szCs w:val="20"/>
      <w:lang w:val="x-none" w:eastAsia="en-US"/>
    </w:rPr>
  </w:style>
  <w:style w:type="character" w:customStyle="1" w:styleId="SymbolsChar">
    <w:name w:val="Symbols Char"/>
    <w:basedOn w:val="BodyChar"/>
    <w:link w:val="Symbols"/>
    <w:locked/>
    <w:rsid w:val="0043639B"/>
    <w:rPr>
      <w:rFonts w:ascii="Cambria Math" w:hAnsi="Cambria Math" w:cs="Arial"/>
      <w:sz w:val="20"/>
      <w:szCs w:val="20"/>
      <w:lang w:val="x-none" w:eastAsia="en-US"/>
    </w:rPr>
  </w:style>
  <w:style w:type="paragraph" w:customStyle="1" w:styleId="Bulletedlist">
    <w:name w:val="Bulleted list"/>
    <w:basedOn w:val="Body"/>
    <w:link w:val="BulletedlistChar"/>
    <w:qFormat/>
    <w:rsid w:val="00C7515C"/>
    <w:pPr>
      <w:numPr>
        <w:numId w:val="1"/>
      </w:numPr>
    </w:pPr>
  </w:style>
  <w:style w:type="paragraph" w:customStyle="1" w:styleId="Sub-bullet">
    <w:name w:val="Sub-bullet"/>
    <w:basedOn w:val="Body"/>
    <w:link w:val="Sub-bulletChar"/>
    <w:qFormat/>
    <w:rsid w:val="00C7515C"/>
    <w:pPr>
      <w:numPr>
        <w:numId w:val="5"/>
      </w:numPr>
    </w:pPr>
  </w:style>
  <w:style w:type="character" w:customStyle="1" w:styleId="BulletedlistChar">
    <w:name w:val="Bulleted list Char"/>
    <w:basedOn w:val="BodyChar"/>
    <w:link w:val="Bulletedlist"/>
    <w:locked/>
    <w:rsid w:val="00C7515C"/>
    <w:rPr>
      <w:rFonts w:ascii="Arial" w:hAnsi="Arial" w:cs="Arial"/>
      <w:sz w:val="20"/>
      <w:szCs w:val="20"/>
      <w:lang w:val="x-none" w:eastAsia="en-US"/>
    </w:rPr>
  </w:style>
  <w:style w:type="paragraph" w:customStyle="1" w:styleId="Letteredlist">
    <w:name w:val="Lettered list"/>
    <w:basedOn w:val="Body"/>
    <w:link w:val="LetteredlistChar"/>
    <w:qFormat/>
    <w:rsid w:val="0043639B"/>
    <w:pPr>
      <w:numPr>
        <w:numId w:val="2"/>
      </w:numPr>
    </w:pPr>
  </w:style>
  <w:style w:type="character" w:customStyle="1" w:styleId="Sub-bulletChar">
    <w:name w:val="Sub-bullet Char"/>
    <w:basedOn w:val="BodyChar"/>
    <w:link w:val="Sub-bullet"/>
    <w:locked/>
    <w:rsid w:val="00C7515C"/>
    <w:rPr>
      <w:rFonts w:ascii="Arial" w:hAnsi="Arial" w:cs="Arial"/>
      <w:sz w:val="20"/>
      <w:szCs w:val="20"/>
      <w:lang w:val="x-none" w:eastAsia="en-US"/>
    </w:rPr>
  </w:style>
  <w:style w:type="paragraph" w:customStyle="1" w:styleId="Numerallist">
    <w:name w:val="Numeral list"/>
    <w:basedOn w:val="Body"/>
    <w:link w:val="NumerallistChar"/>
    <w:qFormat/>
    <w:rsid w:val="0043639B"/>
    <w:pPr>
      <w:numPr>
        <w:numId w:val="3"/>
      </w:numPr>
      <w:ind w:hanging="153"/>
    </w:pPr>
  </w:style>
  <w:style w:type="character" w:customStyle="1" w:styleId="LetteredlistChar">
    <w:name w:val="Lettered list Char"/>
    <w:basedOn w:val="BodyChar"/>
    <w:link w:val="Letteredlist"/>
    <w:locked/>
    <w:rsid w:val="0043639B"/>
    <w:rPr>
      <w:rFonts w:ascii="Arial" w:hAnsi="Arial" w:cs="Arial"/>
      <w:sz w:val="20"/>
      <w:szCs w:val="20"/>
      <w:lang w:val="x-none" w:eastAsia="en-US"/>
    </w:rPr>
  </w:style>
  <w:style w:type="paragraph" w:customStyle="1" w:styleId="Numberedlist">
    <w:name w:val="Numbered list"/>
    <w:basedOn w:val="Body"/>
    <w:link w:val="NumberedlistChar"/>
    <w:qFormat/>
    <w:rsid w:val="0043639B"/>
    <w:pPr>
      <w:numPr>
        <w:numId w:val="4"/>
      </w:numPr>
    </w:pPr>
  </w:style>
  <w:style w:type="character" w:customStyle="1" w:styleId="NumerallistChar">
    <w:name w:val="Numeral list Char"/>
    <w:basedOn w:val="BodyChar"/>
    <w:link w:val="Numerallist"/>
    <w:locked/>
    <w:rsid w:val="0043639B"/>
    <w:rPr>
      <w:rFonts w:ascii="Arial" w:hAnsi="Arial" w:cs="Arial"/>
      <w:sz w:val="20"/>
      <w:szCs w:val="20"/>
      <w:lang w:val="x-none" w:eastAsia="en-US"/>
    </w:rPr>
  </w:style>
  <w:style w:type="character" w:customStyle="1" w:styleId="subscript">
    <w:name w:val="subscript"/>
    <w:basedOn w:val="DefaultParagraphFont"/>
    <w:uiPriority w:val="1"/>
    <w:qFormat/>
    <w:rsid w:val="0043639B"/>
    <w:rPr>
      <w:rFonts w:cs="Times New Roman"/>
      <w:vertAlign w:val="subscript"/>
    </w:rPr>
  </w:style>
  <w:style w:type="character" w:customStyle="1" w:styleId="NumberedlistChar">
    <w:name w:val="Numbered list Char"/>
    <w:basedOn w:val="BodyChar"/>
    <w:link w:val="Numberedlist"/>
    <w:locked/>
    <w:rsid w:val="0043639B"/>
    <w:rPr>
      <w:rFonts w:ascii="Arial" w:hAnsi="Arial" w:cs="Arial"/>
      <w:sz w:val="20"/>
      <w:szCs w:val="20"/>
      <w:lang w:val="x-none" w:eastAsia="en-US"/>
    </w:rPr>
  </w:style>
  <w:style w:type="character" w:customStyle="1" w:styleId="superscript">
    <w:name w:val="superscript"/>
    <w:basedOn w:val="DefaultParagraphFont"/>
    <w:uiPriority w:val="1"/>
    <w:qFormat/>
    <w:rsid w:val="0043639B"/>
    <w:rPr>
      <w:rFonts w:cs="Times New Roman"/>
      <w:vertAlign w:val="superscript"/>
    </w:rPr>
  </w:style>
  <w:style w:type="paragraph" w:customStyle="1" w:styleId="HeadFoot">
    <w:name w:val="Head/Foot"/>
    <w:basedOn w:val="Header"/>
    <w:link w:val="HeadFootChar"/>
    <w:qFormat/>
    <w:rsid w:val="00C7515C"/>
    <w:pPr>
      <w:tabs>
        <w:tab w:val="clear" w:pos="8640"/>
        <w:tab w:val="right" w:pos="14459"/>
      </w:tabs>
      <w:spacing w:before="120" w:after="120"/>
    </w:pPr>
    <w:rPr>
      <w:rFonts w:cs="Arial"/>
      <w:szCs w:val="22"/>
    </w:rPr>
  </w:style>
  <w:style w:type="paragraph" w:customStyle="1" w:styleId="WalkTable">
    <w:name w:val="Walk Table"/>
    <w:basedOn w:val="Normal"/>
    <w:link w:val="WalkTableChar"/>
    <w:qFormat/>
    <w:rsid w:val="00716D43"/>
    <w:pPr>
      <w:widowControl w:val="0"/>
    </w:pPr>
    <w:rPr>
      <w:rFonts w:cs="Arial"/>
      <w:sz w:val="16"/>
      <w:szCs w:val="16"/>
    </w:rPr>
  </w:style>
  <w:style w:type="character" w:customStyle="1" w:styleId="HeadFootChar">
    <w:name w:val="Head/Foot Char"/>
    <w:basedOn w:val="HeaderChar"/>
    <w:link w:val="HeadFoot"/>
    <w:locked/>
    <w:rsid w:val="00C7515C"/>
    <w:rPr>
      <w:rFonts w:ascii="Arial" w:eastAsia="Times New Roman" w:hAnsi="Arial" w:cs="Arial"/>
      <w:sz w:val="20"/>
      <w:szCs w:val="24"/>
      <w:lang w:val="x-none" w:eastAsia="en-US"/>
    </w:rPr>
  </w:style>
  <w:style w:type="character" w:customStyle="1" w:styleId="WalkTableChar">
    <w:name w:val="Walk Table Char"/>
    <w:basedOn w:val="DefaultParagraphFont"/>
    <w:link w:val="WalkTable"/>
    <w:locked/>
    <w:rsid w:val="00716D43"/>
    <w:rPr>
      <w:rFonts w:ascii="Arial" w:hAnsi="Arial" w:cs="Arial"/>
      <w:sz w:val="16"/>
      <w:szCs w:val="16"/>
      <w:lang w:val="x-none" w:eastAsia="en-US"/>
    </w:rPr>
  </w:style>
  <w:style w:type="paragraph" w:customStyle="1" w:styleId="CAIELink">
    <w:name w:val="CAIE Link"/>
    <w:basedOn w:val="BodyText"/>
    <w:link w:val="CAIELinkChar"/>
    <w:rsid w:val="007541B6"/>
    <w:rPr>
      <w:rFonts w:cs="Open Sans Light"/>
      <w:b/>
    </w:rPr>
  </w:style>
  <w:style w:type="character" w:customStyle="1" w:styleId="CAIELinkChar">
    <w:name w:val="CAIE Link Char"/>
    <w:basedOn w:val="BodyTextChar"/>
    <w:link w:val="CAIELink"/>
    <w:rsid w:val="007541B6"/>
    <w:rPr>
      <w:rFonts w:ascii="Arial" w:hAnsi="Arial" w:cs="Open Sans Light"/>
      <w:b/>
      <w:sz w:val="20"/>
      <w:szCs w:val="20"/>
      <w:lang w:val="x-none" w:eastAsia="en-US"/>
    </w:rPr>
  </w:style>
  <w:style w:type="character" w:customStyle="1" w:styleId="CIELink">
    <w:name w:val="CIE Link"/>
    <w:basedOn w:val="Strong"/>
    <w:uiPriority w:val="1"/>
    <w:rsid w:val="00451870"/>
    <w:rPr>
      <w:rFonts w:ascii="Arial" w:hAnsi="Arial" w:cs="Times New Roman"/>
      <w:b/>
      <w:bCs/>
      <w:sz w:val="20"/>
    </w:rPr>
  </w:style>
  <w:style w:type="character" w:customStyle="1" w:styleId="QualificationtypeChar">
    <w:name w:val="Qualification type Char"/>
    <w:basedOn w:val="DefaultParagraphFont"/>
    <w:link w:val="Qualificationtype"/>
    <w:locked/>
    <w:rsid w:val="000C0722"/>
    <w:rPr>
      <w:rFonts w:ascii="Bliss Pro Medium" w:hAnsi="Bliss Pro Medium" w:cs="Arial"/>
      <w:noProof/>
      <w:color w:val="EA5B0C"/>
      <w:sz w:val="52"/>
      <w:szCs w:val="52"/>
    </w:rPr>
  </w:style>
  <w:style w:type="paragraph" w:customStyle="1" w:styleId="Qualificationtype">
    <w:name w:val="Qualification type"/>
    <w:basedOn w:val="Normal"/>
    <w:link w:val="QualificationtypeChar"/>
    <w:qFormat/>
    <w:rsid w:val="000C0722"/>
    <w:pPr>
      <w:spacing w:line="276" w:lineRule="auto"/>
    </w:pPr>
    <w:rPr>
      <w:rFonts w:ascii="Bliss Pro Medium" w:hAnsi="Bliss Pro Medium" w:cs="Arial"/>
      <w:noProof/>
      <w:color w:val="EA5B0C"/>
      <w:sz w:val="52"/>
      <w:szCs w:val="52"/>
      <w:lang w:eastAsia="en-GB"/>
    </w:rPr>
  </w:style>
  <w:style w:type="character" w:customStyle="1" w:styleId="UnresolvedMention1">
    <w:name w:val="Unresolved Mention1"/>
    <w:basedOn w:val="DefaultParagraphFont"/>
    <w:uiPriority w:val="99"/>
    <w:semiHidden/>
    <w:unhideWhenUsed/>
    <w:rsid w:val="00900E6B"/>
    <w:rPr>
      <w:color w:val="605E5C"/>
      <w:shd w:val="clear" w:color="auto" w:fill="E1DFDD"/>
    </w:rPr>
  </w:style>
  <w:style w:type="character" w:customStyle="1" w:styleId="Hyperlink1">
    <w:name w:val="Hyperlink1"/>
    <w:basedOn w:val="DefaultParagraphFont"/>
    <w:uiPriority w:val="1"/>
    <w:rsid w:val="00F31C94"/>
    <w:rPr>
      <w:rFonts w:ascii="Times New Roman" w:hAnsi="Times New Roman"/>
      <w:b w:val="0"/>
      <w:color w:val="0000FF"/>
      <w:sz w:val="20"/>
      <w:u w:val="single"/>
    </w:rPr>
  </w:style>
  <w:style w:type="paragraph" w:customStyle="1" w:styleId="TableParagraph">
    <w:name w:val="Table Paragraph"/>
    <w:basedOn w:val="Normal"/>
    <w:uiPriority w:val="1"/>
    <w:qFormat/>
    <w:rsid w:val="00A83A78"/>
    <w:pPr>
      <w:widowControl w:val="0"/>
      <w:autoSpaceDE w:val="0"/>
      <w:autoSpaceDN w:val="0"/>
      <w:ind w:left="108"/>
    </w:pPr>
    <w:rPr>
      <w:rFonts w:eastAsia="Arial" w:cs="Arial"/>
      <w:sz w:val="22"/>
      <w:szCs w:val="22"/>
      <w:lang w:eastAsia="en-GB" w:bidi="en-GB"/>
    </w:rPr>
  </w:style>
  <w:style w:type="paragraph" w:styleId="NormalWeb">
    <w:name w:val="Normal (Web)"/>
    <w:basedOn w:val="Normal"/>
    <w:uiPriority w:val="99"/>
    <w:semiHidden/>
    <w:unhideWhenUsed/>
    <w:locked/>
    <w:rsid w:val="00A83A78"/>
    <w:pPr>
      <w:spacing w:before="100" w:beforeAutospacing="1" w:after="100" w:afterAutospacing="1"/>
    </w:pPr>
    <w:rPr>
      <w:rFonts w:eastAsia="Times New Roman"/>
      <w:lang w:eastAsia="en-GB"/>
    </w:rPr>
  </w:style>
  <w:style w:type="character" w:customStyle="1" w:styleId="nowrap">
    <w:name w:val="nowrap"/>
    <w:basedOn w:val="DefaultParagraphFont"/>
    <w:rsid w:val="00A83A78"/>
  </w:style>
  <w:style w:type="character" w:styleId="PlaceholderText">
    <w:name w:val="Placeholder Text"/>
    <w:basedOn w:val="DefaultParagraphFont"/>
    <w:uiPriority w:val="99"/>
    <w:semiHidden/>
    <w:locked/>
    <w:rsid w:val="00156034"/>
    <w:rPr>
      <w:color w:val="808080"/>
    </w:rPr>
  </w:style>
  <w:style w:type="character" w:customStyle="1" w:styleId="mi">
    <w:name w:val="mi"/>
    <w:basedOn w:val="DefaultParagraphFont"/>
    <w:rsid w:val="00931E01"/>
  </w:style>
  <w:style w:type="character" w:customStyle="1" w:styleId="mo">
    <w:name w:val="mo"/>
    <w:basedOn w:val="DefaultParagraphFont"/>
    <w:rsid w:val="00931E01"/>
  </w:style>
  <w:style w:type="character" w:customStyle="1" w:styleId="mn">
    <w:name w:val="mn"/>
    <w:basedOn w:val="DefaultParagraphFont"/>
    <w:rsid w:val="00931E01"/>
  </w:style>
  <w:style w:type="paragraph" w:styleId="TOC5">
    <w:name w:val="toc 5"/>
    <w:basedOn w:val="Normal"/>
    <w:next w:val="Normal"/>
    <w:autoRedefine/>
    <w:rsid w:val="00CF6BBA"/>
    <w:pPr>
      <w:ind w:left="960"/>
    </w:pPr>
    <w:rPr>
      <w:rFonts w:ascii="Cambria" w:eastAsia="MS Mincho" w:hAnsi="Cambria"/>
      <w:lang w:val="en-US"/>
    </w:rPr>
  </w:style>
  <w:style w:type="paragraph" w:customStyle="1" w:styleId="Pa20">
    <w:name w:val="Pa20"/>
    <w:basedOn w:val="Default"/>
    <w:next w:val="Default"/>
    <w:uiPriority w:val="99"/>
    <w:rsid w:val="00FC2547"/>
    <w:pPr>
      <w:spacing w:line="201" w:lineRule="atLeast"/>
    </w:pPr>
    <w:rPr>
      <w:rFonts w:ascii="Times New Roman" w:hAnsi="Times New Roman" w:cs="Times New Roman"/>
      <w:color w:val="auto"/>
      <w:lang w:val="en-GB" w:eastAsia="en-GB"/>
    </w:rPr>
  </w:style>
  <w:style w:type="character" w:styleId="UnresolvedMention">
    <w:name w:val="Unresolved Mention"/>
    <w:basedOn w:val="DefaultParagraphFont"/>
    <w:uiPriority w:val="99"/>
    <w:semiHidden/>
    <w:unhideWhenUsed/>
    <w:rsid w:val="00FE416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0302332">
      <w:bodyDiv w:val="1"/>
      <w:marLeft w:val="0"/>
      <w:marRight w:val="0"/>
      <w:marTop w:val="0"/>
      <w:marBottom w:val="0"/>
      <w:divBdr>
        <w:top w:val="none" w:sz="0" w:space="0" w:color="auto"/>
        <w:left w:val="none" w:sz="0" w:space="0" w:color="auto"/>
        <w:bottom w:val="none" w:sz="0" w:space="0" w:color="auto"/>
        <w:right w:val="none" w:sz="0" w:space="0" w:color="auto"/>
      </w:divBdr>
    </w:div>
    <w:div w:id="683941849">
      <w:bodyDiv w:val="1"/>
      <w:marLeft w:val="0"/>
      <w:marRight w:val="0"/>
      <w:marTop w:val="0"/>
      <w:marBottom w:val="0"/>
      <w:divBdr>
        <w:top w:val="none" w:sz="0" w:space="0" w:color="auto"/>
        <w:left w:val="none" w:sz="0" w:space="0" w:color="auto"/>
        <w:bottom w:val="none" w:sz="0" w:space="0" w:color="auto"/>
        <w:right w:val="none" w:sz="0" w:space="0" w:color="auto"/>
      </w:divBdr>
    </w:div>
    <w:div w:id="772942188">
      <w:marLeft w:val="0"/>
      <w:marRight w:val="0"/>
      <w:marTop w:val="0"/>
      <w:marBottom w:val="0"/>
      <w:divBdr>
        <w:top w:val="none" w:sz="0" w:space="0" w:color="auto"/>
        <w:left w:val="none" w:sz="0" w:space="0" w:color="auto"/>
        <w:bottom w:val="none" w:sz="0" w:space="0" w:color="auto"/>
        <w:right w:val="none" w:sz="0" w:space="0" w:color="auto"/>
      </w:divBdr>
    </w:div>
    <w:div w:id="1049498026">
      <w:bodyDiv w:val="1"/>
      <w:marLeft w:val="0"/>
      <w:marRight w:val="0"/>
      <w:marTop w:val="0"/>
      <w:marBottom w:val="0"/>
      <w:divBdr>
        <w:top w:val="none" w:sz="0" w:space="0" w:color="auto"/>
        <w:left w:val="none" w:sz="0" w:space="0" w:color="auto"/>
        <w:bottom w:val="none" w:sz="0" w:space="0" w:color="auto"/>
        <w:right w:val="none" w:sz="0" w:space="0" w:color="auto"/>
      </w:divBdr>
    </w:div>
    <w:div w:id="1114137394">
      <w:bodyDiv w:val="1"/>
      <w:marLeft w:val="0"/>
      <w:marRight w:val="0"/>
      <w:marTop w:val="0"/>
      <w:marBottom w:val="0"/>
      <w:divBdr>
        <w:top w:val="none" w:sz="0" w:space="0" w:color="auto"/>
        <w:left w:val="none" w:sz="0" w:space="0" w:color="auto"/>
        <w:bottom w:val="none" w:sz="0" w:space="0" w:color="auto"/>
        <w:right w:val="none" w:sz="0" w:space="0" w:color="auto"/>
      </w:divBdr>
    </w:div>
    <w:div w:id="1603105834">
      <w:bodyDiv w:val="1"/>
      <w:marLeft w:val="0"/>
      <w:marRight w:val="0"/>
      <w:marTop w:val="0"/>
      <w:marBottom w:val="0"/>
      <w:divBdr>
        <w:top w:val="none" w:sz="0" w:space="0" w:color="auto"/>
        <w:left w:val="none" w:sz="0" w:space="0" w:color="auto"/>
        <w:bottom w:val="none" w:sz="0" w:space="0" w:color="auto"/>
        <w:right w:val="none" w:sz="0" w:space="0" w:color="auto"/>
      </w:divBdr>
    </w:div>
    <w:div w:id="16907933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yperlink" Target="http://nrich.maths.org/1972" TargetMode="External"/><Relationship Id="rId21" Type="http://schemas.openxmlformats.org/officeDocument/2006/relationships/header" Target="header5.xml"/><Relationship Id="rId42" Type="http://schemas.openxmlformats.org/officeDocument/2006/relationships/hyperlink" Target="http://donsteward.blogspot.co.uk/search/label/LCM/and/HCF" TargetMode="External"/><Relationship Id="rId63" Type="http://schemas.openxmlformats.org/officeDocument/2006/relationships/hyperlink" Target="http://bgrademaths.blogspot.co.uk/2009/06/reverse-percentages.html" TargetMode="External"/><Relationship Id="rId84" Type="http://schemas.openxmlformats.org/officeDocument/2006/relationships/hyperlink" Target="http://www.nationalstemcentre.org.uk/elibrary/resource/2022/performing-number-magic-a9" TargetMode="External"/><Relationship Id="rId138" Type="http://schemas.openxmlformats.org/officeDocument/2006/relationships/hyperlink" Target="https://www.tes.com/teaching-resource/representing-and-solving-inequalities-11812747" TargetMode="External"/><Relationship Id="rId159" Type="http://schemas.openxmlformats.org/officeDocument/2006/relationships/hyperlink" Target="http://www.waldomaths.com/video/QuadSeq01/QuadSeq01.jsp" TargetMode="External"/><Relationship Id="rId170" Type="http://schemas.openxmlformats.org/officeDocument/2006/relationships/hyperlink" Target="http://www.mathsisfun.com/algebra/line-parallel-perpendicular.html" TargetMode="External"/><Relationship Id="rId191" Type="http://schemas.openxmlformats.org/officeDocument/2006/relationships/oleObject" Target="embeddings/oleObject10.bin"/><Relationship Id="rId205" Type="http://schemas.openxmlformats.org/officeDocument/2006/relationships/image" Target="media/image24.wmf"/><Relationship Id="rId226" Type="http://schemas.openxmlformats.org/officeDocument/2006/relationships/fontTable" Target="fontTable.xml"/><Relationship Id="rId107" Type="http://schemas.openxmlformats.org/officeDocument/2006/relationships/hyperlink" Target="https://colinbillett.wordpress.com/" TargetMode="External"/><Relationship Id="rId11" Type="http://schemas.openxmlformats.org/officeDocument/2006/relationships/endnotes" Target="endnotes.xml"/><Relationship Id="rId32" Type="http://schemas.openxmlformats.org/officeDocument/2006/relationships/image" Target="media/image7.png"/><Relationship Id="rId53" Type="http://schemas.openxmlformats.org/officeDocument/2006/relationships/hyperlink" Target="http://www.mathsisfun.com/algebra/completing-square.html" TargetMode="External"/><Relationship Id="rId74" Type="http://schemas.openxmlformats.org/officeDocument/2006/relationships/hyperlink" Target="http://www.mathsisfun.com/data/frequency-grouped-mean-median-mode.html" TargetMode="External"/><Relationship Id="rId128" Type="http://schemas.openxmlformats.org/officeDocument/2006/relationships/hyperlink" Target="https://www.mathsisfun.com/" TargetMode="External"/><Relationship Id="rId149" Type="http://schemas.openxmlformats.org/officeDocument/2006/relationships/hyperlink" Target="https://www.tes.com/teaching-resource/standard-form-worksheet-6193290" TargetMode="External"/><Relationship Id="rId5" Type="http://schemas.openxmlformats.org/officeDocument/2006/relationships/customXml" Target="../customXml/item5.xml"/><Relationship Id="rId95" Type="http://schemas.openxmlformats.org/officeDocument/2006/relationships/hyperlink" Target="https://nrich.maths.org" TargetMode="External"/><Relationship Id="rId160" Type="http://schemas.openxmlformats.org/officeDocument/2006/relationships/hyperlink" Target="http://www.waldomaths.com/QuadSeq2L.jsp" TargetMode="External"/><Relationship Id="rId181" Type="http://schemas.openxmlformats.org/officeDocument/2006/relationships/hyperlink" Target="http://www.mathsisfun.com/" TargetMode="External"/><Relationship Id="rId216" Type="http://schemas.openxmlformats.org/officeDocument/2006/relationships/hyperlink" Target="http://www.mathsisfun.com/" TargetMode="External"/><Relationship Id="rId211" Type="http://schemas.openxmlformats.org/officeDocument/2006/relationships/hyperlink" Target="http://www.cimt.org.uk/projects/mepres/allgcse/bkc19.pdf" TargetMode="External"/><Relationship Id="rId22" Type="http://schemas.openxmlformats.org/officeDocument/2006/relationships/footer" Target="footer4.xml"/><Relationship Id="rId27" Type="http://schemas.openxmlformats.org/officeDocument/2006/relationships/hyperlink" Target="http://www.cambridgeinternational.org/support." TargetMode="External"/><Relationship Id="rId43" Type="http://schemas.openxmlformats.org/officeDocument/2006/relationships/hyperlink" Target="http://nrich.maths.org/9923" TargetMode="External"/><Relationship Id="rId48" Type="http://schemas.openxmlformats.org/officeDocument/2006/relationships/hyperlink" Target="http://www.cimt.org.uk/" TargetMode="External"/><Relationship Id="rId64" Type="http://schemas.openxmlformats.org/officeDocument/2006/relationships/hyperlink" Target="http://www.stem.org.uk/resources" TargetMode="External"/><Relationship Id="rId69" Type="http://schemas.openxmlformats.org/officeDocument/2006/relationships/hyperlink" Target="https://www.stem.org.uk/resources/elibrary/resource/26993/interpreting-bar-charts-pie-charts-box-and-whisker-plots-s5" TargetMode="External"/><Relationship Id="rId113" Type="http://schemas.openxmlformats.org/officeDocument/2006/relationships/hyperlink" Target="http://www.mathsisfun.com" TargetMode="External"/><Relationship Id="rId118" Type="http://schemas.openxmlformats.org/officeDocument/2006/relationships/hyperlink" Target="http://timdevereux.co.uk/" TargetMode="External"/><Relationship Id="rId134" Type="http://schemas.openxmlformats.org/officeDocument/2006/relationships/hyperlink" Target="https://www.thoughtco.com/surface-area-and-volume-2312247" TargetMode="External"/><Relationship Id="rId139" Type="http://schemas.openxmlformats.org/officeDocument/2006/relationships/hyperlink" Target="http://www.greatmathsteachingideas.com/2012/02/16/quadratic-equations-the-main-ideas-a-card-sort-to-support-conceptual-understanding/" TargetMode="External"/><Relationship Id="rId80" Type="http://schemas.openxmlformats.org/officeDocument/2006/relationships/hyperlink" Target="http://www.math.com/school/subject1/lessons/S1U1L3GL.html" TargetMode="External"/><Relationship Id="rId85" Type="http://schemas.openxmlformats.org/officeDocument/2006/relationships/hyperlink" Target="https://donsteward.blogspot.com/2013/06/puzzles-that-you-could-use-algebra-to.html" TargetMode="External"/><Relationship Id="rId150" Type="http://schemas.openxmlformats.org/officeDocument/2006/relationships/hyperlink" Target="https://www.khanacademy.org/math/trigonometry/trigonometry-right-triangles/modal/a/trig-ratios-of-special-triangles" TargetMode="External"/><Relationship Id="rId155" Type="http://schemas.openxmlformats.org/officeDocument/2006/relationships/hyperlink" Target="https://nrich.maths.org/6481" TargetMode="External"/><Relationship Id="rId171" Type="http://schemas.openxmlformats.org/officeDocument/2006/relationships/hyperlink" Target="https://undergroundmathematics.org/geometry-of-equations/lots-of-lines" TargetMode="External"/><Relationship Id="rId176" Type="http://schemas.openxmlformats.org/officeDocument/2006/relationships/hyperlink" Target="http://regentsprep.org/" TargetMode="External"/><Relationship Id="rId192" Type="http://schemas.openxmlformats.org/officeDocument/2006/relationships/image" Target="media/image18.wmf"/><Relationship Id="rId197" Type="http://schemas.openxmlformats.org/officeDocument/2006/relationships/oleObject" Target="embeddings/oleObject13.bin"/><Relationship Id="rId206" Type="http://schemas.openxmlformats.org/officeDocument/2006/relationships/oleObject" Target="embeddings/oleObject18.bin"/><Relationship Id="rId227" Type="http://schemas.openxmlformats.org/officeDocument/2006/relationships/theme" Target="theme/theme1.xml"/><Relationship Id="rId201" Type="http://schemas.openxmlformats.org/officeDocument/2006/relationships/oleObject" Target="embeddings/oleObject15.bin"/><Relationship Id="rId222" Type="http://schemas.openxmlformats.org/officeDocument/2006/relationships/footer" Target="footer8.xml"/><Relationship Id="rId12" Type="http://schemas.openxmlformats.org/officeDocument/2006/relationships/image" Target="media/image1.jpg"/><Relationship Id="rId17" Type="http://schemas.openxmlformats.org/officeDocument/2006/relationships/footer" Target="footer2.xml"/><Relationship Id="rId33" Type="http://schemas.openxmlformats.org/officeDocument/2006/relationships/hyperlink" Target="http://www.cambridgeinternational.org/support" TargetMode="External"/><Relationship Id="rId38" Type="http://schemas.openxmlformats.org/officeDocument/2006/relationships/footer" Target="footer6.xml"/><Relationship Id="rId59" Type="http://schemas.openxmlformats.org/officeDocument/2006/relationships/image" Target="media/image8.wmf"/><Relationship Id="rId103" Type="http://schemas.openxmlformats.org/officeDocument/2006/relationships/hyperlink" Target="http://www.mathsisfun.com/" TargetMode="External"/><Relationship Id="rId108" Type="http://schemas.openxmlformats.org/officeDocument/2006/relationships/hyperlink" Target="https://www.tes.com/teaching-resource/compound-measures-tarsia-jigsaw-11671826" TargetMode="External"/><Relationship Id="rId124" Type="http://schemas.openxmlformats.org/officeDocument/2006/relationships/hyperlink" Target="http://www.stem.org.uk/resources" TargetMode="External"/><Relationship Id="rId129" Type="http://schemas.openxmlformats.org/officeDocument/2006/relationships/hyperlink" Target="https://www.khanacademy.org/math/algebra/introduction-to-exponential-functions/graphs-of-exponential-growth/v/graphing-exponential-functions" TargetMode="External"/><Relationship Id="rId54" Type="http://schemas.openxmlformats.org/officeDocument/2006/relationships/hyperlink" Target="http://www.mathsisfun.com/geometry/construct-ruler-compass-1.html" TargetMode="External"/><Relationship Id="rId70" Type="http://schemas.openxmlformats.org/officeDocument/2006/relationships/hyperlink" Target="http://www.mathsteacher.com.au/year8/ch17_stat/02_mean/mean.htm" TargetMode="External"/><Relationship Id="rId75" Type="http://schemas.openxmlformats.org/officeDocument/2006/relationships/hyperlink" Target="http://onlinenewspapers.com/" TargetMode="External"/><Relationship Id="rId91" Type="http://schemas.openxmlformats.org/officeDocument/2006/relationships/hyperlink" Target="http://www.mathsisfun.com/surds.html" TargetMode="External"/><Relationship Id="rId96" Type="http://schemas.openxmlformats.org/officeDocument/2006/relationships/hyperlink" Target="http://www.cambridgeinternational.org/support" TargetMode="External"/><Relationship Id="rId140" Type="http://schemas.openxmlformats.org/officeDocument/2006/relationships/hyperlink" Target="https://www.stem.org.uk/resources/elibrary/resource/26994/interpreting-frequency-graphs-cumulative-frequency-graphs-box-and" TargetMode="External"/><Relationship Id="rId145" Type="http://schemas.openxmlformats.org/officeDocument/2006/relationships/oleObject" Target="embeddings/oleObject3.bin"/><Relationship Id="rId161" Type="http://schemas.openxmlformats.org/officeDocument/2006/relationships/hyperlink" Target="http://www.waldomaths.com/video/CubSeq01/CubSeq01.jsp" TargetMode="External"/><Relationship Id="rId166" Type="http://schemas.openxmlformats.org/officeDocument/2006/relationships/hyperlink" Target="https://www.ncetm.org.uk/public/files/280228/NCETM_Mathematics_Department_Workshops_Circle_Theorems_Resource_Sheet_HT1.CIR.2.pdf" TargetMode="External"/><Relationship Id="rId182" Type="http://schemas.openxmlformats.org/officeDocument/2006/relationships/image" Target="media/image13.wmf"/><Relationship Id="rId187" Type="http://schemas.openxmlformats.org/officeDocument/2006/relationships/oleObject" Target="embeddings/oleObject8.bin"/><Relationship Id="rId217" Type="http://schemas.openxmlformats.org/officeDocument/2006/relationships/hyperlink" Target="https://www.stem.org.uk/resources" TargetMode="External"/><Relationship Id="rId1" Type="http://schemas.openxmlformats.org/officeDocument/2006/relationships/customXml" Target="../customXml/item1.xml"/><Relationship Id="rId6" Type="http://schemas.openxmlformats.org/officeDocument/2006/relationships/numbering" Target="numbering.xml"/><Relationship Id="rId212" Type="http://schemas.openxmlformats.org/officeDocument/2006/relationships/hyperlink" Target="http://www.cambridgeinternational.org/support" TargetMode="External"/><Relationship Id="rId23" Type="http://schemas.openxmlformats.org/officeDocument/2006/relationships/hyperlink" Target="https://sdgs.un.org/goals" TargetMode="External"/><Relationship Id="rId28" Type="http://schemas.openxmlformats.org/officeDocument/2006/relationships/hyperlink" Target="http://www.openoffice.org/" TargetMode="External"/><Relationship Id="rId49" Type="http://schemas.openxmlformats.org/officeDocument/2006/relationships/hyperlink" Target="https://www.timeanddate.com/worldclock/" TargetMode="External"/><Relationship Id="rId114" Type="http://schemas.openxmlformats.org/officeDocument/2006/relationships/hyperlink" Target="https://www.stem.org.uk/resources/elibrary/resource/26978/classifying-shapes-ss1" TargetMode="External"/><Relationship Id="rId119" Type="http://schemas.openxmlformats.org/officeDocument/2006/relationships/hyperlink" Target="https://www.ncetm.org.uk/public/files/280228/NCETM_Mathematics_Department_Workshops_Circle_Theorems_Resource_Sheet_HT1.CIR.2.pdf" TargetMode="External"/><Relationship Id="rId44" Type="http://schemas.openxmlformats.org/officeDocument/2006/relationships/hyperlink" Target="http://www.mathsisfun.com/irrational-numbers.html" TargetMode="External"/><Relationship Id="rId60" Type="http://schemas.openxmlformats.org/officeDocument/2006/relationships/oleObject" Target="embeddings/oleObject1.bin"/><Relationship Id="rId65" Type="http://schemas.openxmlformats.org/officeDocument/2006/relationships/hyperlink" Target="http://www.greatmathsteachingideas.com/" TargetMode="External"/><Relationship Id="rId81" Type="http://schemas.openxmlformats.org/officeDocument/2006/relationships/hyperlink" Target="https://www.google.com/url?sa=t&amp;rct=j&amp;q=&amp;esrc=s&amp;source=web&amp;cd=&amp;ved=2ahUKEwiyjP6lhL73AhXLQEEAHeYqBeAQFnoECEEQAQ&amp;url=https%3A%2F%2Fcdn.kutasoftware.com%2FWorksheets%2FAlg1%2FSimplifying%2520Rational%2520Expressions.pdf&amp;usg=AOvVaw1PBt8416snUD1hMp17c9bO" TargetMode="External"/><Relationship Id="rId86" Type="http://schemas.openxmlformats.org/officeDocument/2006/relationships/hyperlink" Target="https://www.desmos.com/" TargetMode="External"/><Relationship Id="rId130" Type="http://schemas.openxmlformats.org/officeDocument/2006/relationships/hyperlink" Target="http://www.cambridgeinternational.org/support" TargetMode="External"/><Relationship Id="rId135" Type="http://schemas.openxmlformats.org/officeDocument/2006/relationships/hyperlink" Target="http://www.tessellations.org/index.shtml" TargetMode="External"/><Relationship Id="rId151" Type="http://schemas.openxmlformats.org/officeDocument/2006/relationships/hyperlink" Target="http://www.mathsisfun.com/" TargetMode="External"/><Relationship Id="rId156" Type="http://schemas.openxmlformats.org/officeDocument/2006/relationships/hyperlink" Target="https://nrich.maths.org/9648" TargetMode="External"/><Relationship Id="rId177" Type="http://schemas.openxmlformats.org/officeDocument/2006/relationships/hyperlink" Target="http://www.mathsisfun.com" TargetMode="External"/><Relationship Id="rId198" Type="http://schemas.openxmlformats.org/officeDocument/2006/relationships/image" Target="media/image21.wmf"/><Relationship Id="rId172" Type="http://schemas.openxmlformats.org/officeDocument/2006/relationships/image" Target="media/image11.wmf"/><Relationship Id="rId193" Type="http://schemas.openxmlformats.org/officeDocument/2006/relationships/oleObject" Target="embeddings/oleObject11.bin"/><Relationship Id="rId202" Type="http://schemas.openxmlformats.org/officeDocument/2006/relationships/image" Target="media/image23.wmf"/><Relationship Id="rId207" Type="http://schemas.openxmlformats.org/officeDocument/2006/relationships/oleObject" Target="embeddings/oleObject19.bin"/><Relationship Id="rId223" Type="http://schemas.openxmlformats.org/officeDocument/2006/relationships/footer" Target="footer9.xml"/><Relationship Id="rId13" Type="http://schemas.openxmlformats.org/officeDocument/2006/relationships/image" Target="media/image2.jpg"/><Relationship Id="rId18" Type="http://schemas.openxmlformats.org/officeDocument/2006/relationships/header" Target="header3.xml"/><Relationship Id="rId39" Type="http://schemas.openxmlformats.org/officeDocument/2006/relationships/hyperlink" Target="http://www.cambridgeinternational.org/support" TargetMode="External"/><Relationship Id="rId109" Type="http://schemas.openxmlformats.org/officeDocument/2006/relationships/hyperlink" Target="https://www.khanacademy.org/" TargetMode="External"/><Relationship Id="rId34" Type="http://schemas.openxmlformats.org/officeDocument/2006/relationships/hyperlink" Target="http://www.cambridgeinternational.org/support" TargetMode="External"/><Relationship Id="rId50" Type="http://schemas.openxmlformats.org/officeDocument/2006/relationships/hyperlink" Target="http://www.springfrog.com/converter/decimal-time.htm" TargetMode="External"/><Relationship Id="rId55" Type="http://schemas.openxmlformats.org/officeDocument/2006/relationships/hyperlink" Target="https://illuminations.nctm.org/Activity.aspx?id=3521" TargetMode="External"/><Relationship Id="rId76" Type="http://schemas.openxmlformats.org/officeDocument/2006/relationships/hyperlink" Target="http://www.101qs.com/112-viva-las-colas" TargetMode="External"/><Relationship Id="rId97" Type="http://schemas.openxmlformats.org/officeDocument/2006/relationships/hyperlink" Target="https://www.cambridgeinternational.org/support-and-training-for-schools/support-for-teachers/test-maker/" TargetMode="External"/><Relationship Id="rId104" Type="http://schemas.openxmlformats.org/officeDocument/2006/relationships/hyperlink" Target="https://en.wikipedia.org/wiki/Ratio" TargetMode="External"/><Relationship Id="rId120" Type="http://schemas.openxmlformats.org/officeDocument/2006/relationships/hyperlink" Target="https://www.stem.org.uk/resources" TargetMode="External"/><Relationship Id="rId125" Type="http://schemas.openxmlformats.org/officeDocument/2006/relationships/hyperlink" Target="https://www.geogebra.org/" TargetMode="External"/><Relationship Id="rId141" Type="http://schemas.openxmlformats.org/officeDocument/2006/relationships/hyperlink" Target="https://www.stem.org.uk/resources/elibrary/resource/26993/interpreting-bar-charts-pie-charts-box-and-whisker-plots-s5" TargetMode="External"/><Relationship Id="rId146" Type="http://schemas.openxmlformats.org/officeDocument/2006/relationships/hyperlink" Target="http://www.mathsisfun.com/" TargetMode="External"/><Relationship Id="rId167" Type="http://schemas.openxmlformats.org/officeDocument/2006/relationships/hyperlink" Target="http://www.mathsisfun.com/algebra/line-parallel-perpendicular.html" TargetMode="External"/><Relationship Id="rId188" Type="http://schemas.openxmlformats.org/officeDocument/2006/relationships/image" Target="media/image16.wmf"/><Relationship Id="rId7" Type="http://schemas.openxmlformats.org/officeDocument/2006/relationships/styles" Target="styles.xml"/><Relationship Id="rId71" Type="http://schemas.openxmlformats.org/officeDocument/2006/relationships/hyperlink" Target="http://www.gapminder.org/" TargetMode="External"/><Relationship Id="rId92" Type="http://schemas.openxmlformats.org/officeDocument/2006/relationships/hyperlink" Target="https://www.bbc.co.uk/bitesize/guides/zg6gk2p/revision/1" TargetMode="External"/><Relationship Id="rId162" Type="http://schemas.openxmlformats.org/officeDocument/2006/relationships/hyperlink" Target="http://www.waldomaths.com/CubSeq1L.jsp" TargetMode="External"/><Relationship Id="rId183" Type="http://schemas.openxmlformats.org/officeDocument/2006/relationships/oleObject" Target="embeddings/oleObject6.bin"/><Relationship Id="rId213" Type="http://schemas.openxmlformats.org/officeDocument/2006/relationships/hyperlink" Target="https://www.cambridgeinternational.org/support-and-training-for-schools/support-for-teachers/test-maker/" TargetMode="External"/><Relationship Id="rId218" Type="http://schemas.openxmlformats.org/officeDocument/2006/relationships/hyperlink" Target="http://www.cambridgeinternational.org/support" TargetMode="External"/><Relationship Id="rId2" Type="http://schemas.openxmlformats.org/officeDocument/2006/relationships/customXml" Target="../customXml/item2.xml"/><Relationship Id="rId29" Type="http://schemas.openxmlformats.org/officeDocument/2006/relationships/image" Target="media/image4.png"/><Relationship Id="rId24" Type="http://schemas.openxmlformats.org/officeDocument/2006/relationships/hyperlink" Target="https://www.cambridgeinternational.org/programmes-and-qualifications/cambridge-igcse-mathematics-0580/published-resources/" TargetMode="External"/><Relationship Id="rId40" Type="http://schemas.openxmlformats.org/officeDocument/2006/relationships/hyperlink" Target="http://www.cambridgeinternational.org/support" TargetMode="External"/><Relationship Id="rId45" Type="http://schemas.openxmlformats.org/officeDocument/2006/relationships/hyperlink" Target="https://www.youtube.com/channel/UCkFmrzcvKEezKfsR-ISTHgA" TargetMode="External"/><Relationship Id="rId66" Type="http://schemas.openxmlformats.org/officeDocument/2006/relationships/hyperlink" Target="http://www.greatmathsteachingideas.com/2014/12/26/bar-modelling-a-powerful-visual-approach-for-introducing-number-topics/" TargetMode="External"/><Relationship Id="rId87" Type="http://schemas.openxmlformats.org/officeDocument/2006/relationships/hyperlink" Target="https://www.geogebra.org/home" TargetMode="External"/><Relationship Id="rId110" Type="http://schemas.openxmlformats.org/officeDocument/2006/relationships/hyperlink" Target="file://Spinffs001/cie/Development/Curriculum_Services/Support_Development/TeacherGuides_SOWs/SOWs/IGCSE/0580_0980_IGSCE_Mathematics_SOW/0580_0980_SOW%202020-2022/Sign_off/maps.google.com" TargetMode="External"/><Relationship Id="rId115" Type="http://schemas.openxmlformats.org/officeDocument/2006/relationships/hyperlink" Target="http://nrich.maths.org/5642" TargetMode="External"/><Relationship Id="rId131" Type="http://schemas.openxmlformats.org/officeDocument/2006/relationships/hyperlink" Target="https://www.cambridgeinternational.org/support-and-training-for-schools/support-for-teachers/test-maker/" TargetMode="External"/><Relationship Id="rId136" Type="http://schemas.openxmlformats.org/officeDocument/2006/relationships/hyperlink" Target="https://nrich.maths.org" TargetMode="External"/><Relationship Id="rId157" Type="http://schemas.openxmlformats.org/officeDocument/2006/relationships/hyperlink" Target="https://nrich.maths.org/9861" TargetMode="External"/><Relationship Id="rId178" Type="http://schemas.openxmlformats.org/officeDocument/2006/relationships/hyperlink" Target="http://www.cambridgeinternational.org/support" TargetMode="External"/><Relationship Id="rId61" Type="http://schemas.openxmlformats.org/officeDocument/2006/relationships/hyperlink" Target="http://www.basic-mathematics.com/converting-repeating-decimals-to-fractions.html" TargetMode="External"/><Relationship Id="rId82" Type="http://schemas.openxmlformats.org/officeDocument/2006/relationships/hyperlink" Target="https://www.tes.com/teaching-resource/simple-equations-jigsaw-11015817" TargetMode="External"/><Relationship Id="rId152" Type="http://schemas.openxmlformats.org/officeDocument/2006/relationships/hyperlink" Target="http://www.mathsisfun.com/geometry/unit-circle.html" TargetMode="External"/><Relationship Id="rId173" Type="http://schemas.openxmlformats.org/officeDocument/2006/relationships/oleObject" Target="embeddings/oleObject4.bin"/><Relationship Id="rId194" Type="http://schemas.openxmlformats.org/officeDocument/2006/relationships/image" Target="media/image19.wmf"/><Relationship Id="rId199" Type="http://schemas.openxmlformats.org/officeDocument/2006/relationships/oleObject" Target="embeddings/oleObject14.bin"/><Relationship Id="rId203" Type="http://schemas.openxmlformats.org/officeDocument/2006/relationships/oleObject" Target="embeddings/oleObject16.bin"/><Relationship Id="rId208" Type="http://schemas.openxmlformats.org/officeDocument/2006/relationships/hyperlink" Target="http://www.gapminder.org/" TargetMode="External"/><Relationship Id="rId19" Type="http://schemas.openxmlformats.org/officeDocument/2006/relationships/footer" Target="footer3.xml"/><Relationship Id="rId224" Type="http://schemas.openxmlformats.org/officeDocument/2006/relationships/hyperlink" Target="mailto:info@cambridgeinternational.org" TargetMode="External"/><Relationship Id="rId14" Type="http://schemas.openxmlformats.org/officeDocument/2006/relationships/header" Target="header1.xml"/><Relationship Id="rId30" Type="http://schemas.openxmlformats.org/officeDocument/2006/relationships/image" Target="media/image5.png"/><Relationship Id="rId35" Type="http://schemas.openxmlformats.org/officeDocument/2006/relationships/header" Target="header6.xml"/><Relationship Id="rId56" Type="http://schemas.openxmlformats.org/officeDocument/2006/relationships/hyperlink" Target="http://www.cambridgeinternational.org/support" TargetMode="External"/><Relationship Id="rId77" Type="http://schemas.openxmlformats.org/officeDocument/2006/relationships/hyperlink" Target="https://quizlet.com/26701221/flashcards" TargetMode="External"/><Relationship Id="rId100" Type="http://schemas.openxmlformats.org/officeDocument/2006/relationships/hyperlink" Target="https://www.geogebra.org/" TargetMode="External"/><Relationship Id="rId105" Type="http://schemas.openxmlformats.org/officeDocument/2006/relationships/hyperlink" Target="https://en.wikipedia.org/wiki/Coefficient" TargetMode="External"/><Relationship Id="rId126" Type="http://schemas.openxmlformats.org/officeDocument/2006/relationships/hyperlink" Target="https://www.mathsisfun.com/sets/function-transformations.html" TargetMode="External"/><Relationship Id="rId147" Type="http://schemas.openxmlformats.org/officeDocument/2006/relationships/hyperlink" Target="http://www.eamesoffice.com/the-work/powers-of-ten/" TargetMode="External"/><Relationship Id="rId168" Type="http://schemas.openxmlformats.org/officeDocument/2006/relationships/hyperlink" Target="http://nrich.maths.org/763" TargetMode="External"/><Relationship Id="rId8" Type="http://schemas.openxmlformats.org/officeDocument/2006/relationships/settings" Target="settings.xml"/><Relationship Id="rId51" Type="http://schemas.openxmlformats.org/officeDocument/2006/relationships/hyperlink" Target="http://www.tes.co.uk/teaching-resource/Factorising-Quadratic-Expressions-6320242/" TargetMode="External"/><Relationship Id="rId72" Type="http://schemas.openxmlformats.org/officeDocument/2006/relationships/hyperlink" Target="http://donsteward.blogspot.co.uk/2012/10/two-poems.html" TargetMode="External"/><Relationship Id="rId93" Type="http://schemas.openxmlformats.org/officeDocument/2006/relationships/hyperlink" Target="http://www.nationalstemcentre.org.uk/elibrary/resource/1968/manipulating-surds-n11" TargetMode="External"/><Relationship Id="rId98" Type="http://schemas.openxmlformats.org/officeDocument/2006/relationships/hyperlink" Target="https://www.mathsisfun.com/algebra/line-equation-2points.html" TargetMode="External"/><Relationship Id="rId121" Type="http://schemas.openxmlformats.org/officeDocument/2006/relationships/hyperlink" Target="http://www.math.com/school/subject2/lessons/S2U4L3GL.html" TargetMode="External"/><Relationship Id="rId142" Type="http://schemas.openxmlformats.org/officeDocument/2006/relationships/hyperlink" Target="http://www.cambridgeinternational.org/support" TargetMode="External"/><Relationship Id="rId163" Type="http://schemas.openxmlformats.org/officeDocument/2006/relationships/hyperlink" Target="http://www.mathsisfun.com/" TargetMode="External"/><Relationship Id="rId184" Type="http://schemas.openxmlformats.org/officeDocument/2006/relationships/image" Target="media/image14.wmf"/><Relationship Id="rId189" Type="http://schemas.openxmlformats.org/officeDocument/2006/relationships/oleObject" Target="embeddings/oleObject9.bin"/><Relationship Id="rId219" Type="http://schemas.openxmlformats.org/officeDocument/2006/relationships/hyperlink" Target="https://www.cambridgeinternational.org/support-and-training-for-schools/support-for-teachers/test-maker/" TargetMode="External"/><Relationship Id="rId3" Type="http://schemas.openxmlformats.org/officeDocument/2006/relationships/customXml" Target="../customXml/item3.xml"/><Relationship Id="rId214" Type="http://schemas.openxmlformats.org/officeDocument/2006/relationships/hyperlink" Target="http://www.khanacademy.org/math/algebra/algebra-functions/function_inverses/v/function-inverse-example-1" TargetMode="External"/><Relationship Id="rId25" Type="http://schemas.openxmlformats.org/officeDocument/2006/relationships/hyperlink" Target="https://www.cambridgeinternational.org/support-and-training-for-schools/support-for-teachers/tools-remote-teaching-and-learning/" TargetMode="External"/><Relationship Id="rId46" Type="http://schemas.openxmlformats.org/officeDocument/2006/relationships/hyperlink" Target="http://www.bbc.co.uk/schools/gcsebitesize/maths" TargetMode="External"/><Relationship Id="rId67" Type="http://schemas.openxmlformats.org/officeDocument/2006/relationships/hyperlink" Target="https://www.khanacademy.org/math/algebra/introduction-to-exponential-functions/exponential-decay-alg1/v/word-problem-solving-exponential-growth-and-decay" TargetMode="External"/><Relationship Id="rId116" Type="http://schemas.openxmlformats.org/officeDocument/2006/relationships/hyperlink" Target="http://nrich.maths.org/6069" TargetMode="External"/><Relationship Id="rId137" Type="http://schemas.openxmlformats.org/officeDocument/2006/relationships/hyperlink" Target="https://www.geogebra.org/home" TargetMode="External"/><Relationship Id="rId158" Type="http://schemas.openxmlformats.org/officeDocument/2006/relationships/hyperlink" Target="https://nrich.maths.org/2290" TargetMode="External"/><Relationship Id="rId20" Type="http://schemas.openxmlformats.org/officeDocument/2006/relationships/header" Target="header4.xml"/><Relationship Id="rId41" Type="http://schemas.openxmlformats.org/officeDocument/2006/relationships/hyperlink" Target="http://www.mathsrevision.net/content/numbers" TargetMode="External"/><Relationship Id="rId62" Type="http://schemas.openxmlformats.org/officeDocument/2006/relationships/hyperlink" Target="https://www.youtube.com/watch?v=OQ9T1-0Up6I" TargetMode="External"/><Relationship Id="rId83" Type="http://schemas.openxmlformats.org/officeDocument/2006/relationships/hyperlink" Target="http://mrbartonmaths.com/teachers/rich-tasks/tarsia-jigsaw.html" TargetMode="External"/><Relationship Id="rId88" Type="http://schemas.openxmlformats.org/officeDocument/2006/relationships/hyperlink" Target="http://donsteward.blogspot.co.uk/2013/08/three-variable-simultaneous-equations.html" TargetMode="External"/><Relationship Id="rId111" Type="http://schemas.openxmlformats.org/officeDocument/2006/relationships/hyperlink" Target="http://www.cambridgeinternational.org/support" TargetMode="External"/><Relationship Id="rId132" Type="http://schemas.openxmlformats.org/officeDocument/2006/relationships/hyperlink" Target="https://www.khanacademy.org/" TargetMode="External"/><Relationship Id="rId153" Type="http://schemas.openxmlformats.org/officeDocument/2006/relationships/hyperlink" Target="http://www.mathsisfun.com/algebra/trig-interactive-unit-circle-flash.html" TargetMode="External"/><Relationship Id="rId174" Type="http://schemas.openxmlformats.org/officeDocument/2006/relationships/image" Target="media/image12.wmf"/><Relationship Id="rId179" Type="http://schemas.openxmlformats.org/officeDocument/2006/relationships/hyperlink" Target="https://www.cambridgeinternational.org/support-and-training-for-schools/support-for-teachers/test-maker/" TargetMode="External"/><Relationship Id="rId195" Type="http://schemas.openxmlformats.org/officeDocument/2006/relationships/oleObject" Target="embeddings/oleObject12.bin"/><Relationship Id="rId209" Type="http://schemas.openxmlformats.org/officeDocument/2006/relationships/hyperlink" Target="http://www.gapminder.org/" TargetMode="External"/><Relationship Id="rId190" Type="http://schemas.openxmlformats.org/officeDocument/2006/relationships/image" Target="media/image17.wmf"/><Relationship Id="rId204" Type="http://schemas.openxmlformats.org/officeDocument/2006/relationships/oleObject" Target="embeddings/oleObject17.bin"/><Relationship Id="rId220" Type="http://schemas.openxmlformats.org/officeDocument/2006/relationships/header" Target="header8.xml"/><Relationship Id="rId225" Type="http://schemas.openxmlformats.org/officeDocument/2006/relationships/hyperlink" Target="http://www.cambridgeinternational.org" TargetMode="External"/><Relationship Id="rId15" Type="http://schemas.openxmlformats.org/officeDocument/2006/relationships/header" Target="header2.xml"/><Relationship Id="rId36" Type="http://schemas.openxmlformats.org/officeDocument/2006/relationships/footer" Target="footer5.xml"/><Relationship Id="rId57" Type="http://schemas.openxmlformats.org/officeDocument/2006/relationships/hyperlink" Target="https://www.cambridgeinternational.org/support-and-training-for-schools/support-for-teachers/test-maker/" TargetMode="External"/><Relationship Id="rId106" Type="http://schemas.openxmlformats.org/officeDocument/2006/relationships/hyperlink" Target="https://www.desmos.com/calculator/audngjzwg8" TargetMode="External"/><Relationship Id="rId127" Type="http://schemas.openxmlformats.org/officeDocument/2006/relationships/hyperlink" Target="https://www.stem.org.uk/elibrary/resource/26997" TargetMode="External"/><Relationship Id="rId10" Type="http://schemas.openxmlformats.org/officeDocument/2006/relationships/footnotes" Target="footnotes.xml"/><Relationship Id="rId31" Type="http://schemas.openxmlformats.org/officeDocument/2006/relationships/image" Target="media/image6.png"/><Relationship Id="rId52" Type="http://schemas.openxmlformats.org/officeDocument/2006/relationships/hyperlink" Target="http://mrbartonmaths.com/students/gcse/mr-barton-ebook.html" TargetMode="External"/><Relationship Id="rId73" Type="http://schemas.openxmlformats.org/officeDocument/2006/relationships/hyperlink" Target="http://www.cimt.org.uk/" TargetMode="External"/><Relationship Id="rId78" Type="http://schemas.openxmlformats.org/officeDocument/2006/relationships/hyperlink" Target="http://www.cambridgeinternational.org/support" TargetMode="External"/><Relationship Id="rId94" Type="http://schemas.openxmlformats.org/officeDocument/2006/relationships/hyperlink" Target="http://www.mathsisfun.com/pythagoras.html" TargetMode="External"/><Relationship Id="rId99" Type="http://schemas.openxmlformats.org/officeDocument/2006/relationships/hyperlink" Target="https://undergroundmathematics.org/geometry-of-equations/the-equation-of-a-straight-line" TargetMode="External"/><Relationship Id="rId101" Type="http://schemas.openxmlformats.org/officeDocument/2006/relationships/hyperlink" Target="http://www.tes.co.uk/teaching-resource/Tarsia-Ratio-general-6107044" TargetMode="External"/><Relationship Id="rId122" Type="http://schemas.openxmlformats.org/officeDocument/2006/relationships/image" Target="media/image9.wmf"/><Relationship Id="rId143" Type="http://schemas.openxmlformats.org/officeDocument/2006/relationships/hyperlink" Target="https://www.cambridgeinternational.org/support-and-training-for-schools/support-for-teachers/test-maker/" TargetMode="External"/><Relationship Id="rId148" Type="http://schemas.openxmlformats.org/officeDocument/2006/relationships/hyperlink" Target="https://www.youtube.com/watch?v=0fKBhvDjuy0" TargetMode="External"/><Relationship Id="rId164" Type="http://schemas.openxmlformats.org/officeDocument/2006/relationships/hyperlink" Target="http://www.cambridgeinternational.org/support" TargetMode="External"/><Relationship Id="rId169" Type="http://schemas.openxmlformats.org/officeDocument/2006/relationships/hyperlink" Target="http://nrich.maths.org/7031" TargetMode="External"/><Relationship Id="rId185" Type="http://schemas.openxmlformats.org/officeDocument/2006/relationships/oleObject" Target="embeddings/oleObject7.bin"/><Relationship Id="rId4" Type="http://schemas.openxmlformats.org/officeDocument/2006/relationships/customXml" Target="../customXml/item4.xml"/><Relationship Id="rId9" Type="http://schemas.openxmlformats.org/officeDocument/2006/relationships/webSettings" Target="webSettings.xml"/><Relationship Id="rId180" Type="http://schemas.openxmlformats.org/officeDocument/2006/relationships/footer" Target="footer7.xml"/><Relationship Id="rId210" Type="http://schemas.openxmlformats.org/officeDocument/2006/relationships/hyperlink" Target="http://www.cimt.org.uk/projects/mepres/allgcse/bkc18.pdf" TargetMode="External"/><Relationship Id="rId215" Type="http://schemas.openxmlformats.org/officeDocument/2006/relationships/hyperlink" Target="http://mrbartonmaths.com/students/gcse/mr-barton-ebook.html" TargetMode="External"/><Relationship Id="rId26" Type="http://schemas.openxmlformats.org/officeDocument/2006/relationships/hyperlink" Target="http://www.cambridgeinternational.org/support" TargetMode="External"/><Relationship Id="rId47" Type="http://schemas.openxmlformats.org/officeDocument/2006/relationships/hyperlink" Target="https://nrich.maths.org/" TargetMode="External"/><Relationship Id="rId68" Type="http://schemas.openxmlformats.org/officeDocument/2006/relationships/hyperlink" Target="http://www.gapminder.org/" TargetMode="External"/><Relationship Id="rId89" Type="http://schemas.openxmlformats.org/officeDocument/2006/relationships/hyperlink" Target="http://www.mathsisfun.com/algebra/completing-square.html" TargetMode="External"/><Relationship Id="rId112" Type="http://schemas.openxmlformats.org/officeDocument/2006/relationships/hyperlink" Target="https://www.cambridgeinternational.org/support-and-training-for-schools/support-for-teachers/test-maker/" TargetMode="External"/><Relationship Id="rId133" Type="http://schemas.openxmlformats.org/officeDocument/2006/relationships/hyperlink" Target="http://www.learner.org/interactives/geometry/area.html" TargetMode="External"/><Relationship Id="rId154" Type="http://schemas.openxmlformats.org/officeDocument/2006/relationships/hyperlink" Target="https://www.khanacademy.org/math/trigonometry/unit-circle-trig-func" TargetMode="External"/><Relationship Id="rId175" Type="http://schemas.openxmlformats.org/officeDocument/2006/relationships/oleObject" Target="embeddings/oleObject5.bin"/><Relationship Id="rId196" Type="http://schemas.openxmlformats.org/officeDocument/2006/relationships/image" Target="media/image20.wmf"/><Relationship Id="rId200" Type="http://schemas.openxmlformats.org/officeDocument/2006/relationships/image" Target="media/image22.wmf"/><Relationship Id="rId16" Type="http://schemas.openxmlformats.org/officeDocument/2006/relationships/footer" Target="footer1.xml"/><Relationship Id="rId221" Type="http://schemas.openxmlformats.org/officeDocument/2006/relationships/header" Target="header9.xml"/><Relationship Id="rId37" Type="http://schemas.openxmlformats.org/officeDocument/2006/relationships/header" Target="header7.xml"/><Relationship Id="rId58" Type="http://schemas.openxmlformats.org/officeDocument/2006/relationships/hyperlink" Target="http://www.eclipsecrossword.com/" TargetMode="External"/><Relationship Id="rId79" Type="http://schemas.openxmlformats.org/officeDocument/2006/relationships/hyperlink" Target="https://www.cambridgeinternational.org/support-and-training-for-schools/support-for-teachers/test-maker/" TargetMode="External"/><Relationship Id="rId102" Type="http://schemas.openxmlformats.org/officeDocument/2006/relationships/hyperlink" Target="https://nrich.maths.org" TargetMode="External"/><Relationship Id="rId123" Type="http://schemas.openxmlformats.org/officeDocument/2006/relationships/oleObject" Target="embeddings/oleObject2.bin"/><Relationship Id="rId144" Type="http://schemas.openxmlformats.org/officeDocument/2006/relationships/image" Target="media/image10.wmf"/><Relationship Id="rId90" Type="http://schemas.openxmlformats.org/officeDocument/2006/relationships/hyperlink" Target="http://www.greatmathsteachingideas.com/2012/02/16/quadratic-equations-the-main-ideas-a-card-sort-to-support-conceptual-understanding/" TargetMode="External"/><Relationship Id="rId165" Type="http://schemas.openxmlformats.org/officeDocument/2006/relationships/hyperlink" Target="https://www.cambridgeinternational.org/support-and-training-for-schools/support-for-teachers/test-maker/" TargetMode="External"/><Relationship Id="rId186" Type="http://schemas.openxmlformats.org/officeDocument/2006/relationships/image" Target="media/image15.wmf"/></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theme/theme1.xml><?xml version="1.0" encoding="utf-8"?>
<a:theme xmlns:a="http://schemas.openxmlformats.org/drawingml/2006/main" name="Office Theme">
  <a:themeElements>
    <a:clrScheme name="CAIE">
      <a:dk1>
        <a:sysClr val="windowText" lastClr="000000"/>
      </a:dk1>
      <a:lt1>
        <a:sysClr val="window" lastClr="FFFFFF"/>
      </a:lt1>
      <a:dk2>
        <a:srgbClr val="41B6E6"/>
      </a:dk2>
      <a:lt2>
        <a:srgbClr val="EEECE1"/>
      </a:lt2>
      <a:accent1>
        <a:srgbClr val="EA5B0C"/>
      </a:accent1>
      <a:accent2>
        <a:srgbClr val="F9AE85"/>
      </a:accent2>
      <a:accent3>
        <a:srgbClr val="E21951"/>
      </a:accent3>
      <a:accent4>
        <a:srgbClr val="575756"/>
      </a:accent4>
      <a:accent5>
        <a:srgbClr val="41B6E6"/>
      </a:accent5>
      <a:accent6>
        <a:srgbClr val="FDC652"/>
      </a:accent6>
      <a:hlink>
        <a:srgbClr val="4A4A4A"/>
      </a:hlink>
      <a:folHlink>
        <a:srgbClr val="037FAC"/>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9ad1216b-cdc1-40e2-a0c2-94597fd44697">7VPTP7ZE6X33-363670939-1261</_dlc_DocId>
    <_dlc_DocIdUrl xmlns="9ad1216b-cdc1-40e2-a0c2-94597fd44697">
      <Url>https://cambridgeorg.sharepoint.com/sites/cie/education/pd/Curriculum_Support/_layouts/15/DocIdRedir.aspx?ID=7VPTP7ZE6X33-363670939-1261</Url>
      <Description>7VPTP7ZE6X33-363670939-1261</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61ECCC0805196646A1375D0F3D2AD59A" ma:contentTypeVersion="9" ma:contentTypeDescription="Create a new document." ma:contentTypeScope="" ma:versionID="b0bb4e4d2b844b9bb7f505abce4c8865">
  <xsd:schema xmlns:xsd="http://www.w3.org/2001/XMLSchema" xmlns:xs="http://www.w3.org/2001/XMLSchema" xmlns:p="http://schemas.microsoft.com/office/2006/metadata/properties" xmlns:ns2="9ad1216b-cdc1-40e2-a0c2-94597fd44697" xmlns:ns3="a987b4be-a292-4396-99bc-7b5470350a43" targetNamespace="http://schemas.microsoft.com/office/2006/metadata/properties" ma:root="true" ma:fieldsID="afd92c0be8426c8861a579c81109390f" ns2:_="" ns3:_="">
    <xsd:import namespace="9ad1216b-cdc1-40e2-a0c2-94597fd44697"/>
    <xsd:import namespace="a987b4be-a292-4396-99bc-7b5470350a43"/>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1216b-cdc1-40e2-a0c2-94597fd44697"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87b4be-a292-4396-99bc-7b5470350a43"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9"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3A59C1-4F06-4C6D-A8D6-ED741579A6A9}">
  <ds:schemaRefs>
    <ds:schemaRef ds:uri="http://www.w3.org/XML/1998/namespace"/>
    <ds:schemaRef ds:uri="http://schemas.microsoft.com/office/2006/documentManagement/types"/>
    <ds:schemaRef ds:uri="http://purl.org/dc/elements/1.1/"/>
    <ds:schemaRef ds:uri="http://schemas.microsoft.com/office/infopath/2007/PartnerControls"/>
    <ds:schemaRef ds:uri="9ad1216b-cdc1-40e2-a0c2-94597fd44697"/>
    <ds:schemaRef ds:uri="http://purl.org/dc/terms/"/>
    <ds:schemaRef ds:uri="http://schemas.openxmlformats.org/package/2006/metadata/core-properties"/>
    <ds:schemaRef ds:uri="8a983182-d737-4738-96fb-0c3c886778fe"/>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E697EB28-24AF-4099-9D6F-B2DD3AA7BFC4}">
  <ds:schemaRefs>
    <ds:schemaRef ds:uri="http://schemas.microsoft.com/sharepoint/events"/>
  </ds:schemaRefs>
</ds:datastoreItem>
</file>

<file path=customXml/itemProps3.xml><?xml version="1.0" encoding="utf-8"?>
<ds:datastoreItem xmlns:ds="http://schemas.openxmlformats.org/officeDocument/2006/customXml" ds:itemID="{397F79ED-E08D-4F6C-B1B0-3E97E901CB26}">
  <ds:schemaRefs>
    <ds:schemaRef ds:uri="http://schemas.openxmlformats.org/officeDocument/2006/bibliography"/>
  </ds:schemaRefs>
</ds:datastoreItem>
</file>

<file path=customXml/itemProps4.xml><?xml version="1.0" encoding="utf-8"?>
<ds:datastoreItem xmlns:ds="http://schemas.openxmlformats.org/officeDocument/2006/customXml" ds:itemID="{C9FC6F06-8677-469D-9C79-E2021489F31B}"/>
</file>

<file path=customXml/itemProps5.xml><?xml version="1.0" encoding="utf-8"?>
<ds:datastoreItem xmlns:ds="http://schemas.openxmlformats.org/officeDocument/2006/customXml" ds:itemID="{355FF64D-C1EC-4785-88D6-9009C328CE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61</Pages>
  <Words>23133</Words>
  <Characters>122837</Characters>
  <Application>Microsoft Office Word</Application>
  <DocSecurity>0</DocSecurity>
  <Lines>3612</Lines>
  <Paragraphs>1552</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144418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2022-06-15T14:22:00Z</dcterms:created>
  <dcterms:modified xsi:type="dcterms:W3CDTF">2022-09-26T15:46:00Z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0x01010061ECCC0805196646A1375D0F3D2AD59A</vt:lpwstr>
  </property>
  <property fmtid="{D5CDD505-2E9C-101B-9397-08002B2CF9AE}" pid="3" name="_dlc_DocIdItemGuid">
    <vt:lpwstr>43ce6621-6eaa-4ced-ac32-73f566b41050</vt:lpwstr>
  </property>
  <property fmtid="{D5CDD505-2E9C-101B-9397-08002B2CF9AE}" pid="4" name="Order">
    <vt:r8>300</vt:r8>
  </property>
</Properties>
</file>